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85"/>
  </p:notesMasterIdLst>
  <p:handoutMasterIdLst>
    <p:handoutMasterId r:id="rId86"/>
  </p:handoutMasterIdLst>
  <p:sldIdLst>
    <p:sldId id="256" r:id="rId3"/>
    <p:sldId id="258" r:id="rId4"/>
    <p:sldId id="350" r:id="rId5"/>
    <p:sldId id="259" r:id="rId6"/>
    <p:sldId id="260" r:id="rId7"/>
    <p:sldId id="351" r:id="rId8"/>
    <p:sldId id="261" r:id="rId9"/>
    <p:sldId id="302" r:id="rId10"/>
    <p:sldId id="301" r:id="rId11"/>
    <p:sldId id="295" r:id="rId12"/>
    <p:sldId id="263" r:id="rId13"/>
    <p:sldId id="264" r:id="rId14"/>
    <p:sldId id="265" r:id="rId15"/>
    <p:sldId id="266" r:id="rId16"/>
    <p:sldId id="267" r:id="rId17"/>
    <p:sldId id="354" r:id="rId18"/>
    <p:sldId id="355" r:id="rId19"/>
    <p:sldId id="268" r:id="rId20"/>
    <p:sldId id="356" r:id="rId21"/>
    <p:sldId id="357" r:id="rId22"/>
    <p:sldId id="269" r:id="rId23"/>
    <p:sldId id="270" r:id="rId24"/>
    <p:sldId id="271" r:id="rId25"/>
    <p:sldId id="272" r:id="rId26"/>
    <p:sldId id="358" r:id="rId27"/>
    <p:sldId id="274" r:id="rId28"/>
    <p:sldId id="359" r:id="rId29"/>
    <p:sldId id="317" r:id="rId30"/>
    <p:sldId id="319" r:id="rId31"/>
    <p:sldId id="318" r:id="rId32"/>
    <p:sldId id="360" r:id="rId33"/>
    <p:sldId id="361" r:id="rId34"/>
    <p:sldId id="362" r:id="rId35"/>
    <p:sldId id="363" r:id="rId36"/>
    <p:sldId id="320" r:id="rId37"/>
    <p:sldId id="364" r:id="rId38"/>
    <p:sldId id="322" r:id="rId39"/>
    <p:sldId id="323" r:id="rId40"/>
    <p:sldId id="324" r:id="rId41"/>
    <p:sldId id="325" r:id="rId42"/>
    <p:sldId id="326" r:id="rId43"/>
    <p:sldId id="327" r:id="rId44"/>
    <p:sldId id="297" r:id="rId45"/>
    <p:sldId id="305" r:id="rId46"/>
    <p:sldId id="279" r:id="rId47"/>
    <p:sldId id="328" r:id="rId48"/>
    <p:sldId id="329" r:id="rId49"/>
    <p:sldId id="330" r:id="rId50"/>
    <p:sldId id="331" r:id="rId51"/>
    <p:sldId id="352" r:id="rId52"/>
    <p:sldId id="353" r:id="rId53"/>
    <p:sldId id="332" r:id="rId54"/>
    <p:sldId id="365" r:id="rId55"/>
    <p:sldId id="366" r:id="rId56"/>
    <p:sldId id="284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77" r:id="rId68"/>
    <p:sldId id="378" r:id="rId69"/>
    <p:sldId id="379" r:id="rId70"/>
    <p:sldId id="380" r:id="rId71"/>
    <p:sldId id="349" r:id="rId72"/>
    <p:sldId id="367" r:id="rId73"/>
    <p:sldId id="370" r:id="rId74"/>
    <p:sldId id="371" r:id="rId75"/>
    <p:sldId id="372" r:id="rId76"/>
    <p:sldId id="375" r:id="rId77"/>
    <p:sldId id="376" r:id="rId78"/>
    <p:sldId id="292" r:id="rId79"/>
    <p:sldId id="307" r:id="rId80"/>
    <p:sldId id="310" r:id="rId81"/>
    <p:sldId id="313" r:id="rId82"/>
    <p:sldId id="314" r:id="rId83"/>
    <p:sldId id="293" r:id="rId84"/>
  </p:sldIdLst>
  <p:sldSz cx="9144000" cy="6858000" type="screen4x3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46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C5229-353A-486F-AD89-A7317E70A608}" type="doc">
      <dgm:prSet loTypeId="urn:microsoft.com/office/officeart/2005/8/layout/process2" loCatId="process" qsTypeId="urn:microsoft.com/office/officeart/2005/8/quickstyle/simple3" qsCatId="simple" csTypeId="urn:microsoft.com/office/officeart/2005/8/colors/accent6_5" csCatId="accent6" phldr="1"/>
      <dgm:spPr/>
    </dgm:pt>
    <dgm:pt modelId="{223A341B-4DF6-4550-B3AA-F05BB7DC7BD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填寫假單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0EE97F4E-66C7-4B42-8AE7-797809D93F67}" type="par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3ACB62DF-909D-4BB3-BFAC-8FB82C30D2F8}" type="sib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C4F6E425-6E4C-4C2E-893A-1B5293812C96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職務代理人同意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426CE11E-36D9-4706-A2B0-6245903C2BAA}" type="par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FE8A2F7B-2F33-477A-AC55-2E3DB0F225CB}" type="sib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80CADCB8-BE49-48B9-A6AF-96B28BE3BCA2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主管同意，假單決行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03941511-D6B0-46D6-BD5F-30E815BAE1E2}" type="parTrans" cxnId="{9699084F-C978-47AF-8EC5-0EA369EEB74B}">
      <dgm:prSet/>
      <dgm:spPr/>
      <dgm:t>
        <a:bodyPr/>
        <a:lstStyle/>
        <a:p>
          <a:endParaRPr lang="zh-TW" altLang="en-US"/>
        </a:p>
      </dgm:t>
    </dgm:pt>
    <dgm:pt modelId="{DB3F2C13-588C-465A-A432-6A55C88059B7}" type="sibTrans" cxnId="{9699084F-C978-47AF-8EC5-0EA369EEB74B}">
      <dgm:prSet/>
      <dgm:spPr/>
      <dgm:t>
        <a:bodyPr/>
        <a:lstStyle/>
        <a:p>
          <a:endParaRPr lang="zh-TW" altLang="en-US"/>
        </a:p>
      </dgm:t>
    </dgm:pt>
    <dgm:pt modelId="{02B1ED85-11F2-45FD-8CBA-007979658A0B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查詢請假資料確認請假成功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BFD13F10-BC68-4A6F-BA61-85E2DC02CDDE}" type="par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3F89A3C7-ADAE-4314-A253-B302CBCE1253}" type="sib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DEEB25E2-5A8F-4FF0-BEA7-6F8E1F38FFC8}" type="pres">
      <dgm:prSet presAssocID="{560C5229-353A-486F-AD89-A7317E70A608}" presName="linearFlow" presStyleCnt="0">
        <dgm:presLayoutVars>
          <dgm:resizeHandles val="exact"/>
        </dgm:presLayoutVars>
      </dgm:prSet>
      <dgm:spPr/>
    </dgm:pt>
    <dgm:pt modelId="{44F71196-2643-4B90-9CD9-241434C42600}" type="pres">
      <dgm:prSet presAssocID="{223A341B-4DF6-4550-B3AA-F05BB7DC7BD3}" presName="node" presStyleLbl="node1" presStyleIdx="0" presStyleCnt="4" custScaleX="238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739142-CDC2-4F9A-AE89-1AB8B89A8C1B}" type="pres">
      <dgm:prSet presAssocID="{3ACB62DF-909D-4BB3-BFAC-8FB82C30D2F8}" presName="sibTrans" presStyleLbl="sibTrans2D1" presStyleIdx="0" presStyleCnt="3" custScaleX="104049" custScaleY="130063"/>
      <dgm:spPr/>
      <dgm:t>
        <a:bodyPr/>
        <a:lstStyle/>
        <a:p>
          <a:endParaRPr lang="zh-TW" altLang="en-US"/>
        </a:p>
      </dgm:t>
    </dgm:pt>
    <dgm:pt modelId="{6092D95B-8E7F-43E4-B1B5-E7FF12C56DBC}" type="pres">
      <dgm:prSet presAssocID="{3ACB62DF-909D-4BB3-BFAC-8FB82C30D2F8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A1862ABF-2512-41D5-AFA3-1BF624F21B05}" type="pres">
      <dgm:prSet presAssocID="{C4F6E425-6E4C-4C2E-893A-1B5293812C96}" presName="node" presStyleLbl="node1" presStyleIdx="1" presStyleCnt="4" custScaleX="238448" custLinFactNeighborX="2900" custLinFactNeighborY="-105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376C8-A1CE-4B27-A654-0614104F60CB}" type="pres">
      <dgm:prSet presAssocID="{FE8A2F7B-2F33-477A-AC55-2E3DB0F225CB}" presName="sibTrans" presStyleLbl="sibTrans2D1" presStyleIdx="1" presStyleCnt="3" custScaleX="104049" custScaleY="130063"/>
      <dgm:spPr/>
      <dgm:t>
        <a:bodyPr/>
        <a:lstStyle/>
        <a:p>
          <a:endParaRPr lang="zh-TW" altLang="en-US"/>
        </a:p>
      </dgm:t>
    </dgm:pt>
    <dgm:pt modelId="{5A452DF5-2A6D-4C6D-B7DE-B1AE20A66139}" type="pres">
      <dgm:prSet presAssocID="{FE8A2F7B-2F33-477A-AC55-2E3DB0F225C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9960598A-CCFB-48CD-9653-DE9FA2D16288}" type="pres">
      <dgm:prSet presAssocID="{80CADCB8-BE49-48B9-A6AF-96B28BE3BCA2}" presName="node" presStyleLbl="node1" presStyleIdx="2" presStyleCnt="4" custScaleX="238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7A13AA-5B35-4039-940C-D5F5946540BE}" type="pres">
      <dgm:prSet presAssocID="{DB3F2C13-588C-465A-A432-6A55C88059B7}" presName="sibTrans" presStyleLbl="sibTrans2D1" presStyleIdx="2" presStyleCnt="3" custScaleX="123246" custScaleY="150002"/>
      <dgm:spPr/>
      <dgm:t>
        <a:bodyPr/>
        <a:lstStyle/>
        <a:p>
          <a:endParaRPr lang="zh-TW" altLang="en-US"/>
        </a:p>
      </dgm:t>
    </dgm:pt>
    <dgm:pt modelId="{F0D90247-363E-41D2-92F6-0D4ADB6EA526}" type="pres">
      <dgm:prSet presAssocID="{DB3F2C13-588C-465A-A432-6A55C88059B7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49A1DD5A-E4C6-477A-BCF5-3E91DFD4D292}" type="pres">
      <dgm:prSet presAssocID="{02B1ED85-11F2-45FD-8CBA-007979658A0B}" presName="node" presStyleLbl="node1" presStyleIdx="3" presStyleCnt="4" custScaleX="2406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DD0585C-095B-436E-9755-21DD945954C0}" type="presOf" srcId="{DB3F2C13-588C-465A-A432-6A55C88059B7}" destId="{A87A13AA-5B35-4039-940C-D5F5946540BE}" srcOrd="0" destOrd="0" presId="urn:microsoft.com/office/officeart/2005/8/layout/process2"/>
    <dgm:cxn modelId="{A23F68B4-56E3-42E5-A2CA-DBB76BB73A24}" type="presOf" srcId="{3ACB62DF-909D-4BB3-BFAC-8FB82C30D2F8}" destId="{8B739142-CDC2-4F9A-AE89-1AB8B89A8C1B}" srcOrd="0" destOrd="0" presId="urn:microsoft.com/office/officeart/2005/8/layout/process2"/>
    <dgm:cxn modelId="{A0AAFE5A-4569-4999-A306-1FF4B2E83F59}" srcId="{560C5229-353A-486F-AD89-A7317E70A608}" destId="{C4F6E425-6E4C-4C2E-893A-1B5293812C96}" srcOrd="1" destOrd="0" parTransId="{426CE11E-36D9-4706-A2B0-6245903C2BAA}" sibTransId="{FE8A2F7B-2F33-477A-AC55-2E3DB0F225CB}"/>
    <dgm:cxn modelId="{4CDAFBD1-850D-42CB-A8C7-3296314981FC}" type="presOf" srcId="{3ACB62DF-909D-4BB3-BFAC-8FB82C30D2F8}" destId="{6092D95B-8E7F-43E4-B1B5-E7FF12C56DBC}" srcOrd="1" destOrd="0" presId="urn:microsoft.com/office/officeart/2005/8/layout/process2"/>
    <dgm:cxn modelId="{D7DC77BF-CBB6-48E9-B0B8-F1AF67E803AA}" type="presOf" srcId="{560C5229-353A-486F-AD89-A7317E70A608}" destId="{DEEB25E2-5A8F-4FF0-BEA7-6F8E1F38FFC8}" srcOrd="0" destOrd="0" presId="urn:microsoft.com/office/officeart/2005/8/layout/process2"/>
    <dgm:cxn modelId="{7A2DE56F-29FC-41C5-B921-EFC67079C33D}" type="presOf" srcId="{80CADCB8-BE49-48B9-A6AF-96B28BE3BCA2}" destId="{9960598A-CCFB-48CD-9653-DE9FA2D16288}" srcOrd="0" destOrd="0" presId="urn:microsoft.com/office/officeart/2005/8/layout/process2"/>
    <dgm:cxn modelId="{2FF6B06B-48AF-4DCA-8F86-8D7EA60F7025}" type="presOf" srcId="{223A341B-4DF6-4550-B3AA-F05BB7DC7BD3}" destId="{44F71196-2643-4B90-9CD9-241434C42600}" srcOrd="0" destOrd="0" presId="urn:microsoft.com/office/officeart/2005/8/layout/process2"/>
    <dgm:cxn modelId="{6A598B43-6DE8-46E7-BD64-82FA1CD95C00}" type="presOf" srcId="{C4F6E425-6E4C-4C2E-893A-1B5293812C96}" destId="{A1862ABF-2512-41D5-AFA3-1BF624F21B05}" srcOrd="0" destOrd="0" presId="urn:microsoft.com/office/officeart/2005/8/layout/process2"/>
    <dgm:cxn modelId="{BA489CD1-908D-4988-800E-ADD7EE8A210A}" srcId="{560C5229-353A-486F-AD89-A7317E70A608}" destId="{02B1ED85-11F2-45FD-8CBA-007979658A0B}" srcOrd="3" destOrd="0" parTransId="{BFD13F10-BC68-4A6F-BA61-85E2DC02CDDE}" sibTransId="{3F89A3C7-ADAE-4314-A253-B302CBCE1253}"/>
    <dgm:cxn modelId="{94B37A8E-975A-4D1B-A4E0-4A6C6BBBAA53}" type="presOf" srcId="{02B1ED85-11F2-45FD-8CBA-007979658A0B}" destId="{49A1DD5A-E4C6-477A-BCF5-3E91DFD4D292}" srcOrd="0" destOrd="0" presId="urn:microsoft.com/office/officeart/2005/8/layout/process2"/>
    <dgm:cxn modelId="{0CA6156D-26FC-4735-AAFB-F8B9A6A03CB4}" srcId="{560C5229-353A-486F-AD89-A7317E70A608}" destId="{223A341B-4DF6-4550-B3AA-F05BB7DC7BD3}" srcOrd="0" destOrd="0" parTransId="{0EE97F4E-66C7-4B42-8AE7-797809D93F67}" sibTransId="{3ACB62DF-909D-4BB3-BFAC-8FB82C30D2F8}"/>
    <dgm:cxn modelId="{D4345C47-05B8-4E3D-8D8F-1A2BA476AC5D}" type="presOf" srcId="{DB3F2C13-588C-465A-A432-6A55C88059B7}" destId="{F0D90247-363E-41D2-92F6-0D4ADB6EA526}" srcOrd="1" destOrd="0" presId="urn:microsoft.com/office/officeart/2005/8/layout/process2"/>
    <dgm:cxn modelId="{9699084F-C978-47AF-8EC5-0EA369EEB74B}" srcId="{560C5229-353A-486F-AD89-A7317E70A608}" destId="{80CADCB8-BE49-48B9-A6AF-96B28BE3BCA2}" srcOrd="2" destOrd="0" parTransId="{03941511-D6B0-46D6-BD5F-30E815BAE1E2}" sibTransId="{DB3F2C13-588C-465A-A432-6A55C88059B7}"/>
    <dgm:cxn modelId="{1530D9E7-B982-4606-A465-71EDE6DFD49A}" type="presOf" srcId="{FE8A2F7B-2F33-477A-AC55-2E3DB0F225CB}" destId="{5A452DF5-2A6D-4C6D-B7DE-B1AE20A66139}" srcOrd="1" destOrd="0" presId="urn:microsoft.com/office/officeart/2005/8/layout/process2"/>
    <dgm:cxn modelId="{6EC40207-1651-4628-A010-44C48C55F406}" type="presOf" srcId="{FE8A2F7B-2F33-477A-AC55-2E3DB0F225CB}" destId="{A07376C8-A1CE-4B27-A654-0614104F60CB}" srcOrd="0" destOrd="0" presId="urn:microsoft.com/office/officeart/2005/8/layout/process2"/>
    <dgm:cxn modelId="{94F0C798-E89F-455F-A28D-3303ECCE8955}" type="presParOf" srcId="{DEEB25E2-5A8F-4FF0-BEA7-6F8E1F38FFC8}" destId="{44F71196-2643-4B90-9CD9-241434C42600}" srcOrd="0" destOrd="0" presId="urn:microsoft.com/office/officeart/2005/8/layout/process2"/>
    <dgm:cxn modelId="{F096C73A-2961-4C89-AB13-CEAD50EBB7BF}" type="presParOf" srcId="{DEEB25E2-5A8F-4FF0-BEA7-6F8E1F38FFC8}" destId="{8B739142-CDC2-4F9A-AE89-1AB8B89A8C1B}" srcOrd="1" destOrd="0" presId="urn:microsoft.com/office/officeart/2005/8/layout/process2"/>
    <dgm:cxn modelId="{FC38BD40-DC3C-4DFE-9ABD-9EC90ED64251}" type="presParOf" srcId="{8B739142-CDC2-4F9A-AE89-1AB8B89A8C1B}" destId="{6092D95B-8E7F-43E4-B1B5-E7FF12C56DBC}" srcOrd="0" destOrd="0" presId="urn:microsoft.com/office/officeart/2005/8/layout/process2"/>
    <dgm:cxn modelId="{96E0D28D-D6B4-493F-BB89-5CD4AEDF8CD9}" type="presParOf" srcId="{DEEB25E2-5A8F-4FF0-BEA7-6F8E1F38FFC8}" destId="{A1862ABF-2512-41D5-AFA3-1BF624F21B05}" srcOrd="2" destOrd="0" presId="urn:microsoft.com/office/officeart/2005/8/layout/process2"/>
    <dgm:cxn modelId="{E3311B04-C2FC-4677-ADFA-94F92E26703B}" type="presParOf" srcId="{DEEB25E2-5A8F-4FF0-BEA7-6F8E1F38FFC8}" destId="{A07376C8-A1CE-4B27-A654-0614104F60CB}" srcOrd="3" destOrd="0" presId="urn:microsoft.com/office/officeart/2005/8/layout/process2"/>
    <dgm:cxn modelId="{88C3C7D3-E7AF-4F06-91A5-B37F6C8E7CFE}" type="presParOf" srcId="{A07376C8-A1CE-4B27-A654-0614104F60CB}" destId="{5A452DF5-2A6D-4C6D-B7DE-B1AE20A66139}" srcOrd="0" destOrd="0" presId="urn:microsoft.com/office/officeart/2005/8/layout/process2"/>
    <dgm:cxn modelId="{EDE58C6F-7007-4A01-A691-AD4E448C6FDD}" type="presParOf" srcId="{DEEB25E2-5A8F-4FF0-BEA7-6F8E1F38FFC8}" destId="{9960598A-CCFB-48CD-9653-DE9FA2D16288}" srcOrd="4" destOrd="0" presId="urn:microsoft.com/office/officeart/2005/8/layout/process2"/>
    <dgm:cxn modelId="{A8DC7076-6D8B-4561-9FFA-389C79DF3DF9}" type="presParOf" srcId="{DEEB25E2-5A8F-4FF0-BEA7-6F8E1F38FFC8}" destId="{A87A13AA-5B35-4039-940C-D5F5946540BE}" srcOrd="5" destOrd="0" presId="urn:microsoft.com/office/officeart/2005/8/layout/process2"/>
    <dgm:cxn modelId="{B75E20BE-330C-46FE-9AC0-997C9FA3F754}" type="presParOf" srcId="{A87A13AA-5B35-4039-940C-D5F5946540BE}" destId="{F0D90247-363E-41D2-92F6-0D4ADB6EA526}" srcOrd="0" destOrd="0" presId="urn:microsoft.com/office/officeart/2005/8/layout/process2"/>
    <dgm:cxn modelId="{64F1EBD6-7BD9-4A0C-BFE3-D0ACA7F0A957}" type="presParOf" srcId="{DEEB25E2-5A8F-4FF0-BEA7-6F8E1F38FFC8}" destId="{49A1DD5A-E4C6-477A-BCF5-3E91DFD4D29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C5229-353A-486F-AD89-A7317E70A608}" type="doc">
      <dgm:prSet loTypeId="urn:microsoft.com/office/officeart/2005/8/layout/process2" loCatId="process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zh-TW" altLang="en-US"/>
        </a:p>
      </dgm:t>
    </dgm:pt>
    <dgm:pt modelId="{223A341B-4DF6-4550-B3AA-F05BB7DC7BD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填寫加班申請單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EE97F4E-66C7-4B42-8AE7-797809D93F67}" type="par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3ACB62DF-909D-4BB3-BFAC-8FB82C30D2F8}" type="sib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C4F6E425-6E4C-4C2E-893A-1B5293812C96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主管同意，加班申請單決行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26CE11E-36D9-4706-A2B0-6245903C2BAA}" type="par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FE8A2F7B-2F33-477A-AC55-2E3DB0F225CB}" type="sib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02B1ED85-11F2-45FD-8CBA-007979658A0B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查詢加班資料確認加班成功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FD13F10-BC68-4A6F-BA61-85E2DC02CDDE}" type="par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3F89A3C7-ADAE-4314-A253-B302CBCE1253}" type="sib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D57CB139-361E-4D01-BE65-B812BEE06B6A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刷卡</a:t>
          </a:r>
          <a:r>
            <a:rPr lang="en-US" altLang="zh-TW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注意卡別</a:t>
          </a:r>
          <a:r>
            <a:rPr lang="en-US" altLang="zh-TW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388E2B6-1D06-4366-B843-AF901218DD0B}" type="parTrans" cxnId="{5745524B-2E50-4F4E-9C21-87C6B4C1AF14}">
      <dgm:prSet/>
      <dgm:spPr/>
      <dgm:t>
        <a:bodyPr/>
        <a:lstStyle/>
        <a:p>
          <a:endParaRPr lang="zh-TW" altLang="en-US"/>
        </a:p>
      </dgm:t>
    </dgm:pt>
    <dgm:pt modelId="{A5B4EDE8-959D-4677-AD30-8CD6EE5B4CBD}" type="sibTrans" cxnId="{5745524B-2E50-4F4E-9C21-87C6B4C1AF14}">
      <dgm:prSet/>
      <dgm:spPr/>
      <dgm:t>
        <a:bodyPr/>
        <a:lstStyle/>
        <a:p>
          <a:endParaRPr lang="zh-TW" altLang="en-US"/>
        </a:p>
      </dgm:t>
    </dgm:pt>
    <dgm:pt modelId="{D9F39E3A-96C4-4C0A-B3E3-C8CBF4474F4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加班時數計算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BB4747B-4E54-4C1A-BA6A-132DFE391BA8}" type="parTrans" cxnId="{CE0EE4CA-2380-4D94-8EF2-4766E446ACB7}">
      <dgm:prSet/>
      <dgm:spPr/>
      <dgm:t>
        <a:bodyPr/>
        <a:lstStyle/>
        <a:p>
          <a:endParaRPr lang="zh-TW" altLang="en-US"/>
        </a:p>
      </dgm:t>
    </dgm:pt>
    <dgm:pt modelId="{ECEF4A04-DF2B-46A4-BEFC-8180E9BF4D90}" type="sibTrans" cxnId="{CE0EE4CA-2380-4D94-8EF2-4766E446ACB7}">
      <dgm:prSet/>
      <dgm:spPr/>
      <dgm:t>
        <a:bodyPr/>
        <a:lstStyle/>
        <a:p>
          <a:endParaRPr lang="zh-TW" altLang="en-US"/>
        </a:p>
      </dgm:t>
    </dgm:pt>
    <dgm:pt modelId="{DEEB25E2-5A8F-4FF0-BEA7-6F8E1F38FFC8}" type="pres">
      <dgm:prSet presAssocID="{560C5229-353A-486F-AD89-A7317E70A6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4F71196-2643-4B90-9CD9-241434C42600}" type="pres">
      <dgm:prSet presAssocID="{223A341B-4DF6-4550-B3AA-F05BB7DC7BD3}" presName="node" presStyleLbl="node1" presStyleIdx="0" presStyleCnt="5" custScaleX="242617" custLinFactNeighborX="4201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739142-CDC2-4F9A-AE89-1AB8B89A8C1B}" type="pres">
      <dgm:prSet presAssocID="{3ACB62DF-909D-4BB3-BFAC-8FB82C30D2F8}" presName="sibTrans" presStyleLbl="sibTrans2D1" presStyleIdx="0" presStyleCnt="4" custScaleX="104049" custScaleY="130063"/>
      <dgm:spPr/>
      <dgm:t>
        <a:bodyPr/>
        <a:lstStyle/>
        <a:p>
          <a:endParaRPr lang="zh-TW" altLang="en-US"/>
        </a:p>
      </dgm:t>
    </dgm:pt>
    <dgm:pt modelId="{6092D95B-8E7F-43E4-B1B5-E7FF12C56DBC}" type="pres">
      <dgm:prSet presAssocID="{3ACB62DF-909D-4BB3-BFAC-8FB82C30D2F8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E5722E70-CCC0-4D3C-A33C-01D2CD333504}" type="pres">
      <dgm:prSet presAssocID="{D57CB139-361E-4D01-BE65-B812BEE06B6A}" presName="node" presStyleLbl="node1" presStyleIdx="1" presStyleCnt="5" custScaleX="242617" custLinFactNeighborX="-1853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2F0871-C1B5-4C4A-827F-30C2631DBE36}" type="pres">
      <dgm:prSet presAssocID="{A5B4EDE8-959D-4677-AD30-8CD6EE5B4CBD}" presName="sibTrans" presStyleLbl="sibTrans2D1" presStyleIdx="1" presStyleCnt="4" custScaleX="104049" custScaleY="130063"/>
      <dgm:spPr/>
      <dgm:t>
        <a:bodyPr/>
        <a:lstStyle/>
        <a:p>
          <a:endParaRPr lang="zh-TW" altLang="en-US"/>
        </a:p>
      </dgm:t>
    </dgm:pt>
    <dgm:pt modelId="{5D1BD1AE-659D-43E4-A7C7-BCCCBFCCA7D5}" type="pres">
      <dgm:prSet presAssocID="{A5B4EDE8-959D-4677-AD30-8CD6EE5B4CBD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A1862ABF-2512-41D5-AFA3-1BF624F21B05}" type="pres">
      <dgm:prSet presAssocID="{C4F6E425-6E4C-4C2E-893A-1B5293812C96}" presName="node" presStyleLbl="node1" presStyleIdx="2" presStyleCnt="5" custScaleX="242617" custLinFactNeighborX="-1853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376C8-A1CE-4B27-A654-0614104F60CB}" type="pres">
      <dgm:prSet presAssocID="{FE8A2F7B-2F33-477A-AC55-2E3DB0F225CB}" presName="sibTrans" presStyleLbl="sibTrans2D1" presStyleIdx="2" presStyleCnt="4" custScaleX="104049" custScaleY="130063"/>
      <dgm:spPr/>
      <dgm:t>
        <a:bodyPr/>
        <a:lstStyle/>
        <a:p>
          <a:endParaRPr lang="zh-TW" altLang="en-US"/>
        </a:p>
      </dgm:t>
    </dgm:pt>
    <dgm:pt modelId="{5A452DF5-2A6D-4C6D-B7DE-B1AE20A66139}" type="pres">
      <dgm:prSet presAssocID="{FE8A2F7B-2F33-477A-AC55-2E3DB0F225CB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82AA5C8B-2208-426B-BFF2-C4D660296CD3}" type="pres">
      <dgm:prSet presAssocID="{D9F39E3A-96C4-4C0A-B3E3-C8CBF4474F43}" presName="node" presStyleLbl="node1" presStyleIdx="3" presStyleCnt="5" custScaleX="242617" custLinFactNeighborX="-1853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C23D5C-AA07-4B5F-A59D-96CFFB413D9B}" type="pres">
      <dgm:prSet presAssocID="{ECEF4A04-DF2B-46A4-BEFC-8180E9BF4D90}" presName="sibTrans" presStyleLbl="sibTrans2D1" presStyleIdx="3" presStyleCnt="4" custScaleX="104049" custScaleY="130063"/>
      <dgm:spPr/>
      <dgm:t>
        <a:bodyPr/>
        <a:lstStyle/>
        <a:p>
          <a:endParaRPr lang="zh-TW" altLang="en-US"/>
        </a:p>
      </dgm:t>
    </dgm:pt>
    <dgm:pt modelId="{9EE94083-754D-42BE-8A80-5B9C3AA30A77}" type="pres">
      <dgm:prSet presAssocID="{ECEF4A04-DF2B-46A4-BEFC-8180E9BF4D90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49A1DD5A-E4C6-477A-BCF5-3E91DFD4D292}" type="pres">
      <dgm:prSet presAssocID="{02B1ED85-11F2-45FD-8CBA-007979658A0B}" presName="node" presStyleLbl="node1" presStyleIdx="4" presStyleCnt="5" custScaleX="242922" custLinFactNeighborX="-20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7C282B-0A09-43DD-B5DD-D4955AB33C7B}" type="presOf" srcId="{C4F6E425-6E4C-4C2E-893A-1B5293812C96}" destId="{A1862ABF-2512-41D5-AFA3-1BF624F21B05}" srcOrd="0" destOrd="0" presId="urn:microsoft.com/office/officeart/2005/8/layout/process2"/>
    <dgm:cxn modelId="{CE0EE4CA-2380-4D94-8EF2-4766E446ACB7}" srcId="{560C5229-353A-486F-AD89-A7317E70A608}" destId="{D9F39E3A-96C4-4C0A-B3E3-C8CBF4474F43}" srcOrd="3" destOrd="0" parTransId="{ABB4747B-4E54-4C1A-BA6A-132DFE391BA8}" sibTransId="{ECEF4A04-DF2B-46A4-BEFC-8180E9BF4D90}"/>
    <dgm:cxn modelId="{1C22D4AA-BD73-42DB-8998-D47647AD9AC7}" type="presOf" srcId="{FE8A2F7B-2F33-477A-AC55-2E3DB0F225CB}" destId="{5A452DF5-2A6D-4C6D-B7DE-B1AE20A66139}" srcOrd="1" destOrd="0" presId="urn:microsoft.com/office/officeart/2005/8/layout/process2"/>
    <dgm:cxn modelId="{BA489CD1-908D-4988-800E-ADD7EE8A210A}" srcId="{560C5229-353A-486F-AD89-A7317E70A608}" destId="{02B1ED85-11F2-45FD-8CBA-007979658A0B}" srcOrd="4" destOrd="0" parTransId="{BFD13F10-BC68-4A6F-BA61-85E2DC02CDDE}" sibTransId="{3F89A3C7-ADAE-4314-A253-B302CBCE1253}"/>
    <dgm:cxn modelId="{0CA6156D-26FC-4735-AAFB-F8B9A6A03CB4}" srcId="{560C5229-353A-486F-AD89-A7317E70A608}" destId="{223A341B-4DF6-4550-B3AA-F05BB7DC7BD3}" srcOrd="0" destOrd="0" parTransId="{0EE97F4E-66C7-4B42-8AE7-797809D93F67}" sibTransId="{3ACB62DF-909D-4BB3-BFAC-8FB82C30D2F8}"/>
    <dgm:cxn modelId="{856A6311-5C94-461C-B596-5B5960A278D9}" type="presOf" srcId="{223A341B-4DF6-4550-B3AA-F05BB7DC7BD3}" destId="{44F71196-2643-4B90-9CD9-241434C42600}" srcOrd="0" destOrd="0" presId="urn:microsoft.com/office/officeart/2005/8/layout/process2"/>
    <dgm:cxn modelId="{5745524B-2E50-4F4E-9C21-87C6B4C1AF14}" srcId="{560C5229-353A-486F-AD89-A7317E70A608}" destId="{D57CB139-361E-4D01-BE65-B812BEE06B6A}" srcOrd="1" destOrd="0" parTransId="{C388E2B6-1D06-4366-B843-AF901218DD0B}" sibTransId="{A5B4EDE8-959D-4677-AD30-8CD6EE5B4CBD}"/>
    <dgm:cxn modelId="{9CEFE319-1323-4C57-988C-6E45188D3118}" type="presOf" srcId="{D57CB139-361E-4D01-BE65-B812BEE06B6A}" destId="{E5722E70-CCC0-4D3C-A33C-01D2CD333504}" srcOrd="0" destOrd="0" presId="urn:microsoft.com/office/officeart/2005/8/layout/process2"/>
    <dgm:cxn modelId="{250C5658-9A1B-4FDE-9C9B-EAB211B84768}" type="presOf" srcId="{ECEF4A04-DF2B-46A4-BEFC-8180E9BF4D90}" destId="{9EE94083-754D-42BE-8A80-5B9C3AA30A77}" srcOrd="1" destOrd="0" presId="urn:microsoft.com/office/officeart/2005/8/layout/process2"/>
    <dgm:cxn modelId="{4A7475D0-ADD7-4A80-BD88-4B965F635F3C}" type="presOf" srcId="{3ACB62DF-909D-4BB3-BFAC-8FB82C30D2F8}" destId="{8B739142-CDC2-4F9A-AE89-1AB8B89A8C1B}" srcOrd="0" destOrd="0" presId="urn:microsoft.com/office/officeart/2005/8/layout/process2"/>
    <dgm:cxn modelId="{D899FD23-D646-450E-8A24-D21A48583C47}" type="presOf" srcId="{FE8A2F7B-2F33-477A-AC55-2E3DB0F225CB}" destId="{A07376C8-A1CE-4B27-A654-0614104F60CB}" srcOrd="0" destOrd="0" presId="urn:microsoft.com/office/officeart/2005/8/layout/process2"/>
    <dgm:cxn modelId="{A0AAFE5A-4569-4999-A306-1FF4B2E83F59}" srcId="{560C5229-353A-486F-AD89-A7317E70A608}" destId="{C4F6E425-6E4C-4C2E-893A-1B5293812C96}" srcOrd="2" destOrd="0" parTransId="{426CE11E-36D9-4706-A2B0-6245903C2BAA}" sibTransId="{FE8A2F7B-2F33-477A-AC55-2E3DB0F225CB}"/>
    <dgm:cxn modelId="{F4199214-7E3A-40AB-9AA0-F2C7593F32CA}" type="presOf" srcId="{A5B4EDE8-959D-4677-AD30-8CD6EE5B4CBD}" destId="{692F0871-C1B5-4C4A-827F-30C2631DBE36}" srcOrd="0" destOrd="0" presId="urn:microsoft.com/office/officeart/2005/8/layout/process2"/>
    <dgm:cxn modelId="{318B5134-7FCA-4F27-B86A-CD37C9A56C94}" type="presOf" srcId="{3ACB62DF-909D-4BB3-BFAC-8FB82C30D2F8}" destId="{6092D95B-8E7F-43E4-B1B5-E7FF12C56DBC}" srcOrd="1" destOrd="0" presId="urn:microsoft.com/office/officeart/2005/8/layout/process2"/>
    <dgm:cxn modelId="{B183098F-82D9-4115-AC4B-0114EF97C478}" type="presOf" srcId="{D9F39E3A-96C4-4C0A-B3E3-C8CBF4474F43}" destId="{82AA5C8B-2208-426B-BFF2-C4D660296CD3}" srcOrd="0" destOrd="0" presId="urn:microsoft.com/office/officeart/2005/8/layout/process2"/>
    <dgm:cxn modelId="{B37E27D8-AF7C-4B53-AFA5-BEC00DECDA78}" type="presOf" srcId="{02B1ED85-11F2-45FD-8CBA-007979658A0B}" destId="{49A1DD5A-E4C6-477A-BCF5-3E91DFD4D292}" srcOrd="0" destOrd="0" presId="urn:microsoft.com/office/officeart/2005/8/layout/process2"/>
    <dgm:cxn modelId="{FBBFCBD1-C4BB-4D4D-AD98-DA8D314CF945}" type="presOf" srcId="{560C5229-353A-486F-AD89-A7317E70A608}" destId="{DEEB25E2-5A8F-4FF0-BEA7-6F8E1F38FFC8}" srcOrd="0" destOrd="0" presId="urn:microsoft.com/office/officeart/2005/8/layout/process2"/>
    <dgm:cxn modelId="{B3F31A3A-31C9-48E4-BE68-5216D10D4DEC}" type="presOf" srcId="{ECEF4A04-DF2B-46A4-BEFC-8180E9BF4D90}" destId="{69C23D5C-AA07-4B5F-A59D-96CFFB413D9B}" srcOrd="0" destOrd="0" presId="urn:microsoft.com/office/officeart/2005/8/layout/process2"/>
    <dgm:cxn modelId="{9C6526CA-B230-4A97-AC59-DD704A9D38C8}" type="presOf" srcId="{A5B4EDE8-959D-4677-AD30-8CD6EE5B4CBD}" destId="{5D1BD1AE-659D-43E4-A7C7-BCCCBFCCA7D5}" srcOrd="1" destOrd="0" presId="urn:microsoft.com/office/officeart/2005/8/layout/process2"/>
    <dgm:cxn modelId="{37D3C55C-1C14-48CC-B5B7-4CFA7058D4C6}" type="presParOf" srcId="{DEEB25E2-5A8F-4FF0-BEA7-6F8E1F38FFC8}" destId="{44F71196-2643-4B90-9CD9-241434C42600}" srcOrd="0" destOrd="0" presId="urn:microsoft.com/office/officeart/2005/8/layout/process2"/>
    <dgm:cxn modelId="{EC4A33C8-BBAF-49FF-A1A0-6124839F6CEE}" type="presParOf" srcId="{DEEB25E2-5A8F-4FF0-BEA7-6F8E1F38FFC8}" destId="{8B739142-CDC2-4F9A-AE89-1AB8B89A8C1B}" srcOrd="1" destOrd="0" presId="urn:microsoft.com/office/officeart/2005/8/layout/process2"/>
    <dgm:cxn modelId="{63CC088A-3226-4BEB-B0C0-0B8C7EC6149D}" type="presParOf" srcId="{8B739142-CDC2-4F9A-AE89-1AB8B89A8C1B}" destId="{6092D95B-8E7F-43E4-B1B5-E7FF12C56DBC}" srcOrd="0" destOrd="0" presId="urn:microsoft.com/office/officeart/2005/8/layout/process2"/>
    <dgm:cxn modelId="{213C4210-E419-4E3C-8066-77ED255861B6}" type="presParOf" srcId="{DEEB25E2-5A8F-4FF0-BEA7-6F8E1F38FFC8}" destId="{E5722E70-CCC0-4D3C-A33C-01D2CD333504}" srcOrd="2" destOrd="0" presId="urn:microsoft.com/office/officeart/2005/8/layout/process2"/>
    <dgm:cxn modelId="{6E819D0F-3E95-4221-96F4-202981C5636A}" type="presParOf" srcId="{DEEB25E2-5A8F-4FF0-BEA7-6F8E1F38FFC8}" destId="{692F0871-C1B5-4C4A-827F-30C2631DBE36}" srcOrd="3" destOrd="0" presId="urn:microsoft.com/office/officeart/2005/8/layout/process2"/>
    <dgm:cxn modelId="{2BDF086D-8994-48EB-94E7-3D54890972A9}" type="presParOf" srcId="{692F0871-C1B5-4C4A-827F-30C2631DBE36}" destId="{5D1BD1AE-659D-43E4-A7C7-BCCCBFCCA7D5}" srcOrd="0" destOrd="0" presId="urn:microsoft.com/office/officeart/2005/8/layout/process2"/>
    <dgm:cxn modelId="{34560085-EFB2-4F0B-A097-97CF08E7D75D}" type="presParOf" srcId="{DEEB25E2-5A8F-4FF0-BEA7-6F8E1F38FFC8}" destId="{A1862ABF-2512-41D5-AFA3-1BF624F21B05}" srcOrd="4" destOrd="0" presId="urn:microsoft.com/office/officeart/2005/8/layout/process2"/>
    <dgm:cxn modelId="{E35CD40F-2733-44CF-8F45-8E6C4689141D}" type="presParOf" srcId="{DEEB25E2-5A8F-4FF0-BEA7-6F8E1F38FFC8}" destId="{A07376C8-A1CE-4B27-A654-0614104F60CB}" srcOrd="5" destOrd="0" presId="urn:microsoft.com/office/officeart/2005/8/layout/process2"/>
    <dgm:cxn modelId="{92E0B0EC-8CAC-4025-8F0A-49CBFA536040}" type="presParOf" srcId="{A07376C8-A1CE-4B27-A654-0614104F60CB}" destId="{5A452DF5-2A6D-4C6D-B7DE-B1AE20A66139}" srcOrd="0" destOrd="0" presId="urn:microsoft.com/office/officeart/2005/8/layout/process2"/>
    <dgm:cxn modelId="{33DE5DFC-6062-437A-BCFA-45EC9AC8508B}" type="presParOf" srcId="{DEEB25E2-5A8F-4FF0-BEA7-6F8E1F38FFC8}" destId="{82AA5C8B-2208-426B-BFF2-C4D660296CD3}" srcOrd="6" destOrd="0" presId="urn:microsoft.com/office/officeart/2005/8/layout/process2"/>
    <dgm:cxn modelId="{885B4773-1399-4E9F-BE7B-2C4D30571F0B}" type="presParOf" srcId="{DEEB25E2-5A8F-4FF0-BEA7-6F8E1F38FFC8}" destId="{69C23D5C-AA07-4B5F-A59D-96CFFB413D9B}" srcOrd="7" destOrd="0" presId="urn:microsoft.com/office/officeart/2005/8/layout/process2"/>
    <dgm:cxn modelId="{28B38FCC-A7E6-404D-A52B-3D0BCC5B5F3C}" type="presParOf" srcId="{69C23D5C-AA07-4B5F-A59D-96CFFB413D9B}" destId="{9EE94083-754D-42BE-8A80-5B9C3AA30A77}" srcOrd="0" destOrd="0" presId="urn:microsoft.com/office/officeart/2005/8/layout/process2"/>
    <dgm:cxn modelId="{E3E675E2-9696-4F64-937F-91A49054B5BF}" type="presParOf" srcId="{DEEB25E2-5A8F-4FF0-BEA7-6F8E1F38FFC8}" destId="{49A1DD5A-E4C6-477A-BCF5-3E91DFD4D29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71196-2643-4B90-9CD9-241434C42600}">
      <dsp:nvSpPr>
        <dsp:cNvPr id="0" name=""/>
        <dsp:cNvSpPr/>
      </dsp:nvSpPr>
      <dsp:spPr>
        <a:xfrm>
          <a:off x="19953" y="3966"/>
          <a:ext cx="4280573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填寫假單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41553" y="25566"/>
        <a:ext cx="4237373" cy="694266"/>
      </dsp:txXfrm>
    </dsp:sp>
    <dsp:sp modelId="{8B739142-CDC2-4F9A-AE89-1AB8B89A8C1B}">
      <dsp:nvSpPr>
        <dsp:cNvPr id="0" name=""/>
        <dsp:cNvSpPr/>
      </dsp:nvSpPr>
      <dsp:spPr>
        <a:xfrm rot="5336267">
          <a:off x="2038043" y="694963"/>
          <a:ext cx="264346" cy="431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-5400000">
        <a:off x="2039993" y="778610"/>
        <a:ext cx="258977" cy="185042"/>
      </dsp:txXfrm>
    </dsp:sp>
    <dsp:sp modelId="{A1862ABF-2512-41D5-AFA3-1BF624F21B05}">
      <dsp:nvSpPr>
        <dsp:cNvPr id="0" name=""/>
        <dsp:cNvSpPr/>
      </dsp:nvSpPr>
      <dsp:spPr>
        <a:xfrm>
          <a:off x="39906" y="1080121"/>
          <a:ext cx="4280573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職務代理人同意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61506" y="1101721"/>
        <a:ext cx="4237373" cy="694266"/>
      </dsp:txXfrm>
    </dsp:sp>
    <dsp:sp modelId="{A07376C8-A1CE-4B27-A654-0614104F60CB}">
      <dsp:nvSpPr>
        <dsp:cNvPr id="0" name=""/>
        <dsp:cNvSpPr/>
      </dsp:nvSpPr>
      <dsp:spPr>
        <a:xfrm rot="5460364">
          <a:off x="2014595" y="1801163"/>
          <a:ext cx="311242" cy="431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41362"/>
                <a:satOff val="3282"/>
                <a:lumOff val="13866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241362"/>
                <a:satOff val="3282"/>
                <a:lumOff val="13866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241362"/>
                <a:satOff val="3282"/>
                <a:lumOff val="138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-5400000">
        <a:off x="2041547" y="1861363"/>
        <a:ext cx="258977" cy="217869"/>
      </dsp:txXfrm>
    </dsp:sp>
    <dsp:sp modelId="{9960598A-CCFB-48CD-9653-DE9FA2D16288}">
      <dsp:nvSpPr>
        <dsp:cNvPr id="0" name=""/>
        <dsp:cNvSpPr/>
      </dsp:nvSpPr>
      <dsp:spPr>
        <a:xfrm>
          <a:off x="19953" y="2216366"/>
          <a:ext cx="4280573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主管同意，假單決行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41553" y="2237966"/>
        <a:ext cx="4237373" cy="694266"/>
      </dsp:txXfrm>
    </dsp:sp>
    <dsp:sp modelId="{A87A13AA-5B35-4039-940C-D5F5946540BE}">
      <dsp:nvSpPr>
        <dsp:cNvPr id="0" name=""/>
        <dsp:cNvSpPr/>
      </dsp:nvSpPr>
      <dsp:spPr>
        <a:xfrm rot="5400000">
          <a:off x="1989821" y="2889301"/>
          <a:ext cx="340836" cy="4977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482724"/>
                <a:satOff val="6563"/>
                <a:lumOff val="27732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482724"/>
                <a:satOff val="6563"/>
                <a:lumOff val="27732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482724"/>
                <a:satOff val="6563"/>
                <a:lumOff val="277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-5400000">
        <a:off x="2010901" y="2967781"/>
        <a:ext cx="298678" cy="238585"/>
      </dsp:txXfrm>
    </dsp:sp>
    <dsp:sp modelId="{49A1DD5A-E4C6-477A-BCF5-3E91DFD4D292}">
      <dsp:nvSpPr>
        <dsp:cNvPr id="0" name=""/>
        <dsp:cNvSpPr/>
      </dsp:nvSpPr>
      <dsp:spPr>
        <a:xfrm>
          <a:off x="0" y="3322566"/>
          <a:ext cx="4320480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查詢請假資料確認請假成功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21600" y="3344166"/>
        <a:ext cx="4277280" cy="694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71196-2643-4B90-9CD9-241434C42600}">
      <dsp:nvSpPr>
        <dsp:cNvPr id="0" name=""/>
        <dsp:cNvSpPr/>
      </dsp:nvSpPr>
      <dsp:spPr>
        <a:xfrm>
          <a:off x="5424" y="14457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填寫加班申請單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2408" y="31441"/>
        <a:ext cx="4281087" cy="545894"/>
      </dsp:txXfrm>
    </dsp:sp>
    <dsp:sp modelId="{8B739142-CDC2-4F9A-AE89-1AB8B89A8C1B}">
      <dsp:nvSpPr>
        <dsp:cNvPr id="0" name=""/>
        <dsp:cNvSpPr/>
      </dsp:nvSpPr>
      <dsp:spPr>
        <a:xfrm rot="5421440">
          <a:off x="2047111" y="569593"/>
          <a:ext cx="226257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-5400000">
        <a:off x="2058636" y="626157"/>
        <a:ext cx="203630" cy="158380"/>
      </dsp:txXfrm>
    </dsp:sp>
    <dsp:sp modelId="{E5722E70-CCC0-4D3C-A33C-01D2CD333504}">
      <dsp:nvSpPr>
        <dsp:cNvPr id="0" name=""/>
        <dsp:cNvSpPr/>
      </dsp:nvSpPr>
      <dsp:spPr>
        <a:xfrm>
          <a:off x="0" y="884251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刷卡</a:t>
          </a:r>
          <a:r>
            <a:rPr lang="en-US" altLang="zh-TW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注意卡別</a:t>
          </a:r>
          <a:r>
            <a:rPr lang="en-US" altLang="zh-TW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984" y="901235"/>
        <a:ext cx="4281087" cy="545894"/>
      </dsp:txXfrm>
    </dsp:sp>
    <dsp:sp modelId="{692F0871-C1B5-4C4A-827F-30C2631DBE36}">
      <dsp:nvSpPr>
        <dsp:cNvPr id="0" name=""/>
        <dsp:cNvSpPr/>
      </dsp:nvSpPr>
      <dsp:spPr>
        <a:xfrm rot="5400000">
          <a:off x="2044401" y="1439388"/>
          <a:ext cx="226253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60908"/>
                <a:satOff val="2188"/>
                <a:lumOff val="9244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160908"/>
                <a:satOff val="2188"/>
                <a:lumOff val="9244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160908"/>
                <a:satOff val="2188"/>
                <a:lumOff val="92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-5400000">
        <a:off x="2055713" y="1495953"/>
        <a:ext cx="203630" cy="158377"/>
      </dsp:txXfrm>
    </dsp:sp>
    <dsp:sp modelId="{A1862ABF-2512-41D5-AFA3-1BF624F21B05}">
      <dsp:nvSpPr>
        <dsp:cNvPr id="0" name=""/>
        <dsp:cNvSpPr/>
      </dsp:nvSpPr>
      <dsp:spPr>
        <a:xfrm>
          <a:off x="0" y="1754045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主管同意，加班申請單決行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984" y="1771029"/>
        <a:ext cx="4281087" cy="545894"/>
      </dsp:txXfrm>
    </dsp:sp>
    <dsp:sp modelId="{A07376C8-A1CE-4B27-A654-0614104F60CB}">
      <dsp:nvSpPr>
        <dsp:cNvPr id="0" name=""/>
        <dsp:cNvSpPr/>
      </dsp:nvSpPr>
      <dsp:spPr>
        <a:xfrm rot="5400000">
          <a:off x="2044401" y="2309182"/>
          <a:ext cx="226253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21816"/>
                <a:satOff val="4375"/>
                <a:lumOff val="18488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321816"/>
                <a:satOff val="4375"/>
                <a:lumOff val="18488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321816"/>
                <a:satOff val="4375"/>
                <a:lumOff val="184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-5400000">
        <a:off x="2055713" y="2365747"/>
        <a:ext cx="203630" cy="158377"/>
      </dsp:txXfrm>
    </dsp:sp>
    <dsp:sp modelId="{82AA5C8B-2208-426B-BFF2-C4D660296CD3}">
      <dsp:nvSpPr>
        <dsp:cNvPr id="0" name=""/>
        <dsp:cNvSpPr/>
      </dsp:nvSpPr>
      <dsp:spPr>
        <a:xfrm>
          <a:off x="0" y="2623840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加班時數計算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984" y="2640824"/>
        <a:ext cx="4281087" cy="545894"/>
      </dsp:txXfrm>
    </dsp:sp>
    <dsp:sp modelId="{69C23D5C-AA07-4B5F-A59D-96CFFB413D9B}">
      <dsp:nvSpPr>
        <dsp:cNvPr id="0" name=""/>
        <dsp:cNvSpPr/>
      </dsp:nvSpPr>
      <dsp:spPr>
        <a:xfrm rot="5389130">
          <a:off x="2050430" y="3172987"/>
          <a:ext cx="216907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482724"/>
                <a:satOff val="6563"/>
                <a:lumOff val="27732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482724"/>
                <a:satOff val="6563"/>
                <a:lumOff val="27732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482724"/>
                <a:satOff val="6563"/>
                <a:lumOff val="277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2056966" y="3234225"/>
        <a:ext cx="203630" cy="151835"/>
      </dsp:txXfrm>
    </dsp:sp>
    <dsp:sp modelId="{49A1DD5A-E4C6-477A-BCF5-3E91DFD4D292}">
      <dsp:nvSpPr>
        <dsp:cNvPr id="0" name=""/>
        <dsp:cNvSpPr/>
      </dsp:nvSpPr>
      <dsp:spPr>
        <a:xfrm>
          <a:off x="0" y="3481657"/>
          <a:ext cx="4320480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查詢加班資料確認加班成功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984" y="3498641"/>
        <a:ext cx="4286512" cy="545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B142-C069-4513-843B-699BDF3F95D6}" type="datetimeFigureOut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C7EBF-DFCB-4031-A848-A3584BE2B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40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CA212-D63A-4086-A50D-4E2E7E97E992}" type="datetimeFigureOut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C14C-20A7-4990-ABC3-EB542F5173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88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346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9C8B87-2AAB-4AA1-9EEF-CD04030C72AD}" type="slidenum">
              <a:rPr lang="en-US" altLang="zh-TW" smtClean="0"/>
              <a:pPr>
                <a:defRPr/>
              </a:pPr>
              <a:t>82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3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B96C2-6DD1-46E5-BB9C-9CD1744BC8D2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28643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有開放生活津貼線上申請的單位，送出申請單即可看到申請生活津貼補助按鈕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26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科室已上主管才有此功能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30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下面會依照這兩種刷卡模式來介紹時數計算的案例</a:t>
            </a:r>
            <a:endParaRPr lang="en-US" altLang="zh-TW" dirty="0" smtClean="0"/>
          </a:p>
          <a:p>
            <a:r>
              <a:rPr lang="zh-TW" altLang="en-US" dirty="0" smtClean="0"/>
              <a:t>有近卡就要有出卡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893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21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相同的案例，來看不同的刷卡情形</a:t>
            </a:r>
            <a:endParaRPr lang="en-US" altLang="zh-TW" dirty="0" smtClean="0"/>
          </a:p>
          <a:p>
            <a:r>
              <a:rPr lang="en-US" altLang="zh-TW" dirty="0" smtClean="0"/>
              <a:t>17:00</a:t>
            </a:r>
            <a:r>
              <a:rPr lang="zh-TW" altLang="en-US" dirty="0" smtClean="0"/>
              <a:t>刷下班卡要記得獎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40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9C8B87-2AAB-4AA1-9EEF-CD04030C72AD}" type="slidenum">
              <a:rPr lang="en-US" altLang="zh-TW" smtClean="0"/>
              <a:pPr>
                <a:defRPr/>
              </a:pPr>
              <a:t>70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5311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1CCC8-9CAD-48DA-B2AD-D82C1D802DFE}" type="slidenum">
              <a:rPr lang="en-US" altLang="zh-TW" smtClean="0">
                <a:solidFill>
                  <a:prstClr val="black"/>
                </a:solidFill>
              </a:rPr>
              <a:pPr/>
              <a:t>77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5324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125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907704" y="4005064"/>
            <a:ext cx="6400800" cy="15617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6011-1580-4EFE-9901-EA429C1098CB}" type="datetime1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22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6073-1AA4-45F9-97BC-1D7A90C2C81D}" type="datetime1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B272D-84CC-4B9A-ADCF-FE75B7F79B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02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0A8A8-57E5-4403-B1C4-69804CE5250A}" type="datetime1">
              <a:rPr lang="zh-TW" altLang="en-US" smtClean="0"/>
              <a:pPr>
                <a:defRPr/>
              </a:pPr>
              <a:t>2015/9/15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2F3FB-501B-44D3-A137-D5CC99E595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044819" y="6334780"/>
            <a:ext cx="2099181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2800" b="1" i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WebITR</a:t>
            </a:r>
            <a:endParaRPr lang="zh-TW" altLang="en-US" sz="28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67544" y="2358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54C8-736A-4558-AC09-D6B2A9E601EE}" type="datetime1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964686"/>
            <a:ext cx="2675938" cy="7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7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BBCA4-3D8F-4A19-8E7D-C3DD415C0238}" type="datetime1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26" y="6162593"/>
            <a:ext cx="1650962" cy="4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9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51920" y="4941168"/>
            <a:ext cx="4424536" cy="1008112"/>
          </a:xfrm>
        </p:spPr>
        <p:txBody>
          <a:bodyPr/>
          <a:lstStyle/>
          <a:p>
            <a:pPr algn="r"/>
            <a:r>
              <a:rPr lang="zh-TW" altLang="en-US" sz="2400" dirty="0" smtClean="0"/>
              <a:t>講師：凱發科技</a:t>
            </a:r>
            <a:endParaRPr lang="en-US" altLang="zh-TW" sz="2400" dirty="0" smtClean="0"/>
          </a:p>
          <a:p>
            <a:pPr algn="r"/>
            <a:r>
              <a:rPr lang="zh-TW" altLang="en-US" sz="2400" dirty="0" smtClean="0"/>
              <a:t>時間：</a:t>
            </a:r>
            <a:r>
              <a:rPr lang="en-US" altLang="zh-TW" sz="2400" dirty="0" smtClean="0"/>
              <a:t>2015-09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7988424" cy="2046089"/>
          </a:xfrm>
        </p:spPr>
        <p:txBody>
          <a:bodyPr>
            <a:normAutofit/>
          </a:bodyPr>
          <a:lstStyle/>
          <a:p>
            <a:pPr algn="r"/>
            <a:r>
              <a:rPr lang="zh-TW" altLang="en-US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全國共享版機關內部差勤電子表單系統</a:t>
            </a:r>
            <a:r>
              <a:rPr lang="en-US" altLang="zh-TW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種籽人員教育訓練</a:t>
            </a:r>
            <a:endParaRPr lang="zh-TW" altLang="en-US" dirty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3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差假申請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申請事假一天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323528" y="1700808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932040" y="2060848"/>
          <a:ext cx="410445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角色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人事室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請假人</a:t>
                      </a:r>
                      <a:endParaRPr lang="zh-TW" altLang="en-US" sz="24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凱大發</a:t>
                      </a:r>
                      <a:endParaRPr lang="zh-TW" altLang="en-US" sz="24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職務代理人</a:t>
                      </a:r>
                      <a:endParaRPr lang="en-US" altLang="zh-TW" sz="2400" b="1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凱一技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直屬主管</a:t>
                      </a:r>
                      <a:endParaRPr lang="zh-TW" altLang="en-US" sz="24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</a:t>
                      </a:r>
                      <a:r>
                        <a:rPr lang="zh-TW" altLang="en-US" sz="2400" b="1" baseline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李科長</a:t>
                      </a:r>
                      <a:endParaRPr lang="zh-TW" altLang="en-US" sz="2400" b="1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5904656" cy="418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080120"/>
          </a:xfrm>
        </p:spPr>
        <p:txBody>
          <a:bodyPr>
            <a:normAutofit/>
          </a:bodyPr>
          <a:lstStyle/>
          <a:p>
            <a:r>
              <a:rPr kumimoji="1" lang="zh-TW" altLang="en-US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步驟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-1  </a:t>
            </a:r>
            <a:r>
              <a:rPr kumimoji="1" lang="zh-TW" altLang="en-US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點選出一張空白請假單</a:t>
            </a:r>
            <a:endParaRPr kumimoji="1" lang="zh-TW" altLang="en-US" sz="4000" dirty="0">
              <a:solidFill>
                <a:schemeClr val="tx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3635896" y="4077072"/>
            <a:ext cx="2016224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0" y="1340768"/>
          <a:ext cx="9144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82799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＃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點選出一張空白的請假單 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差勤作業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-&gt;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請假作業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-&gt;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一般請假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＃</a:t>
                      </a:r>
                    </a:p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【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職務代理人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】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欄位： “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職務代理人未設定，請先設定後再填寫假單。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”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矩形圖說文字 7"/>
          <p:cNvSpPr/>
          <p:nvPr/>
        </p:nvSpPr>
        <p:spPr>
          <a:xfrm>
            <a:off x="7092280" y="2348880"/>
            <a:ext cx="1512168" cy="432048"/>
          </a:xfrm>
          <a:prstGeom prst="wedgeRectCallout">
            <a:avLst>
              <a:gd name="adj1" fmla="val -56633"/>
              <a:gd name="adj2" fmla="val 897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請假人畫面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2664296" cy="252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42660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5308459" cy="26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17632" cy="1008112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-2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編輯職務代理人清單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個人資料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代理人設定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r>
              <a:rPr kumimoji="1" lang="en-US" altLang="zh-TW" sz="27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076056" y="1628800"/>
            <a:ext cx="2664296" cy="504056"/>
          </a:xfrm>
          <a:prstGeom prst="wedgeRectCallout">
            <a:avLst>
              <a:gd name="adj1" fmla="val 10856"/>
              <a:gd name="adj2" fmla="val 2254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新增一個職務代理人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251520" y="4077072"/>
            <a:ext cx="2736304" cy="432048"/>
          </a:xfrm>
          <a:prstGeom prst="wedgeRectCallout">
            <a:avLst>
              <a:gd name="adj1" fmla="val 57822"/>
              <a:gd name="adj2" fmla="val 1048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職務代理人順序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3"/>
            <a:ext cx="564909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1152128"/>
          </a:xfrm>
        </p:spPr>
        <p:txBody>
          <a:bodyPr>
            <a:normAutofit/>
          </a:bodyPr>
          <a:lstStyle/>
          <a:p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-3  </a:t>
            </a:r>
            <a:r>
              <a:rPr kumimoji="1" lang="zh-TW" alt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填寫事假單</a:t>
            </a:r>
            <a:r>
              <a:rPr kumimoji="1" lang="en-US" altLang="zh-TW" sz="40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4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請假作業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一般請假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664296" cy="252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圖說文字 8"/>
          <p:cNvSpPr/>
          <p:nvPr/>
        </p:nvSpPr>
        <p:spPr>
          <a:xfrm>
            <a:off x="611560" y="4293096"/>
            <a:ext cx="2664296" cy="432048"/>
          </a:xfrm>
          <a:prstGeom prst="wedgeRectCallout">
            <a:avLst>
              <a:gd name="adj1" fmla="val 55927"/>
              <a:gd name="adj2" fmla="val 8360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事假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相關資訊</a:t>
            </a:r>
            <a:endParaRPr lang="zh-TW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2195736" y="1340768"/>
            <a:ext cx="2592288" cy="360040"/>
          </a:xfrm>
          <a:prstGeom prst="wedgeRectCallout">
            <a:avLst>
              <a:gd name="adj1" fmla="val -2017"/>
              <a:gd name="adj2" fmla="val 2121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請假規定說明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5153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/>
          </a:bodyPr>
          <a:lstStyle/>
          <a:p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-4</a:t>
            </a:r>
            <a:r>
              <a:rPr kumimoji="1" lang="zh-TW" altLang="en-US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送出假單，系統做檢核</a:t>
            </a:r>
            <a:endParaRPr lang="zh-TW" altLang="en-US" sz="4000" dirty="0"/>
          </a:p>
        </p:txBody>
      </p:sp>
      <p:sp>
        <p:nvSpPr>
          <p:cNvPr id="5" name="矩形圖說文字 4"/>
          <p:cNvSpPr/>
          <p:nvPr/>
        </p:nvSpPr>
        <p:spPr>
          <a:xfrm>
            <a:off x="1259632" y="2060848"/>
            <a:ext cx="1368152" cy="360040"/>
          </a:xfrm>
          <a:prstGeom prst="wedgeRectCallout">
            <a:avLst>
              <a:gd name="adj1" fmla="val 150479"/>
              <a:gd name="adj2" fmla="val 684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檢核通過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1835696" y="1412776"/>
            <a:ext cx="1512168" cy="432048"/>
          </a:xfrm>
          <a:prstGeom prst="wedgeRectCallout">
            <a:avLst>
              <a:gd name="adj1" fmla="val 107073"/>
              <a:gd name="adj2" fmla="val 995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檢核資訊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7164288" y="1916832"/>
            <a:ext cx="1656184" cy="720080"/>
          </a:xfrm>
          <a:prstGeom prst="wedgeRectCallout">
            <a:avLst>
              <a:gd name="adj1" fmla="val -70314"/>
              <a:gd name="adj2" fmla="val 578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這張假單的批核流程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0" y="4653136"/>
            <a:ext cx="1656184" cy="720080"/>
          </a:xfrm>
          <a:prstGeom prst="wedgeRectCallout">
            <a:avLst>
              <a:gd name="adj1" fmla="val 36812"/>
              <a:gd name="adj2" fmla="val -14112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8419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編輯課務明細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323528" y="1124744"/>
            <a:ext cx="1512168" cy="432048"/>
          </a:xfrm>
          <a:prstGeom prst="wedgeRectCallout">
            <a:avLst>
              <a:gd name="adj1" fmla="val 16820"/>
              <a:gd name="adj2" fmla="val 37121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新增新課程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6084168" y="2204864"/>
            <a:ext cx="2160240" cy="720080"/>
          </a:xfrm>
          <a:prstGeom prst="wedgeRectCallout">
            <a:avLst>
              <a:gd name="adj1" fmla="val -47241"/>
              <a:gd name="adj2" fmla="val 2170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填寫班級、科目等相關資料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395536" y="5733256"/>
            <a:ext cx="1872208" cy="576064"/>
          </a:xfrm>
          <a:prstGeom prst="wedgeRectCallout">
            <a:avLst>
              <a:gd name="adj1" fmla="val 43373"/>
              <a:gd name="adj2" fmla="val -11980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選擇課務處理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編輯課務明細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3247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圖說文字 4"/>
          <p:cNvSpPr/>
          <p:nvPr/>
        </p:nvSpPr>
        <p:spPr>
          <a:xfrm>
            <a:off x="755576" y="5733256"/>
            <a:ext cx="3744416" cy="432048"/>
          </a:xfrm>
          <a:prstGeom prst="wedgeRectCallout">
            <a:avLst>
              <a:gd name="adj1" fmla="val -33965"/>
              <a:gd name="adj2" fmla="val -1784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編輯完成點選完成編輯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2200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5136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-5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請假人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查詢假單進度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4427984" y="1052736"/>
            <a:ext cx="2880320" cy="504056"/>
          </a:xfrm>
          <a:prstGeom prst="wedgeRectCallout">
            <a:avLst>
              <a:gd name="adj1" fmla="val -58049"/>
              <a:gd name="adj2" fmla="val 912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申請案件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39552" y="4509120"/>
            <a:ext cx="1512168" cy="432048"/>
          </a:xfrm>
          <a:prstGeom prst="wedgeRectCallout">
            <a:avLst>
              <a:gd name="adj1" fmla="val 79785"/>
              <a:gd name="adj2" fmla="val -23799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假單資訊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79512" y="1988840"/>
            <a:ext cx="1368152" cy="432048"/>
          </a:xfrm>
          <a:prstGeom prst="wedgeRectCallout">
            <a:avLst>
              <a:gd name="adj1" fmla="val 69794"/>
              <a:gd name="adj2" fmla="val 11808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目前進度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75695"/>
            <a:ext cx="3427918" cy="282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圖說文字 8"/>
          <p:cNvSpPr/>
          <p:nvPr/>
        </p:nvSpPr>
        <p:spPr>
          <a:xfrm>
            <a:off x="6804248" y="3645024"/>
            <a:ext cx="1368152" cy="360040"/>
          </a:xfrm>
          <a:prstGeom prst="wedgeRectCallout">
            <a:avLst>
              <a:gd name="adj1" fmla="val -116006"/>
              <a:gd name="adj2" fmla="val 655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5136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步驟</a:t>
            </a:r>
            <a:r>
              <a:rPr kumimoji="1" lang="en-US" altLang="zh-TW" sz="4400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kumimoji="1" lang="en-US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5 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人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查詢假單進度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724128" y="2996952"/>
            <a:ext cx="1368152" cy="360040"/>
          </a:xfrm>
          <a:prstGeom prst="wedgeRectCallout">
            <a:avLst>
              <a:gd name="adj1" fmla="val -116006"/>
              <a:gd name="adj2" fmla="val 655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11560" y="1268760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請假人若為教師，可查到課務明細，可再次編輯及列印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2581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691515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說明內容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如何進入</a:t>
            </a:r>
            <a:r>
              <a:rPr lang="en-US" altLang="zh-TW" b="1" dirty="0" err="1" smtClean="0">
                <a:latin typeface="Comic Sans MS" pitchFamily="66" charset="0"/>
              </a:rPr>
              <a:t>WebITR</a:t>
            </a:r>
            <a:r>
              <a:rPr lang="zh-TW" altLang="en-US" b="1" dirty="0" smtClean="0">
                <a:latin typeface="Comic Sans MS" pitchFamily="66" charset="0"/>
              </a:rPr>
              <a:t>系統？</a:t>
            </a:r>
            <a:endParaRPr lang="en-US" altLang="zh-TW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sz="3200" b="1" dirty="0" smtClean="0">
                <a:latin typeface="Comic Sans MS" pitchFamily="66" charset="0"/>
              </a:rPr>
              <a:t>初次使用系統的設定</a:t>
            </a:r>
            <a:endParaRPr lang="en-US" altLang="zh-TW" sz="3200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差假申請</a:t>
            </a:r>
            <a:endParaRPr lang="en-US" altLang="zh-TW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差假查詢</a:t>
            </a:r>
            <a:endParaRPr lang="en-US" altLang="zh-TW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加班申請</a:t>
            </a:r>
            <a:endParaRPr lang="en-US" altLang="zh-TW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上線時程</a:t>
            </a:r>
            <a:r>
              <a:rPr lang="en-US" altLang="zh-TW" b="1" dirty="0" smtClean="0">
                <a:latin typeface="Comic Sans MS" pitchFamily="66" charset="0"/>
              </a:rPr>
              <a:t>&amp;</a:t>
            </a:r>
            <a:r>
              <a:rPr lang="zh-TW" altLang="en-US" b="1" dirty="0" smtClean="0">
                <a:latin typeface="Comic Sans MS" pitchFamily="66" charset="0"/>
              </a:rPr>
              <a:t>重要提醒</a:t>
            </a:r>
            <a:endParaRPr lang="en-US" altLang="zh-TW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en-US" altLang="zh-TW" b="1" dirty="0" smtClean="0">
                <a:latin typeface="Comic Sans MS" pitchFamily="66" charset="0"/>
              </a:rPr>
              <a:t>Q&amp;A</a:t>
            </a:r>
            <a:endParaRPr lang="zh-TW" altLang="en-US" b="1" dirty="0">
              <a:latin typeface="Comic Sans MS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5136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步驟</a:t>
            </a:r>
            <a:r>
              <a:rPr kumimoji="1" lang="en-US" altLang="zh-TW" sz="4400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kumimoji="1" lang="en-US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5 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人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查詢假單進度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7951065" cy="40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圖說文字 11"/>
          <p:cNvSpPr/>
          <p:nvPr/>
        </p:nvSpPr>
        <p:spPr>
          <a:xfrm>
            <a:off x="6372200" y="1844824"/>
            <a:ext cx="2412776" cy="504056"/>
          </a:xfrm>
          <a:prstGeom prst="wedgeRectCallout">
            <a:avLst>
              <a:gd name="adj1" fmla="val -2123"/>
              <a:gd name="adj2" fmla="val 1585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課務明細填寫完整</a:t>
            </a:r>
          </a:p>
        </p:txBody>
      </p:sp>
      <p:sp>
        <p:nvSpPr>
          <p:cNvPr id="13" name="矩形圖說文字 12"/>
          <p:cNvSpPr/>
          <p:nvPr/>
        </p:nvSpPr>
        <p:spPr>
          <a:xfrm>
            <a:off x="4211960" y="4005064"/>
            <a:ext cx="2988840" cy="504056"/>
          </a:xfrm>
          <a:prstGeom prst="wedgeRectCallout">
            <a:avLst>
              <a:gd name="adj1" fmla="val 57835"/>
              <a:gd name="adj2" fmla="val 177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課務明細未填寫課務處理</a:t>
            </a:r>
          </a:p>
        </p:txBody>
      </p:sp>
      <p:sp>
        <p:nvSpPr>
          <p:cNvPr id="14" name="矩形圖說文字 13"/>
          <p:cNvSpPr/>
          <p:nvPr/>
        </p:nvSpPr>
        <p:spPr>
          <a:xfrm>
            <a:off x="4283968" y="5805264"/>
            <a:ext cx="2988840" cy="504056"/>
          </a:xfrm>
          <a:prstGeom prst="wedgeRectCallout">
            <a:avLst>
              <a:gd name="adj1" fmla="val 55552"/>
              <a:gd name="adj2" fmla="val -12301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課務明細未填寫完整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39552" y="134076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課務明細圖案顯示區分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6485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68152"/>
          </a:xfrm>
        </p:spPr>
        <p:txBody>
          <a:bodyPr>
            <a:normAutofit/>
          </a:bodyPr>
          <a:lstStyle/>
          <a:p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-6</a:t>
            </a:r>
            <a:r>
              <a:rPr kumimoji="1" lang="zh-TW" altLang="en-US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職務代理人同意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批核案件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r>
              <a:rPr kumimoji="1" lang="zh-TW" altLang="zh-TW" sz="27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1979712" y="1772816"/>
            <a:ext cx="2736304" cy="432048"/>
          </a:xfrm>
          <a:prstGeom prst="wedgeRectCallout">
            <a:avLst>
              <a:gd name="adj1" fmla="val -36880"/>
              <a:gd name="adj2" fmla="val 10172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批核案件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2483768" y="4581128"/>
            <a:ext cx="1368152" cy="360040"/>
          </a:xfrm>
          <a:prstGeom prst="wedgeRectCallout">
            <a:avLst>
              <a:gd name="adj1" fmla="val -81627"/>
              <a:gd name="adj2" fmla="val 499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同意代理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228184" y="1484784"/>
            <a:ext cx="2016224" cy="360040"/>
          </a:xfrm>
          <a:prstGeom prst="wedgeRectCallout">
            <a:avLst>
              <a:gd name="adj1" fmla="val 23126"/>
              <a:gd name="adj2" fmla="val -5045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職務代理人畫面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814513"/>
            <a:ext cx="81724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157192"/>
            <a:ext cx="37433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-7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請假人查詢進度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824" y="5373216"/>
            <a:ext cx="309634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395536" y="5229200"/>
            <a:ext cx="1763688" cy="576064"/>
          </a:xfrm>
          <a:prstGeom prst="wedgeRectCallout">
            <a:avLst>
              <a:gd name="adj1" fmla="val 94232"/>
              <a:gd name="adj2" fmla="val -47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代理同意資訊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6804248" y="1268760"/>
            <a:ext cx="1512168" cy="432048"/>
          </a:xfrm>
          <a:prstGeom prst="wedgeRectCallout">
            <a:avLst>
              <a:gd name="adj1" fmla="val 19655"/>
              <a:gd name="adj2" fmla="val 3664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請假人畫面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467544" y="2060848"/>
            <a:ext cx="1224136" cy="504056"/>
          </a:xfrm>
          <a:prstGeom prst="wedgeRectCallout">
            <a:avLst>
              <a:gd name="adj1" fmla="val 61489"/>
              <a:gd name="adj2" fmla="val 1766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目前進度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629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-8  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主管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批核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決行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批核案件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7092280" y="1124744"/>
            <a:ext cx="1584176" cy="432048"/>
          </a:xfrm>
          <a:prstGeom prst="wedgeRectCallout">
            <a:avLst>
              <a:gd name="adj1" fmla="val 14450"/>
              <a:gd name="adj2" fmla="val 5398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323528" y="1484784"/>
            <a:ext cx="2520280" cy="432048"/>
          </a:xfrm>
          <a:prstGeom prst="wedgeRectCallout">
            <a:avLst>
              <a:gd name="adj1" fmla="val 41904"/>
              <a:gd name="adj2" fmla="val 1089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批核案件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979712" y="4869160"/>
            <a:ext cx="1368152" cy="360040"/>
          </a:xfrm>
          <a:prstGeom prst="wedgeRectCallout">
            <a:avLst>
              <a:gd name="adj1" fmla="val -59017"/>
              <a:gd name="adj2" fmla="val 182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主管同意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83629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-9  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請假人查詢進度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已完成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148064" y="1556792"/>
            <a:ext cx="2376264" cy="504056"/>
          </a:xfrm>
          <a:prstGeom prst="wedgeRectCallout">
            <a:avLst>
              <a:gd name="adj1" fmla="val -79535"/>
              <a:gd name="adj2" fmla="val 19444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已完成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5940152" y="5229200"/>
            <a:ext cx="1584176" cy="432048"/>
          </a:xfrm>
          <a:prstGeom prst="wedgeRectCallout">
            <a:avLst>
              <a:gd name="adj1" fmla="val 83715"/>
              <a:gd name="adj2" fmla="val -2046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假單已同意</a:t>
            </a: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1880" y="2564904"/>
            <a:ext cx="136815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43800" cy="7239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差假的基本檢核功能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 dirty="0" smtClean="0"/>
              <a:t>差假天數是否超過年度上限</a:t>
            </a:r>
            <a:r>
              <a:rPr lang="en-US" altLang="zh-TW" sz="2800" b="1" dirty="0" smtClean="0"/>
              <a:t>?!</a:t>
            </a:r>
          </a:p>
          <a:p>
            <a:pPr eaLnBrk="1" hangingPunct="1">
              <a:defRPr/>
            </a:pPr>
            <a:r>
              <a:rPr lang="zh-TW" altLang="en-US" sz="2800" b="1" dirty="0" smtClean="0"/>
              <a:t>同一時段是否已重覆申請差假？</a:t>
            </a:r>
            <a:endParaRPr lang="en-US" altLang="zh-TW" sz="2800" b="1" dirty="0" smtClean="0"/>
          </a:p>
          <a:p>
            <a:pPr eaLnBrk="1" hangingPunct="1">
              <a:defRPr/>
            </a:pPr>
            <a:r>
              <a:rPr lang="zh-TW" altLang="en-US" sz="2800" b="1" dirty="0" smtClean="0"/>
              <a:t>差假的代理人是否已請差假？</a:t>
            </a:r>
            <a:endParaRPr lang="en-US" altLang="zh-TW" sz="2800" b="1" dirty="0" smtClean="0"/>
          </a:p>
          <a:p>
            <a:pPr marL="742950" lvl="1" indent="-285750" eaLnBrk="1" hangingPunct="1">
              <a:defRPr/>
            </a:pPr>
            <a:r>
              <a:rPr lang="zh-TW" altLang="en-US" b="1" dirty="0" smtClean="0"/>
              <a:t>甲已送出</a:t>
            </a:r>
            <a:r>
              <a:rPr lang="en-US" altLang="zh-TW" b="1" dirty="0" smtClean="0"/>
              <a:t>6/30</a:t>
            </a:r>
            <a:r>
              <a:rPr lang="zh-TW" altLang="en-US" b="1" dirty="0" smtClean="0"/>
              <a:t>假單，乙的</a:t>
            </a:r>
            <a:r>
              <a:rPr lang="en-US" altLang="zh-TW" b="1" dirty="0" smtClean="0"/>
              <a:t>6/30</a:t>
            </a:r>
            <a:r>
              <a:rPr lang="zh-TW" altLang="en-US" b="1" dirty="0" smtClean="0"/>
              <a:t>假單不可以找甲當代理人。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sz="2800" b="1" dirty="0" smtClean="0"/>
              <a:t>系統上同一時段最多可當幾位請假人的代理人？</a:t>
            </a:r>
            <a:endParaRPr lang="en-US" altLang="zh-TW" sz="2800" b="1" dirty="0" smtClean="0"/>
          </a:p>
          <a:p>
            <a:pPr>
              <a:buNone/>
              <a:defRPr/>
            </a:pPr>
            <a:r>
              <a:rPr lang="zh-TW" altLang="en-US" b="1" dirty="0" smtClean="0"/>
              <a:t>    </a:t>
            </a:r>
            <a:r>
              <a:rPr lang="zh-TW" altLang="en-US" sz="2400" b="1" dirty="0" smtClean="0"/>
              <a:t>系統預設值為</a:t>
            </a:r>
            <a:r>
              <a:rPr lang="en-US" altLang="zh-TW" sz="2400" b="1" dirty="0" smtClean="0"/>
              <a:t>3</a:t>
            </a:r>
            <a:r>
              <a:rPr lang="zh-TW" altLang="en-US" sz="2400" b="1" dirty="0" smtClean="0"/>
              <a:t>人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依各機關機關差勤規定設定</a:t>
            </a:r>
            <a:r>
              <a:rPr lang="en-US" altLang="zh-TW" sz="2400" b="1" dirty="0" smtClean="0"/>
              <a:t>)</a:t>
            </a:r>
          </a:p>
          <a:p>
            <a:pPr>
              <a:buNone/>
              <a:defRPr/>
            </a:pPr>
            <a:r>
              <a:rPr lang="en-US" altLang="zh-TW" sz="2400" b="1" dirty="0"/>
              <a:t>	</a:t>
            </a:r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同仁可至</a:t>
            </a:r>
            <a:r>
              <a:rPr lang="en-US" altLang="zh-TW" sz="2400" b="1" dirty="0" smtClean="0"/>
              <a:t>【</a:t>
            </a:r>
            <a:r>
              <a:rPr lang="zh-TW" altLang="en-US" sz="2400" dirty="0"/>
              <a:t>個人資料</a:t>
            </a:r>
            <a:r>
              <a:rPr lang="en-US" altLang="zh-TW" sz="2400" dirty="0"/>
              <a:t>-&gt;</a:t>
            </a:r>
            <a:r>
              <a:rPr lang="zh-TW" altLang="en-US" sz="2400" dirty="0"/>
              <a:t>基本資料 </a:t>
            </a:r>
            <a:r>
              <a:rPr lang="en-US" altLang="zh-TW" sz="2400" b="1" dirty="0"/>
              <a:t>】</a:t>
            </a:r>
            <a:r>
              <a:rPr lang="zh-TW" altLang="en-US" sz="2400" dirty="0" smtClean="0"/>
              <a:t>中的</a:t>
            </a:r>
            <a:r>
              <a:rPr lang="en-US" altLang="zh-TW" sz="2400" dirty="0" smtClean="0"/>
              <a:t>”</a:t>
            </a:r>
            <a:r>
              <a:rPr lang="zh-TW" altLang="en-US" sz="2400" dirty="0" smtClean="0">
                <a:solidFill>
                  <a:srgbClr val="FF0000"/>
                </a:solidFill>
              </a:rPr>
              <a:t>個人差勤組別</a:t>
            </a:r>
            <a:r>
              <a:rPr lang="en-US" altLang="zh-TW" sz="2400" dirty="0" smtClean="0"/>
              <a:t>”</a:t>
            </a:r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中查詢</a:t>
            </a:r>
            <a:endParaRPr lang="en-US" altLang="zh-TW" sz="3200" b="1" dirty="0" smtClean="0"/>
          </a:p>
          <a:p>
            <a:pPr eaLnBrk="1" hangingPunct="1">
              <a:defRPr/>
            </a:pPr>
            <a:r>
              <a:rPr lang="zh-TW" altLang="en-US" sz="2800" b="1" dirty="0" smtClean="0"/>
              <a:t>您要請假的日期當日，是否有代理他人？</a:t>
            </a:r>
            <a:endParaRPr lang="en-US" altLang="zh-TW" sz="28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2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77072"/>
            <a:ext cx="3218110" cy="266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59824" cy="10801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職務代理轉移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代理案件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endParaRPr lang="zh-TW" altLang="en-US" sz="2700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4319711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已為代理但臨時要請假→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代理轉移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3200" b="1" dirty="0" smtClean="0"/>
              <a:t>可做部份轉移</a:t>
            </a:r>
            <a:endParaRPr lang="en-US" altLang="zh-TW" sz="3200" b="1" dirty="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3200" b="1" dirty="0" smtClean="0"/>
              <a:t>需同意轉移後才可送假單</a:t>
            </a:r>
          </a:p>
        </p:txBody>
      </p:sp>
      <p:sp>
        <p:nvSpPr>
          <p:cNvPr id="13" name="矩形圖說文字 12"/>
          <p:cNvSpPr/>
          <p:nvPr/>
        </p:nvSpPr>
        <p:spPr>
          <a:xfrm>
            <a:off x="6084168" y="1412776"/>
            <a:ext cx="1440160" cy="432048"/>
          </a:xfrm>
          <a:prstGeom prst="wedgeRectCallout">
            <a:avLst>
              <a:gd name="adj1" fmla="val 19775"/>
              <a:gd name="adj2" fmla="val 20737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5220072" y="4941168"/>
            <a:ext cx="1656184" cy="432048"/>
          </a:xfrm>
          <a:prstGeom prst="wedgeRectCallout">
            <a:avLst>
              <a:gd name="adj1" fmla="val -117644"/>
              <a:gd name="adj2" fmla="val 806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代理移轉單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92896"/>
            <a:ext cx="4460552" cy="189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0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24" y="4803768"/>
            <a:ext cx="4981575" cy="1190625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04864"/>
            <a:ext cx="4824536" cy="182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取消假單 </a:t>
            </a:r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撤銷假單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3816424" cy="46996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取消</a:t>
            </a:r>
            <a:r>
              <a:rPr lang="zh-TW" altLang="en-US" sz="3200" b="1" u="sng" dirty="0" smtClean="0"/>
              <a:t>未決行</a:t>
            </a:r>
            <a:r>
              <a:rPr lang="zh-TW" altLang="en-US" sz="3200" b="1" dirty="0" smtClean="0"/>
              <a:t>的假單</a:t>
            </a:r>
            <a:endParaRPr lang="en-US" altLang="zh-TW" sz="3200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首頁</a:t>
            </a:r>
            <a:r>
              <a:rPr lang="en-US" altLang="zh-TW" sz="2400" b="1" dirty="0">
                <a:solidFill>
                  <a:srgbClr val="FF0000"/>
                </a:solidFill>
              </a:rPr>
              <a:t>-&gt;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申</a:t>
            </a:r>
            <a:r>
              <a:rPr lang="zh-TW" altLang="en-US" sz="2400" b="1" dirty="0">
                <a:solidFill>
                  <a:srgbClr val="FF0000"/>
                </a:solidFill>
              </a:rPr>
              <a:t>請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案件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申請中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撤銷</a:t>
            </a:r>
            <a:r>
              <a:rPr lang="zh-TW" altLang="en-US" sz="3200" b="1" u="sng" dirty="0" smtClean="0"/>
              <a:t>已決行</a:t>
            </a:r>
            <a:r>
              <a:rPr lang="zh-TW" altLang="en-US" sz="3200" b="1" dirty="0" smtClean="0"/>
              <a:t>的假單</a:t>
            </a:r>
            <a:endParaRPr lang="en-US" altLang="zh-TW" sz="3200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差勤作業</a:t>
            </a:r>
            <a:r>
              <a:rPr lang="en-US" altLang="zh-TW" sz="2400" b="1" dirty="0">
                <a:solidFill>
                  <a:srgbClr val="FF0000"/>
                </a:solidFill>
              </a:rPr>
              <a:t>-&gt;</a:t>
            </a:r>
            <a:r>
              <a:rPr lang="zh-TW" altLang="en-US" sz="2400" b="1" dirty="0">
                <a:solidFill>
                  <a:srgbClr val="FF0000"/>
                </a:solidFill>
              </a:rPr>
              <a:t>差假加班撤銷修改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90000"/>
              </a:lnSpc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找到該筆記錄</a:t>
            </a:r>
            <a:endParaRPr lang="en-US" altLang="zh-TW" sz="2800" b="1" dirty="0" smtClean="0"/>
          </a:p>
          <a:p>
            <a:pPr lvl="1" eaLnBrk="1" hangingPunct="1">
              <a:lnSpc>
                <a:spcPct val="90000"/>
              </a:lnSpc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須經過批准才算完成撤銷</a:t>
            </a:r>
            <a:endParaRPr lang="en-US" altLang="zh-TW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過期不可撤銷</a:t>
            </a:r>
            <a:endParaRPr lang="en-US" altLang="zh-TW" sz="32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zh-TW" altLang="en-US" dirty="0"/>
          </a:p>
        </p:txBody>
      </p:sp>
      <p:sp>
        <p:nvSpPr>
          <p:cNvPr id="5" name="矩形圖說文字 4"/>
          <p:cNvSpPr/>
          <p:nvPr/>
        </p:nvSpPr>
        <p:spPr>
          <a:xfrm>
            <a:off x="6948264" y="1700808"/>
            <a:ext cx="1440160" cy="432048"/>
          </a:xfrm>
          <a:prstGeom prst="wedgeRectCallout">
            <a:avLst>
              <a:gd name="adj1" fmla="val 57054"/>
              <a:gd name="adj2" fmla="val 34229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取消假單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876256" y="4149080"/>
            <a:ext cx="1296144" cy="360040"/>
          </a:xfrm>
          <a:prstGeom prst="wedgeRectCallout">
            <a:avLst>
              <a:gd name="adj1" fmla="val 78467"/>
              <a:gd name="adj2" fmla="val 3681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撤銷假單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5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其他差假怎麼申請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7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喪</a:t>
            </a: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 </a:t>
            </a: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一般請假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32557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圖說文字 3"/>
          <p:cNvSpPr/>
          <p:nvPr/>
        </p:nvSpPr>
        <p:spPr>
          <a:xfrm>
            <a:off x="4572000" y="1700808"/>
            <a:ext cx="1296144" cy="504056"/>
          </a:xfrm>
          <a:prstGeom prst="wedgeRectCallout">
            <a:avLst>
              <a:gd name="adj1" fmla="val -80252"/>
              <a:gd name="adj2" fmla="val 13430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喪假單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3728" y="3933056"/>
            <a:ext cx="2448272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851920" y="3356992"/>
            <a:ext cx="3528392" cy="5040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記得點選計算和顯示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3814"/>
            <a:ext cx="6480720" cy="325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學校從員工愛上網登入</a:t>
            </a:r>
            <a:r>
              <a:rPr lang="en-US" altLang="zh-TW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WebITR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</a:t>
            </a:r>
            <a:endParaRPr lang="zh-TW" altLang="en-US" dirty="0"/>
          </a:p>
        </p:txBody>
      </p:sp>
      <p:sp>
        <p:nvSpPr>
          <p:cNvPr id="5" name="矩形圖說文字 4"/>
          <p:cNvSpPr/>
          <p:nvPr/>
        </p:nvSpPr>
        <p:spPr>
          <a:xfrm>
            <a:off x="3275856" y="1268760"/>
            <a:ext cx="2808312" cy="1080120"/>
          </a:xfrm>
          <a:prstGeom prst="wedgeRectCallout">
            <a:avLst>
              <a:gd name="adj1" fmla="val -60975"/>
              <a:gd name="adj2" fmla="val 14508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點選此「</a:t>
            </a:r>
            <a:r>
              <a:rPr lang="en-US" altLang="zh-TW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WebITR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差勤系統」即可超連結進入</a:t>
            </a:r>
            <a:r>
              <a:rPr lang="en-US" altLang="zh-TW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WebITR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系統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71600" y="5373216"/>
            <a:ext cx="714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/>
                <a:ea typeface="標楷體"/>
              </a:rPr>
              <a:t>※</a:t>
            </a:r>
            <a:r>
              <a:rPr lang="zh-TW" altLang="en-US" b="1" dirty="0" smtClean="0">
                <a:solidFill>
                  <a:srgbClr val="FF0000"/>
                </a:solidFill>
              </a:rPr>
              <a:t>若登入失敗，請檢查員工愛上網及</a:t>
            </a:r>
            <a:r>
              <a:rPr lang="en-US" altLang="zh-TW" b="1" dirty="0" err="1" smtClean="0">
                <a:solidFill>
                  <a:srgbClr val="FF0000"/>
                </a:solidFill>
              </a:rPr>
              <a:t>WebITR</a:t>
            </a:r>
            <a:r>
              <a:rPr lang="zh-TW" altLang="en-US" b="1" dirty="0" smtClean="0">
                <a:solidFill>
                  <a:srgbClr val="FF0000"/>
                </a:solidFill>
              </a:rPr>
              <a:t>的身分證字號是否有誤。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663231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80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婚假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請假作業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一般請假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611560" y="1412776"/>
            <a:ext cx="1152128" cy="432048"/>
          </a:xfrm>
          <a:prstGeom prst="wedgeRectCallout">
            <a:avLst>
              <a:gd name="adj1" fmla="val 112087"/>
              <a:gd name="adj2" fmla="val 949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婚假單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3779912" y="3284984"/>
            <a:ext cx="3528392" cy="5040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記得點選計算和顯示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664" y="4005064"/>
            <a:ext cx="2304256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7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婚假</a:t>
            </a:r>
            <a:r>
              <a:rPr lang="zh-TW" alt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差勤作業</a:t>
            </a:r>
            <a:r>
              <a:rPr lang="en-US" altLang="zh-TW" dirty="0">
                <a:solidFill>
                  <a:srgbClr val="FF0000"/>
                </a:solidFill>
              </a:rPr>
              <a:t>-&gt;</a:t>
            </a:r>
            <a:r>
              <a:rPr lang="zh-TW" altLang="en-US" dirty="0">
                <a:solidFill>
                  <a:srgbClr val="FF0000"/>
                </a:solidFill>
              </a:rPr>
              <a:t>請假作業</a:t>
            </a:r>
            <a:r>
              <a:rPr lang="en-US" altLang="zh-TW" dirty="0">
                <a:solidFill>
                  <a:srgbClr val="FF0000"/>
                </a:solidFill>
              </a:rPr>
              <a:t>-&gt;</a:t>
            </a:r>
            <a:r>
              <a:rPr lang="zh-TW" altLang="en-US" dirty="0">
                <a:solidFill>
                  <a:srgbClr val="FF0000"/>
                </a:solidFill>
              </a:rPr>
              <a:t>一般請假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77484"/>
            <a:ext cx="4802505" cy="4518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95936" y="5157192"/>
            <a:ext cx="1941512" cy="492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105750" y="4759227"/>
            <a:ext cx="2102407" cy="432048"/>
          </a:xfrm>
          <a:prstGeom prst="wedgeRectCallout">
            <a:avLst>
              <a:gd name="adj1" fmla="val 141081"/>
              <a:gd name="adj2" fmla="val 9178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申請生活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津貼</a:t>
            </a:r>
          </a:p>
        </p:txBody>
      </p:sp>
    </p:spTree>
    <p:extLst>
      <p:ext uri="{BB962C8B-B14F-4D97-AF65-F5344CB8AC3E}">
        <p14:creationId xmlns:p14="http://schemas.microsoft.com/office/powerpoint/2010/main" val="3823559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生活津貼申請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費用作業→生活</a:t>
            </a:r>
            <a:r>
              <a:rPr lang="zh-TW" altLang="en-US" sz="2700" dirty="0" smtClean="0">
                <a:solidFill>
                  <a:srgbClr val="FF0000"/>
                </a:solidFill>
              </a:rPr>
              <a:t>津貼補助申請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1218665"/>
            <a:ext cx="7560840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31970"/>
            <a:ext cx="6336704" cy="3345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416585" y="1967553"/>
            <a:ext cx="827823" cy="38132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95928" y="5585114"/>
            <a:ext cx="827823" cy="38132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156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552728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83312" y="2276872"/>
            <a:ext cx="1436688" cy="8715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6359860" y="561169"/>
            <a:ext cx="2520280" cy="504056"/>
          </a:xfrm>
          <a:prstGeom prst="wedgeRectCallout">
            <a:avLst>
              <a:gd name="adj1" fmla="val 3683"/>
              <a:gd name="adj2" fmla="val 28593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自動帶出申請項目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36866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生活津貼申請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費用作業→生活津貼補助申請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498233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08" y="3068960"/>
            <a:ext cx="8496944" cy="2469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26620" y="1484784"/>
            <a:ext cx="7655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若已下載過</a:t>
            </a:r>
            <a:r>
              <a:rPr lang="zh-TW" altLang="zh-TW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申請表</a:t>
            </a:r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申請表下載</a:t>
            </a:r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狀態</a:t>
            </a:r>
            <a:r>
              <a:rPr lang="zh-TW" altLang="en-US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顯示</a:t>
            </a:r>
            <a:r>
              <a:rPr lang="zh-TW" altLang="en-US" sz="2800" u="sng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下載時間</a:t>
            </a:r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800" u="sng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已下載</a:t>
            </a:r>
            <a:r>
              <a:rPr lang="zh-TW" altLang="zh-TW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zh-TW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可</a:t>
            </a:r>
            <a:r>
              <a:rPr lang="zh-TW" altLang="zh-TW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依使用者需求，點選</a:t>
            </a:r>
            <a:r>
              <a:rPr lang="zh-TW" altLang="zh-TW" sz="2800" u="sng" dirty="0">
                <a:ea typeface="微軟正黑體" panose="020B0604030504040204" pitchFamily="34" charset="-120"/>
                <a:cs typeface="Times New Roman" panose="02020603050405020304" pitchFamily="18" charset="0"/>
              </a:rPr>
              <a:t>重新下載</a:t>
            </a:r>
            <a:r>
              <a:rPr lang="zh-TW" altLang="zh-TW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取得</a:t>
            </a:r>
            <a:r>
              <a:rPr lang="zh-TW" altLang="zh-TW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申請表</a:t>
            </a:r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生活津貼申請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費用作業→生活津貼補助申請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55370" y="5185872"/>
            <a:ext cx="1564630" cy="30938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791672" y="5171839"/>
            <a:ext cx="956792" cy="34539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734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公假怎麼申請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7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朵形圖說文字 4"/>
          <p:cNvSpPr/>
          <p:nvPr/>
        </p:nvSpPr>
        <p:spPr>
          <a:xfrm>
            <a:off x="5220072" y="692696"/>
            <a:ext cx="3312368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192688" cy="35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86409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公假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3600400" cy="4411662"/>
          </a:xfrm>
        </p:spPr>
        <p:txBody>
          <a:bodyPr/>
          <a:lstStyle/>
          <a:p>
            <a:r>
              <a:rPr lang="zh-TW" altLang="zh-TW" b="1" dirty="0" smtClean="0"/>
              <a:t>公假</a:t>
            </a:r>
            <a:r>
              <a:rPr lang="zh-TW" altLang="en-US" b="1" dirty="0" smtClean="0"/>
              <a:t>申請單</a:t>
            </a:r>
            <a:endParaRPr lang="en-US" altLang="zh-TW" b="1" dirty="0" smtClean="0"/>
          </a:p>
        </p:txBody>
      </p:sp>
      <p:sp>
        <p:nvSpPr>
          <p:cNvPr id="10" name="矩形圖說文字 9"/>
          <p:cNvSpPr/>
          <p:nvPr/>
        </p:nvSpPr>
        <p:spPr>
          <a:xfrm>
            <a:off x="3419872" y="1340768"/>
            <a:ext cx="1584176" cy="360040"/>
          </a:xfrm>
          <a:prstGeom prst="wedgeRectCallout">
            <a:avLst>
              <a:gd name="adj1" fmla="val 2766"/>
              <a:gd name="adj2" fmla="val 33222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公假申請單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4572000" y="5589240"/>
            <a:ext cx="2088232" cy="432048"/>
          </a:xfrm>
          <a:prstGeom prst="wedgeRectCallout">
            <a:avLst>
              <a:gd name="adj1" fmla="val -896"/>
              <a:gd name="adj2" fmla="val -1098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假日公假可補休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6948264" y="4941168"/>
            <a:ext cx="1656184" cy="648072"/>
          </a:xfrm>
          <a:prstGeom prst="wedgeRectCallout">
            <a:avLst>
              <a:gd name="adj1" fmla="val -100738"/>
              <a:gd name="adj2" fmla="val -10296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具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公差性質可請領旅費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6948264" y="2204864"/>
            <a:ext cx="1728192" cy="1440160"/>
          </a:xfrm>
          <a:prstGeom prst="wedgeRectCallout">
            <a:avLst>
              <a:gd name="adj1" fmla="val -101718"/>
              <a:gd name="adj2" fmla="val 808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若公假已批准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，請勾選，公假單將由直屬主管決行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580112" y="879103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</a:rPr>
              <a:t>申請公假請記得附附件，若無附件，系統會提示三日內可補附件。</a:t>
            </a:r>
            <a:endParaRPr lang="zh-TW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652098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86409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補休作業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3600400" cy="4411662"/>
          </a:xfrm>
        </p:spPr>
        <p:txBody>
          <a:bodyPr/>
          <a:lstStyle/>
          <a:p>
            <a:r>
              <a:rPr lang="zh-TW" altLang="en-US" b="1" dirty="0" smtClean="0"/>
              <a:t>假日公假補休</a:t>
            </a:r>
            <a:endParaRPr lang="en-US" altLang="zh-TW" b="1" dirty="0" smtClean="0"/>
          </a:p>
        </p:txBody>
      </p:sp>
      <p:sp>
        <p:nvSpPr>
          <p:cNvPr id="8" name="矩形圖說文字 7"/>
          <p:cNvSpPr/>
          <p:nvPr/>
        </p:nvSpPr>
        <p:spPr>
          <a:xfrm>
            <a:off x="5220072" y="1484784"/>
            <a:ext cx="1800200" cy="432048"/>
          </a:xfrm>
          <a:prstGeom prst="wedgeRectCallout">
            <a:avLst>
              <a:gd name="adj1" fmla="val -37479"/>
              <a:gd name="adj2" fmla="val 16334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假日公假補休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8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33321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86409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費用作業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公假旅費請領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3600400" cy="4411662"/>
          </a:xfrm>
        </p:spPr>
        <p:txBody>
          <a:bodyPr/>
          <a:lstStyle/>
          <a:p>
            <a:r>
              <a:rPr lang="zh-TW" altLang="en-US" b="1" dirty="0" smtClean="0"/>
              <a:t>公假差旅費請領</a:t>
            </a:r>
            <a:endParaRPr lang="zh-TW" altLang="en-US" b="1" dirty="0"/>
          </a:p>
        </p:txBody>
      </p:sp>
      <p:sp>
        <p:nvSpPr>
          <p:cNvPr id="9" name="矩形圖說文字 8"/>
          <p:cNvSpPr/>
          <p:nvPr/>
        </p:nvSpPr>
        <p:spPr>
          <a:xfrm>
            <a:off x="5004048" y="1412776"/>
            <a:ext cx="2160240" cy="432048"/>
          </a:xfrm>
          <a:prstGeom prst="wedgeRectCallout">
            <a:avLst>
              <a:gd name="adj1" fmla="val -33370"/>
              <a:gd name="adj2" fmla="val 18948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公假差旅費請領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8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公差怎麼申請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7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543800" cy="7239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以網址登入</a:t>
            </a:r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WebITR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系統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12776"/>
            <a:ext cx="7632848" cy="1008112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None/>
              <a:defRPr/>
            </a:pPr>
            <a:r>
              <a:rPr lang="zh-TW" altLang="en-US" b="1" dirty="0" smtClean="0"/>
              <a:t>學校</a:t>
            </a:r>
            <a:r>
              <a:rPr lang="en-US" altLang="zh-TW" b="1" dirty="0" smtClean="0"/>
              <a:t>: http://webitredu.taipei.gov.tw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en-US" altLang="zh-TW" sz="2800" b="1" dirty="0" smtClean="0"/>
          </a:p>
          <a:p>
            <a:pPr marL="571500" indent="-5715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3700" b="1" dirty="0" smtClean="0"/>
          </a:p>
          <a:p>
            <a:pPr marL="571500" indent="-5715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3200" b="1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238875" cy="371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138480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3616" cy="93610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3538736" cy="4411662"/>
          </a:xfrm>
        </p:spPr>
        <p:txBody>
          <a:bodyPr/>
          <a:lstStyle/>
          <a:p>
            <a:r>
              <a:rPr lang="zh-TW" altLang="en-US" b="1" dirty="0" smtClean="0"/>
              <a:t>公差申請單</a:t>
            </a:r>
            <a:endParaRPr lang="en-US" altLang="zh-TW" b="1" dirty="0" smtClean="0"/>
          </a:p>
          <a:p>
            <a:endParaRPr lang="en-US" altLang="zh-TW" b="1" dirty="0" smtClean="0"/>
          </a:p>
          <a:p>
            <a:pPr>
              <a:buNone/>
            </a:pPr>
            <a:endParaRPr lang="zh-TW" altLang="en-US" b="1" dirty="0" smtClean="0"/>
          </a:p>
        </p:txBody>
      </p:sp>
      <p:sp>
        <p:nvSpPr>
          <p:cNvPr id="9" name="矩形圖說文字 8"/>
          <p:cNvSpPr/>
          <p:nvPr/>
        </p:nvSpPr>
        <p:spPr>
          <a:xfrm>
            <a:off x="4355976" y="1988840"/>
            <a:ext cx="1547664" cy="360040"/>
          </a:xfrm>
          <a:prstGeom prst="wedgeRectCallout">
            <a:avLst>
              <a:gd name="adj1" fmla="val 7615"/>
              <a:gd name="adj2" fmla="val 28484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公差申請單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9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336704" cy="36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3616" cy="93610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補休作業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3538736" cy="4411662"/>
          </a:xfrm>
        </p:spPr>
        <p:txBody>
          <a:bodyPr/>
          <a:lstStyle/>
          <a:p>
            <a:r>
              <a:rPr lang="zh-TW" altLang="en-US" b="1" dirty="0" smtClean="0"/>
              <a:t>公差補休</a:t>
            </a:r>
            <a:endParaRPr lang="en-US" altLang="zh-TW" b="1" dirty="0" smtClean="0"/>
          </a:p>
          <a:p>
            <a:pPr>
              <a:buNone/>
            </a:pPr>
            <a:endParaRPr lang="zh-TW" altLang="en-US" b="1" dirty="0" smtClean="0"/>
          </a:p>
        </p:txBody>
      </p:sp>
      <p:sp>
        <p:nvSpPr>
          <p:cNvPr id="8" name="矩形圖說文字 7"/>
          <p:cNvSpPr/>
          <p:nvPr/>
        </p:nvSpPr>
        <p:spPr>
          <a:xfrm>
            <a:off x="5508104" y="1268760"/>
            <a:ext cx="1800200" cy="360040"/>
          </a:xfrm>
          <a:prstGeom prst="wedgeRectCallout">
            <a:avLst>
              <a:gd name="adj1" fmla="val -61824"/>
              <a:gd name="adj2" fmla="val 2923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公差補休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9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5761898" cy="287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3616" cy="93610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費用作業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公差旅費請領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3538736" cy="4411662"/>
          </a:xfrm>
        </p:spPr>
        <p:txBody>
          <a:bodyPr/>
          <a:lstStyle/>
          <a:p>
            <a:r>
              <a:rPr lang="zh-TW" altLang="en-US" b="1" dirty="0" smtClean="0"/>
              <a:t>公差旅費請領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4788024" y="1556792"/>
            <a:ext cx="1800200" cy="432048"/>
          </a:xfrm>
          <a:prstGeom prst="wedgeRectCallout">
            <a:avLst>
              <a:gd name="adj1" fmla="val 5589"/>
              <a:gd name="adj2" fmla="val 1887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公差旅費請領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9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8920"/>
            <a:ext cx="672465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外勤申請單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 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外勤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23528" y="2060848"/>
            <a:ext cx="2880320" cy="32403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外勤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申請單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3491880" y="1772816"/>
            <a:ext cx="1584176" cy="360040"/>
          </a:xfrm>
          <a:prstGeom prst="wedgeRectCallout">
            <a:avLst>
              <a:gd name="adj1" fmla="val 20468"/>
              <a:gd name="adj2" fmla="val 20891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外勤申請單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77072"/>
            <a:ext cx="56561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5400600" cy="141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外勤申請單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 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外勤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3" name="矩形 2"/>
          <p:cNvSpPr/>
          <p:nvPr/>
        </p:nvSpPr>
        <p:spPr>
          <a:xfrm>
            <a:off x="539552" y="1988840"/>
            <a:ext cx="2582758" cy="257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外勤費請領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需填寫相關費用及備註欄位</a:t>
            </a:r>
          </a:p>
        </p:txBody>
      </p:sp>
      <p:sp>
        <p:nvSpPr>
          <p:cNvPr id="5" name="矩形圖說文字 4"/>
          <p:cNvSpPr/>
          <p:nvPr/>
        </p:nvSpPr>
        <p:spPr>
          <a:xfrm>
            <a:off x="4860032" y="3573016"/>
            <a:ext cx="2160240" cy="432048"/>
          </a:xfrm>
          <a:prstGeom prst="wedgeRectCallout">
            <a:avLst>
              <a:gd name="adj1" fmla="val -58944"/>
              <a:gd name="adj2" fmla="val -11695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外勤費請領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5896" y="5805264"/>
            <a:ext cx="338437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46856" y="2924944"/>
            <a:ext cx="82296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/>
              <a:t>差假查詢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6851873" cy="29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920880" cy="94064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查詢請假記錄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 smtClean="0">
              <a:solidFill>
                <a:srgbClr val="FF00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3"/>
            <a:ext cx="8229600" cy="136815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b="1" dirty="0" smtClean="0"/>
              <a:t>請假、公出差、加班查詢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3200" b="1" dirty="0" smtClean="0">
                <a:solidFill>
                  <a:srgbClr val="C00000"/>
                </a:solidFill>
              </a:rPr>
              <a:t>一般同仁</a:t>
            </a:r>
            <a:r>
              <a:rPr lang="zh-TW" altLang="en-US" sz="3200" b="1" dirty="0" smtClean="0"/>
              <a:t>：查個人的請假記錄</a:t>
            </a:r>
            <a:endParaRPr lang="en-US" altLang="zh-TW" sz="3200" b="1" dirty="0" smtClean="0"/>
          </a:p>
        </p:txBody>
      </p:sp>
      <p:sp>
        <p:nvSpPr>
          <p:cNvPr id="7" name="矩形圖說文字 6"/>
          <p:cNvSpPr/>
          <p:nvPr/>
        </p:nvSpPr>
        <p:spPr>
          <a:xfrm>
            <a:off x="6660232" y="1628800"/>
            <a:ext cx="2232248" cy="432048"/>
          </a:xfrm>
          <a:prstGeom prst="wedgeRectCallout">
            <a:avLst>
              <a:gd name="adj1" fmla="val -30399"/>
              <a:gd name="adj2" fmla="val 2249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人事室科員凱大發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491880" y="3068960"/>
            <a:ext cx="1944216" cy="576064"/>
          </a:xfrm>
          <a:prstGeom prst="wedgeRectCallout">
            <a:avLst>
              <a:gd name="adj1" fmla="val -91329"/>
              <a:gd name="adj2" fmla="val 980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凱大發只能查個人記錄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7164288" cy="185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332656"/>
            <a:ext cx="7920880" cy="94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查詢請假記錄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差勤作業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-&gt;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差勤資料查詢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-&gt;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請假資料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endParaRPr kumimoji="0" lang="zh-TW" altLang="en-U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412777"/>
            <a:ext cx="8229600" cy="10801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請假、公出差、加班查詢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微軟正黑體" pitchFamily="34" charset="-120"/>
              <a:buChar char="─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主管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：可查詢所屬同仁的請假記錄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148064" y="2636912"/>
            <a:ext cx="2052736" cy="360040"/>
          </a:xfrm>
          <a:prstGeom prst="wedgeRectCallout">
            <a:avLst>
              <a:gd name="adj1" fmla="val 51857"/>
              <a:gd name="adj2" fmla="val 1433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人事室李科長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3131840" y="2996952"/>
            <a:ext cx="1728192" cy="720080"/>
          </a:xfrm>
          <a:prstGeom prst="wedgeRectCallout">
            <a:avLst>
              <a:gd name="adj1" fmla="val -84614"/>
              <a:gd name="adj2" fmla="val 903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主管可查所屬同仁的記錄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218301" cy="375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公差、公出</a:t>
            </a: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記錄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公出差外勤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827584" y="5661248"/>
            <a:ext cx="1512168" cy="360040"/>
          </a:xfrm>
          <a:prstGeom prst="wedgeRectCallout">
            <a:avLst>
              <a:gd name="adj1" fmla="val -5027"/>
              <a:gd name="adj2" fmla="val -1388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公出記錄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652120" y="2564904"/>
            <a:ext cx="1512168" cy="360040"/>
          </a:xfrm>
          <a:prstGeom prst="wedgeRectCallout">
            <a:avLst>
              <a:gd name="adj1" fmla="val -127957"/>
              <a:gd name="adj2" fmla="val 3781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933056"/>
            <a:ext cx="47525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00808"/>
            <a:ext cx="4824536" cy="206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17632" cy="936104"/>
          </a:xfrm>
        </p:spPr>
        <p:txBody>
          <a:bodyPr>
            <a:normAutofit fontScale="90000"/>
          </a:bodyPr>
          <a:lstStyle/>
          <a:p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刷卡、出勤</a:t>
            </a: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記錄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刷卡資料、差假出勤資料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00808"/>
            <a:ext cx="3538736" cy="44116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 dirty="0" smtClean="0"/>
              <a:t>查詢差假出勤記錄、刷卡記錄</a:t>
            </a:r>
            <a:endParaRPr lang="en-US" altLang="zh-TW" sz="2800" b="1" dirty="0" smtClean="0"/>
          </a:p>
          <a:p>
            <a:pPr eaLnBrk="1" hangingPunct="1">
              <a:defRPr/>
            </a:pPr>
            <a:r>
              <a:rPr lang="zh-TW" altLang="en-US" sz="2800" b="1" dirty="0" smtClean="0"/>
              <a:t>遲到、早退、曠職 → 以請假單處理</a:t>
            </a:r>
            <a:endParaRPr lang="en-US" altLang="zh-TW" sz="2800" b="1" dirty="0" smtClean="0"/>
          </a:p>
          <a:p>
            <a:pPr eaLnBrk="1" hangingPunct="1">
              <a:defRPr/>
            </a:pPr>
            <a:r>
              <a:rPr lang="zh-TW" altLang="en-US" sz="2800" b="1" dirty="0" smtClean="0"/>
              <a:t>漏刷上下班卡 → 以忘刷卡</a:t>
            </a:r>
            <a:r>
              <a:rPr lang="zh-TW" altLang="en-US" sz="3200" b="1" dirty="0" smtClean="0"/>
              <a:t>申請單處理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</a:p>
          <a:p>
            <a:pPr eaLnBrk="1" hangingPunct="1"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忘刷卡作業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563888" y="1268760"/>
            <a:ext cx="1512168" cy="360040"/>
          </a:xfrm>
          <a:prstGeom prst="wedgeRectCallout">
            <a:avLst>
              <a:gd name="adj1" fmla="val 105533"/>
              <a:gd name="adj2" fmla="val 30490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刷卡記錄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563888" y="3501008"/>
            <a:ext cx="1512168" cy="360040"/>
          </a:xfrm>
          <a:prstGeom prst="wedgeRectCallout">
            <a:avLst>
              <a:gd name="adj1" fmla="val 61580"/>
              <a:gd name="adj2" fmla="val 24534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出勤記錄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7720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5362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Webitr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系統頁面說明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91680" y="2060848"/>
            <a:ext cx="1440160" cy="42862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11560" y="2420888"/>
            <a:ext cx="428058" cy="1214446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467544" y="1268760"/>
            <a:ext cx="1944216" cy="498356"/>
          </a:xfrm>
          <a:prstGeom prst="wedgeRoundRectCallout">
            <a:avLst>
              <a:gd name="adj1" fmla="val -5238"/>
              <a:gd name="adj2" fmla="val 500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一般使用者</a:t>
            </a:r>
            <a:endParaRPr kumimoji="0" lang="zh-TW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4355976" y="4293096"/>
            <a:ext cx="1643074" cy="714380"/>
          </a:xfrm>
          <a:prstGeom prst="wedgeRectCallout">
            <a:avLst>
              <a:gd name="adj1" fmla="val -70498"/>
              <a:gd name="adj2" fmla="val -858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功能項目</a:t>
            </a:r>
            <a:endParaRPr lang="zh-TW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47864" y="2492896"/>
            <a:ext cx="428058" cy="165618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427984" y="1916832"/>
            <a:ext cx="1512168" cy="42862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圖說文字 11"/>
          <p:cNvSpPr/>
          <p:nvPr/>
        </p:nvSpPr>
        <p:spPr>
          <a:xfrm>
            <a:off x="6156176" y="2060848"/>
            <a:ext cx="1764704" cy="498356"/>
          </a:xfrm>
          <a:prstGeom prst="wedgeRoundRectCallout">
            <a:avLst>
              <a:gd name="adj1" fmla="val 34356"/>
              <a:gd name="adj2" fmla="val 463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差勤管理者</a:t>
            </a:r>
          </a:p>
        </p:txBody>
      </p:sp>
      <p:sp>
        <p:nvSpPr>
          <p:cNvPr id="15" name="矩形圖說文字 14"/>
          <p:cNvSpPr/>
          <p:nvPr/>
        </p:nvSpPr>
        <p:spPr>
          <a:xfrm>
            <a:off x="1547664" y="3140968"/>
            <a:ext cx="1728192" cy="432048"/>
          </a:xfrm>
          <a:prstGeom prst="wedgeRectCallout">
            <a:avLst>
              <a:gd name="adj1" fmla="val 57080"/>
              <a:gd name="adj2" fmla="val 9878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較多的功能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圖說文字 15"/>
          <p:cNvSpPr/>
          <p:nvPr/>
        </p:nvSpPr>
        <p:spPr>
          <a:xfrm>
            <a:off x="5868144" y="1556792"/>
            <a:ext cx="1224136" cy="432048"/>
          </a:xfrm>
          <a:prstGeom prst="wedgeRectCallout">
            <a:avLst>
              <a:gd name="adj1" fmla="val -70338"/>
              <a:gd name="adj2" fmla="val 897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小藍板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3779912" y="1340768"/>
          <a:ext cx="4968552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點陣圖影像" r:id="rId3" imgW="8133333" imgH="4439270" progId="PBrush">
                  <p:embed/>
                </p:oleObj>
              </mc:Choice>
              <mc:Fallback>
                <p:oleObj name="點陣圖影像" r:id="rId3" imgW="8133333" imgH="4439270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340768"/>
                        <a:ext cx="4968552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17632" cy="936104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出勤異常</a:t>
            </a:r>
            <a:r>
              <a:rPr lang="en-US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刷卡不一致</a:t>
            </a:r>
            <a:r>
              <a:rPr lang="en-US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差假出勤資料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3538736" cy="44116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 dirty="0" smtClean="0"/>
              <a:t>若出勤異常為刷卡不一致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漏刷卡或刷錯卡別</a:t>
            </a:r>
            <a:r>
              <a:rPr lang="en-US" altLang="zh-TW" sz="2800" b="1" dirty="0" smtClean="0"/>
              <a:t>)</a:t>
            </a:r>
            <a:r>
              <a:rPr lang="zh-TW" altLang="en-US" sz="2800" b="1" dirty="0" smtClean="0"/>
              <a:t>，可點選後方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處理</a:t>
            </a:r>
            <a:r>
              <a:rPr lang="zh-TW" altLang="en-US" sz="2800" b="1" dirty="0" smtClean="0"/>
              <a:t>按鈕</a:t>
            </a:r>
            <a:endParaRPr lang="en-US" altLang="zh-TW" sz="2800" b="1" dirty="0" smtClean="0"/>
          </a:p>
          <a:p>
            <a:pPr eaLnBrk="1" hangingPunct="1">
              <a:buNone/>
              <a:defRPr/>
            </a:pPr>
            <a:endParaRPr lang="en-US" altLang="zh-TW" sz="2800" b="1" dirty="0" smtClean="0"/>
          </a:p>
          <a:p>
            <a:pPr>
              <a:defRPr/>
            </a:pPr>
            <a:r>
              <a:rPr lang="zh-TW" altLang="zh-TW" sz="2800" b="1" dirty="0" smtClean="0"/>
              <a:t>點選處理後，進入刷卡不一致修改作業介面</a:t>
            </a:r>
            <a:endParaRPr lang="zh-TW" altLang="en-US" sz="2800" b="1" dirty="0"/>
          </a:p>
        </p:txBody>
      </p:sp>
      <p:sp>
        <p:nvSpPr>
          <p:cNvPr id="8" name="矩形圖說文字 7"/>
          <p:cNvSpPr/>
          <p:nvPr/>
        </p:nvSpPr>
        <p:spPr>
          <a:xfrm>
            <a:off x="6084168" y="1340768"/>
            <a:ext cx="1512168" cy="360040"/>
          </a:xfrm>
          <a:prstGeom prst="wedgeRectCallout">
            <a:avLst>
              <a:gd name="adj1" fmla="val 109143"/>
              <a:gd name="adj2" fmla="val 50959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處理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779912" y="4149080"/>
          <a:ext cx="4968552" cy="207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點陣圖影像" r:id="rId5" imgW="6428571" imgH="2580952" progId="PBrush">
                  <p:embed/>
                </p:oleObj>
              </mc:Choice>
              <mc:Fallback>
                <p:oleObj name="點陣圖影像" r:id="rId5" imgW="6428571" imgH="2580952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149080"/>
                        <a:ext cx="4968552" cy="2077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圖說文字 13"/>
          <p:cNvSpPr/>
          <p:nvPr/>
        </p:nvSpPr>
        <p:spPr>
          <a:xfrm>
            <a:off x="1979712" y="4869160"/>
            <a:ext cx="2592288" cy="360040"/>
          </a:xfrm>
          <a:prstGeom prst="wedgeRectCallout">
            <a:avLst>
              <a:gd name="adj1" fmla="val 81642"/>
              <a:gd name="adj2" fmla="val -18029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刷卡不一致處理作業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419872" y="1124744"/>
          <a:ext cx="4968552" cy="207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5" name="點陣圖影像" r:id="rId3" imgW="6428571" imgH="2580952" progId="PBrush">
                  <p:embed/>
                </p:oleObj>
              </mc:Choice>
              <mc:Fallback>
                <p:oleObj name="點陣圖影像" r:id="rId3" imgW="6428571" imgH="2580952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124744"/>
                        <a:ext cx="4968552" cy="2077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17632" cy="936104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出勤異常</a:t>
            </a:r>
            <a:r>
              <a:rPr lang="en-US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刷卡不一致</a:t>
            </a:r>
            <a:r>
              <a:rPr lang="en-US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差假出勤資料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2"/>
            <a:ext cx="3538736" cy="4411662"/>
          </a:xfrm>
        </p:spPr>
        <p:txBody>
          <a:bodyPr/>
          <a:lstStyle/>
          <a:p>
            <a:pPr>
              <a:defRPr/>
            </a:pPr>
            <a:r>
              <a:rPr lang="zh-TW" altLang="zh-TW" sz="2400" b="1" dirty="0" smtClean="0"/>
              <a:t>可點選我刷錯了</a:t>
            </a:r>
            <a:r>
              <a:rPr lang="en-US" altLang="zh-TW" sz="2400" b="1" dirty="0" smtClean="0"/>
              <a:t>(</a:t>
            </a:r>
            <a:r>
              <a:rPr lang="zh-TW" altLang="zh-TW" sz="2400" b="1" dirty="0" smtClean="0"/>
              <a:t>刷錯卡別</a:t>
            </a:r>
            <a:r>
              <a:rPr lang="en-US" altLang="zh-TW" sz="2400" b="1" dirty="0" smtClean="0"/>
              <a:t>)</a:t>
            </a:r>
            <a:r>
              <a:rPr lang="zh-TW" altLang="zh-TW" sz="2400" b="1" dirty="0" smtClean="0"/>
              <a:t>或我忘刷了</a:t>
            </a:r>
            <a:r>
              <a:rPr lang="en-US" altLang="zh-TW" sz="2400" b="1" dirty="0" smtClean="0"/>
              <a:t>(</a:t>
            </a:r>
            <a:r>
              <a:rPr lang="zh-TW" altLang="zh-TW" sz="2400" b="1" dirty="0" smtClean="0"/>
              <a:t>漏刷卡</a:t>
            </a:r>
            <a:r>
              <a:rPr lang="en-US" altLang="zh-TW" sz="2400" b="1" dirty="0" smtClean="0"/>
              <a:t>)</a:t>
            </a:r>
          </a:p>
          <a:p>
            <a:r>
              <a:rPr lang="zh-TW" altLang="zh-TW" sz="2400" b="1" dirty="0" smtClean="0"/>
              <a:t>點選我刷錯了，可修改刷卡卡別，修改完成，系統會重新做出勤比對</a:t>
            </a:r>
            <a:endParaRPr lang="en-US" altLang="zh-TW" sz="2400" b="1" dirty="0" smtClean="0"/>
          </a:p>
          <a:p>
            <a:r>
              <a:rPr lang="zh-TW" altLang="zh-TW" sz="2400" b="1" dirty="0" smtClean="0"/>
              <a:t>點選我忘刷了，系統會自動切換成忘刷卡申請單的頁面，可申請忘刷卡申請單</a:t>
            </a:r>
          </a:p>
          <a:p>
            <a:endParaRPr lang="zh-TW" altLang="zh-TW" sz="2400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51</a:t>
            </a:fld>
            <a:endParaRPr lang="zh-TW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4175448" y="3140968"/>
          <a:ext cx="4968552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6" name="點陣圖影像" r:id="rId5" imgW="6268325" imgH="2057143" progId="PBrush">
                  <p:embed/>
                </p:oleObj>
              </mc:Choice>
              <mc:Fallback>
                <p:oleObj name="點陣圖影像" r:id="rId5" imgW="6268325" imgH="2057143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448" y="3140968"/>
                        <a:ext cx="4968552" cy="209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圖片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725144"/>
            <a:ext cx="38884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6980832" cy="239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373616" cy="11247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查詢個人勤惰統計資料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勤惰統計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084168" y="1196752"/>
            <a:ext cx="2304256" cy="360040"/>
          </a:xfrm>
          <a:prstGeom prst="wedgeRectCallout">
            <a:avLst>
              <a:gd name="adj1" fmla="val -93248"/>
              <a:gd name="adj2" fmla="val 3839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月份事假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2.0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491880" y="5301208"/>
            <a:ext cx="1728192" cy="360040"/>
          </a:xfrm>
          <a:prstGeom prst="wedgeRectCallout">
            <a:avLst>
              <a:gd name="adj1" fmla="val -68400"/>
              <a:gd name="adj2" fmla="val -14174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549098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圖說文字 7"/>
          <p:cNvSpPr/>
          <p:nvPr/>
        </p:nvSpPr>
        <p:spPr>
          <a:xfrm>
            <a:off x="5652120" y="2924944"/>
            <a:ext cx="3131840" cy="360040"/>
          </a:xfrm>
          <a:prstGeom prst="wedgeRectCallout">
            <a:avLst>
              <a:gd name="adj1" fmla="val -27345"/>
              <a:gd name="adj2" fmla="val 11908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兩筆各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1.0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天的事假記錄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2991815" cy="28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差假副知</a:t>
            </a:r>
            <a:r>
              <a:rPr lang="zh-TW" altLang="zh-TW" dirty="0" smtClean="0"/>
              <a:t>設定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差勤作業</a:t>
            </a:r>
            <a:r>
              <a:rPr lang="en-US" altLang="zh-TW" sz="2700" dirty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差假副知</a:t>
            </a:r>
            <a:r>
              <a:rPr lang="zh-TW" altLang="en-US" sz="2700" dirty="0">
                <a:solidFill>
                  <a:srgbClr val="FF0000"/>
                </a:solidFill>
              </a:rPr>
              <a:t>設定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867" y="1242650"/>
            <a:ext cx="7056784" cy="18002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圖片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61" y="3160757"/>
            <a:ext cx="5610515" cy="3560718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63379" y="2420888"/>
            <a:ext cx="452437" cy="193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59315" y="5085184"/>
            <a:ext cx="583205" cy="3600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-21007" y="2075850"/>
            <a:ext cx="1728192" cy="360040"/>
          </a:xfrm>
          <a:prstGeom prst="wedgeRectCallout">
            <a:avLst>
              <a:gd name="adj1" fmla="val 84805"/>
              <a:gd name="adj2" fmla="val 4020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啟動假別副知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5384776" y="4725144"/>
            <a:ext cx="3384376" cy="360040"/>
          </a:xfrm>
          <a:prstGeom prst="wedgeRectCallout">
            <a:avLst>
              <a:gd name="adj1" fmla="val -104144"/>
              <a:gd name="adj2" fmla="val 1008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新增欲副知的人員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7350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差假副知</a:t>
            </a:r>
            <a:r>
              <a:rPr lang="zh-TW" altLang="zh-TW" dirty="0" smtClean="0"/>
              <a:t>查詢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差勤作業</a:t>
            </a:r>
            <a:r>
              <a:rPr lang="en-US" altLang="zh-TW" sz="2700" dirty="0">
                <a:solidFill>
                  <a:srgbClr val="FF0000"/>
                </a:solidFill>
              </a:rPr>
              <a:t>-&gt;</a:t>
            </a:r>
            <a:r>
              <a:rPr lang="zh-TW" altLang="en-US" sz="2700" dirty="0">
                <a:solidFill>
                  <a:srgbClr val="FF0000"/>
                </a:solidFill>
              </a:rPr>
              <a:t>差假副知設定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33" y="1227977"/>
            <a:ext cx="7416824" cy="5159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7739" y="4715172"/>
            <a:ext cx="836613" cy="2259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6156176" y="4612353"/>
            <a:ext cx="2808312" cy="360040"/>
          </a:xfrm>
          <a:prstGeom prst="wedgeRectCallout">
            <a:avLst>
              <a:gd name="adj1" fmla="val -96651"/>
              <a:gd name="adj2" fmla="val 988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查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詢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欲副知的人員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22440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/>
              <a:t>加班申請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7543800" cy="723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申請加班兩小時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96904976"/>
              </p:ext>
            </p:extLst>
          </p:nvPr>
        </p:nvGraphicFramePr>
        <p:xfrm>
          <a:off x="2411760" y="1412776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517632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加班申請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一般加班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912768" cy="43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圖說文字 12"/>
          <p:cNvSpPr/>
          <p:nvPr/>
        </p:nvSpPr>
        <p:spPr>
          <a:xfrm>
            <a:off x="98099" y="1449621"/>
            <a:ext cx="2035033" cy="502374"/>
          </a:xfrm>
          <a:prstGeom prst="wedgeRectCallout">
            <a:avLst>
              <a:gd name="adj1" fmla="val 62851"/>
              <a:gd name="adj2" fmla="val 23731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加班申請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2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5509495" cy="3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517632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加班補休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補休作業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948264" y="2132856"/>
            <a:ext cx="1728192" cy="349598"/>
          </a:xfrm>
          <a:prstGeom prst="wedgeRectCallout">
            <a:avLst>
              <a:gd name="adj1" fmla="val -97765"/>
              <a:gd name="adj2" fmla="val -1788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加班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補休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0312" y="4725144"/>
            <a:ext cx="576064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995936" y="2492896"/>
            <a:ext cx="252028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804248" y="4653136"/>
            <a:ext cx="576064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0" y="1844824"/>
            <a:ext cx="3059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可選擇欲補休時數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請假時數加總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需等於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欲補休時數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補休期限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系統會依照日期排 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序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7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1988840"/>
            <a:ext cx="61817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加班費請領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費用作業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加班費請領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/>
          </a:p>
        </p:txBody>
      </p:sp>
      <p:sp>
        <p:nvSpPr>
          <p:cNvPr id="4" name="矩形圖說文字 3"/>
          <p:cNvSpPr/>
          <p:nvPr/>
        </p:nvSpPr>
        <p:spPr>
          <a:xfrm>
            <a:off x="5076056" y="1124744"/>
            <a:ext cx="1656184" cy="360040"/>
          </a:xfrm>
          <a:prstGeom prst="wedgeRectCallout">
            <a:avLst>
              <a:gd name="adj1" fmla="val 27987"/>
              <a:gd name="adj2" fmla="val 2314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加班費請領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81576" y="2060848"/>
            <a:ext cx="432048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340768"/>
            <a:ext cx="4320480" cy="48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00808"/>
            <a:ext cx="3672408" cy="4411662"/>
          </a:xfrm>
        </p:spPr>
        <p:txBody>
          <a:bodyPr/>
          <a:lstStyle/>
          <a:p>
            <a:r>
              <a:rPr lang="zh-TW" altLang="en-US" sz="3600" b="1" dirty="0" smtClean="0"/>
              <a:t>強制變更密碼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變更個人帳密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因第一次進入系統，</a:t>
            </a:r>
            <a:endParaRPr lang="en-US" altLang="zh-TW" sz="2400" b="1" dirty="0" smtClean="0"/>
          </a:p>
          <a:p>
            <a:pPr>
              <a:buNone/>
            </a:pPr>
            <a:r>
              <a:rPr lang="zh-TW" altLang="en-US" sz="2400" b="1" dirty="0" smtClean="0"/>
              <a:t>     密碼皆為小</a:t>
            </a:r>
            <a:r>
              <a:rPr lang="en-US" altLang="zh-TW" sz="2400" b="1" dirty="0" smtClean="0"/>
              <a:t>a</a:t>
            </a:r>
            <a:r>
              <a:rPr lang="zh-TW" altLang="en-US" sz="2400" b="1" dirty="0" smtClean="0"/>
              <a:t>，因此強</a:t>
            </a:r>
            <a:endParaRPr lang="en-US" altLang="zh-TW" sz="2400" b="1" dirty="0" smtClean="0"/>
          </a:p>
          <a:p>
            <a:pPr>
              <a:buNone/>
            </a:pPr>
            <a:r>
              <a:rPr lang="zh-TW" altLang="en-US" sz="2400" b="1" dirty="0" smtClean="0"/>
              <a:t>     制變更密碼</a:t>
            </a:r>
            <a:endParaRPr lang="en-US" altLang="zh-TW" sz="2400" b="1" dirty="0" smtClean="0"/>
          </a:p>
          <a:p>
            <a:pPr>
              <a:buNone/>
            </a:pPr>
            <a:endParaRPr lang="en-US" altLang="zh-TW" sz="2400" b="1" dirty="0" smtClean="0"/>
          </a:p>
        </p:txBody>
      </p:sp>
      <p:sp>
        <p:nvSpPr>
          <p:cNvPr id="7" name="矩形圖說文字 6"/>
          <p:cNvSpPr/>
          <p:nvPr/>
        </p:nvSpPr>
        <p:spPr>
          <a:xfrm>
            <a:off x="2987824" y="1052736"/>
            <a:ext cx="1800200" cy="432048"/>
          </a:xfrm>
          <a:prstGeom prst="wedgeRectCallout">
            <a:avLst>
              <a:gd name="adj1" fmla="val 82196"/>
              <a:gd name="adj2" fmla="val 446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變更帳密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340768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b="1" dirty="0" smtClean="0"/>
              <a:t>一般加班、專案加班申請單填寫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必須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填寫加班申請單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需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長官同意</a:t>
            </a:r>
            <a:r>
              <a:rPr lang="zh-TW" altLang="en-US" sz="3200" b="1" dirty="0" smtClean="0"/>
              <a:t>加班（加班申請單批核同意）</a:t>
            </a:r>
          </a:p>
          <a:p>
            <a:pPr lvl="1" eaLnBrk="1" hangingPunct="1"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2800" b="1" dirty="0" smtClean="0">
                <a:solidFill>
                  <a:srgbClr val="C00000"/>
                </a:solidFill>
              </a:rPr>
              <a:t>只要長官批核同意，即使過期仍會核算時數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有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刷卡記錄</a:t>
            </a:r>
            <a:r>
              <a:rPr lang="zh-TW" altLang="en-US" sz="3200" b="1" i="1" dirty="0" smtClean="0">
                <a:solidFill>
                  <a:srgbClr val="C00000"/>
                </a:solidFill>
              </a:rPr>
              <a:t>＊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超過加班上限時數如何處理？</a:t>
            </a:r>
            <a:endParaRPr lang="en-US" altLang="zh-TW" sz="3200" b="1" dirty="0" smtClean="0"/>
          </a:p>
          <a:p>
            <a:pPr lvl="1" eaLnBrk="1" hangingPunct="1"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每日上限時數</a:t>
            </a:r>
            <a:endParaRPr lang="en-US" altLang="zh-TW" sz="2800" b="1" dirty="0" smtClean="0"/>
          </a:p>
          <a:p>
            <a:pPr lvl="1" eaLnBrk="1" hangingPunct="1"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每月上限時數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543800" cy="723900"/>
          </a:xfrm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加班計算的規則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刷卡方式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5536" y="2708920"/>
            <a:ext cx="8208912" cy="1512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機關只刷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平日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上班刷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不刷卡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，接著加班至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，刷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0930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加班也刷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加完班離開時刷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8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只刷上下班卡的加班核算案例一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1700-1900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0800</a:t>
            </a:r>
            <a:r>
              <a:rPr lang="zh-TW" altLang="en-US" sz="2800" b="1" dirty="0" smtClean="0"/>
              <a:t>上班</a:t>
            </a:r>
            <a:r>
              <a:rPr lang="en-US" altLang="zh-TW" sz="2800" b="1" dirty="0" smtClean="0"/>
              <a:t>-1932</a:t>
            </a:r>
            <a:r>
              <a:rPr lang="zh-TW" altLang="en-US" sz="2800" b="1" dirty="0" smtClean="0"/>
              <a:t>下班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5640040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2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" name="群組 30"/>
          <p:cNvGrpSpPr/>
          <p:nvPr/>
        </p:nvGrpSpPr>
        <p:grpSpPr>
          <a:xfrm>
            <a:off x="1043608" y="1293375"/>
            <a:ext cx="7200800" cy="2497523"/>
            <a:chOff x="1352189" y="1296554"/>
            <a:chExt cx="6058391" cy="1803390"/>
          </a:xfrm>
        </p:grpSpPr>
        <p:grpSp>
          <p:nvGrpSpPr>
            <p:cNvPr id="6" name="群組 11"/>
            <p:cNvGrpSpPr/>
            <p:nvPr/>
          </p:nvGrpSpPr>
          <p:grpSpPr>
            <a:xfrm>
              <a:off x="4926640" y="1296554"/>
              <a:ext cx="1682980" cy="435948"/>
              <a:chOff x="4935348" y="2691372"/>
              <a:chExt cx="1682980" cy="435948"/>
            </a:xfrm>
          </p:grpSpPr>
          <p:cxnSp>
            <p:nvCxnSpPr>
              <p:cNvPr id="5" name="直線接點 4"/>
              <p:cNvCxnSpPr/>
              <p:nvPr/>
            </p:nvCxnSpPr>
            <p:spPr>
              <a:xfrm>
                <a:off x="5292080" y="3068960"/>
                <a:ext cx="792088" cy="0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58215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7052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群組 13"/>
            <p:cNvGrpSpPr/>
            <p:nvPr/>
          </p:nvGrpSpPr>
          <p:grpSpPr>
            <a:xfrm>
              <a:off x="2173380" y="2610246"/>
              <a:ext cx="5237200" cy="427692"/>
              <a:chOff x="2159732" y="2699628"/>
              <a:chExt cx="5237200" cy="427692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375756" y="3080138"/>
                <a:ext cx="3888432" cy="1117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124670" y="2699628"/>
                <a:ext cx="1272262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1932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619218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endCxn id="30" idx="0"/>
            </p:cNvCxnSpPr>
            <p:nvPr/>
          </p:nvCxnSpPr>
          <p:spPr>
            <a:xfrm>
              <a:off x="6091900" y="1733280"/>
              <a:ext cx="5916" cy="12370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2" y="1733280"/>
              <a:ext cx="720080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6061812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2"/>
            <a:ext cx="3379776" cy="309330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0" idx="2"/>
          </p:cNvCxnSpPr>
          <p:nvPr/>
        </p:nvCxnSpPr>
        <p:spPr>
          <a:xfrm>
            <a:off x="5796136" y="3655165"/>
            <a:ext cx="845173" cy="603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465072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0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只刷上下班卡的加班核算案例二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1700-1900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0800</a:t>
            </a:r>
            <a:r>
              <a:rPr lang="zh-TW" altLang="en-US" sz="2800" b="1" dirty="0" smtClean="0"/>
              <a:t>上班</a:t>
            </a:r>
            <a:r>
              <a:rPr lang="en-US" altLang="zh-TW" sz="2800" b="1" dirty="0" smtClean="0"/>
              <a:t>-2105</a:t>
            </a:r>
            <a:r>
              <a:rPr lang="zh-TW" altLang="en-US" sz="2800" b="1" dirty="0" smtClean="0"/>
              <a:t>下班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5640040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2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" name="群組 30"/>
          <p:cNvGrpSpPr/>
          <p:nvPr/>
        </p:nvGrpSpPr>
        <p:grpSpPr>
          <a:xfrm>
            <a:off x="1043608" y="1293375"/>
            <a:ext cx="7200800" cy="2497523"/>
            <a:chOff x="1352189" y="1296554"/>
            <a:chExt cx="6058391" cy="1803390"/>
          </a:xfrm>
        </p:grpSpPr>
        <p:grpSp>
          <p:nvGrpSpPr>
            <p:cNvPr id="6" name="群組 11"/>
            <p:cNvGrpSpPr/>
            <p:nvPr/>
          </p:nvGrpSpPr>
          <p:grpSpPr>
            <a:xfrm>
              <a:off x="4926640" y="1296554"/>
              <a:ext cx="1682980" cy="435948"/>
              <a:chOff x="4935348" y="2691372"/>
              <a:chExt cx="1682980" cy="435948"/>
            </a:xfrm>
          </p:grpSpPr>
          <p:cxnSp>
            <p:nvCxnSpPr>
              <p:cNvPr id="5" name="直線接點 4"/>
              <p:cNvCxnSpPr/>
              <p:nvPr/>
            </p:nvCxnSpPr>
            <p:spPr>
              <a:xfrm>
                <a:off x="5292080" y="3068960"/>
                <a:ext cx="792088" cy="0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58215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7052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群組 13"/>
            <p:cNvGrpSpPr/>
            <p:nvPr/>
          </p:nvGrpSpPr>
          <p:grpSpPr>
            <a:xfrm>
              <a:off x="2173380" y="2610246"/>
              <a:ext cx="5237200" cy="427692"/>
              <a:chOff x="2159732" y="2699628"/>
              <a:chExt cx="5237200" cy="427692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375756" y="3080138"/>
                <a:ext cx="4112417" cy="1335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124670" y="2699628"/>
                <a:ext cx="1272262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2105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6488173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endCxn id="30" idx="0"/>
            </p:cNvCxnSpPr>
            <p:nvPr/>
          </p:nvCxnSpPr>
          <p:spPr>
            <a:xfrm>
              <a:off x="6091900" y="1733280"/>
              <a:ext cx="5916" cy="12370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2" y="1733280"/>
              <a:ext cx="720080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6061812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2"/>
            <a:ext cx="3379776" cy="309330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0" idx="2"/>
          </p:cNvCxnSpPr>
          <p:nvPr/>
        </p:nvCxnSpPr>
        <p:spPr>
          <a:xfrm>
            <a:off x="5796136" y="3655165"/>
            <a:ext cx="845173" cy="603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465072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6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1700-1900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0800</a:t>
            </a:r>
            <a:r>
              <a:rPr lang="zh-TW" altLang="en-US" sz="2800" b="1" dirty="0" smtClean="0"/>
              <a:t>上班</a:t>
            </a:r>
            <a:r>
              <a:rPr lang="en-US" altLang="zh-TW" sz="2800" b="1" dirty="0" smtClean="0"/>
              <a:t>-1800</a:t>
            </a:r>
            <a:r>
              <a:rPr lang="zh-TW" altLang="en-US" sz="2800" b="1" dirty="0" smtClean="0"/>
              <a:t>下班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5640040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</a:rPr>
              <a:t>1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" name="群組 30"/>
          <p:cNvGrpSpPr/>
          <p:nvPr/>
        </p:nvGrpSpPr>
        <p:grpSpPr>
          <a:xfrm>
            <a:off x="1043608" y="1293375"/>
            <a:ext cx="6624736" cy="2497523"/>
            <a:chOff x="1352189" y="1296554"/>
            <a:chExt cx="5573719" cy="1803390"/>
          </a:xfrm>
        </p:grpSpPr>
        <p:grpSp>
          <p:nvGrpSpPr>
            <p:cNvPr id="6" name="群組 11"/>
            <p:cNvGrpSpPr/>
            <p:nvPr/>
          </p:nvGrpSpPr>
          <p:grpSpPr>
            <a:xfrm>
              <a:off x="4926640" y="1296554"/>
              <a:ext cx="1682980" cy="422192"/>
              <a:chOff x="4935348" y="2691372"/>
              <a:chExt cx="1682980" cy="422192"/>
            </a:xfrm>
          </p:grpSpPr>
          <p:cxnSp>
            <p:nvCxnSpPr>
              <p:cNvPr id="5" name="直線接點 4"/>
              <p:cNvCxnSpPr>
                <a:stCxn id="8" idx="6"/>
                <a:endCxn id="11" idx="6"/>
              </p:cNvCxnSpPr>
              <p:nvPr/>
            </p:nvCxnSpPr>
            <p:spPr>
              <a:xfrm>
                <a:off x="5351266" y="3073566"/>
                <a:ext cx="746599" cy="3994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58215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25857" y="3041556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群組 13"/>
            <p:cNvGrpSpPr/>
            <p:nvPr/>
          </p:nvGrpSpPr>
          <p:grpSpPr>
            <a:xfrm>
              <a:off x="2173380" y="2610246"/>
              <a:ext cx="4752528" cy="427692"/>
              <a:chOff x="2159732" y="2699628"/>
              <a:chExt cx="4752528" cy="427692"/>
            </a:xfrm>
          </p:grpSpPr>
          <p:cxnSp>
            <p:nvCxnSpPr>
              <p:cNvPr id="15" name="直線接點 14"/>
              <p:cNvCxnSpPr>
                <a:endCxn id="30" idx="2"/>
              </p:cNvCxnSpPr>
              <p:nvPr/>
            </p:nvCxnSpPr>
            <p:spPr>
              <a:xfrm>
                <a:off x="2375756" y="3080138"/>
                <a:ext cx="3264242" cy="1553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5707509" y="2699628"/>
                <a:ext cx="1204751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5691749" y="1726402"/>
              <a:ext cx="5916" cy="12370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3" y="1733280"/>
              <a:ext cx="337684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5653646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2"/>
            <a:ext cx="3379776" cy="309330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0" idx="2"/>
          </p:cNvCxnSpPr>
          <p:nvPr/>
        </p:nvCxnSpPr>
        <p:spPr>
          <a:xfrm>
            <a:off x="5796135" y="3655164"/>
            <a:ext cx="360041" cy="60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465072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上班時間</a:t>
            </a: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8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只刷上下班卡的加班核算案例四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1700-2200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0800</a:t>
            </a:r>
            <a:r>
              <a:rPr lang="zh-TW" altLang="en-US" sz="2800" b="1" dirty="0" smtClean="0"/>
              <a:t>上班</a:t>
            </a:r>
            <a:r>
              <a:rPr lang="en-US" altLang="zh-TW" sz="2800" b="1" dirty="0" smtClean="0"/>
              <a:t>-2230</a:t>
            </a:r>
            <a:r>
              <a:rPr lang="zh-TW" altLang="en-US" sz="2800" b="1" dirty="0" smtClean="0"/>
              <a:t>下班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dirty="0"/>
              <a:t>加班日上限</a:t>
            </a:r>
            <a:r>
              <a:rPr lang="en-US" altLang="zh-TW" sz="2800" dirty="0"/>
              <a:t>: 4</a:t>
            </a:r>
            <a:r>
              <a:rPr lang="zh-TW" altLang="en-US" sz="2800" dirty="0"/>
              <a:t>小時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6158448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4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" name="群組 30"/>
          <p:cNvGrpSpPr/>
          <p:nvPr/>
        </p:nvGrpSpPr>
        <p:grpSpPr>
          <a:xfrm>
            <a:off x="683568" y="1293375"/>
            <a:ext cx="8352928" cy="2497523"/>
            <a:chOff x="1352189" y="1296554"/>
            <a:chExt cx="7027735" cy="1803390"/>
          </a:xfrm>
        </p:grpSpPr>
        <p:grpSp>
          <p:nvGrpSpPr>
            <p:cNvPr id="6" name="群組 11"/>
            <p:cNvGrpSpPr/>
            <p:nvPr/>
          </p:nvGrpSpPr>
          <p:grpSpPr>
            <a:xfrm>
              <a:off x="4926640" y="1296554"/>
              <a:ext cx="2495878" cy="422192"/>
              <a:chOff x="4935348" y="2691372"/>
              <a:chExt cx="2495878" cy="422192"/>
            </a:xfrm>
          </p:grpSpPr>
          <p:cxnSp>
            <p:nvCxnSpPr>
              <p:cNvPr id="5" name="直線接點 4"/>
              <p:cNvCxnSpPr>
                <a:stCxn id="8" idx="6"/>
                <a:endCxn id="11" idx="6"/>
              </p:cNvCxnSpPr>
              <p:nvPr/>
            </p:nvCxnSpPr>
            <p:spPr>
              <a:xfrm>
                <a:off x="5351266" y="3073566"/>
                <a:ext cx="1721911" cy="3994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6571113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2200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7001169" y="3041556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群組 13"/>
            <p:cNvGrpSpPr/>
            <p:nvPr/>
          </p:nvGrpSpPr>
          <p:grpSpPr>
            <a:xfrm>
              <a:off x="2173380" y="2610246"/>
              <a:ext cx="6206544" cy="427692"/>
              <a:chOff x="2159732" y="2699628"/>
              <a:chExt cx="6206544" cy="427692"/>
            </a:xfrm>
          </p:grpSpPr>
          <p:cxnSp>
            <p:nvCxnSpPr>
              <p:cNvPr id="15" name="直線接點 14"/>
              <p:cNvCxnSpPr>
                <a:stCxn id="36" idx="6"/>
                <a:endCxn id="30" idx="2"/>
              </p:cNvCxnSpPr>
              <p:nvPr/>
            </p:nvCxnSpPr>
            <p:spPr>
              <a:xfrm>
                <a:off x="2752254" y="3080139"/>
                <a:ext cx="4462927" cy="155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7100941" y="2699628"/>
                <a:ext cx="126533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2230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1" idx="4"/>
              <a:endCxn id="34" idx="0"/>
            </p:cNvCxnSpPr>
            <p:nvPr/>
          </p:nvCxnSpPr>
          <p:spPr>
            <a:xfrm>
              <a:off x="7028465" y="1718746"/>
              <a:ext cx="3002" cy="124909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3" y="1733280"/>
              <a:ext cx="1653730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7228829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1"/>
            <a:ext cx="3019735" cy="309331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4" idx="2"/>
          </p:cNvCxnSpPr>
          <p:nvPr/>
        </p:nvCxnSpPr>
        <p:spPr>
          <a:xfrm>
            <a:off x="5436094" y="3655164"/>
            <a:ext cx="1954879" cy="263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347864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34" name="橢圓 33"/>
          <p:cNvSpPr/>
          <p:nvPr/>
        </p:nvSpPr>
        <p:spPr>
          <a:xfrm>
            <a:off x="7390973" y="3607941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83457" y="1895584"/>
            <a:ext cx="403948" cy="1715749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tx1">
                <a:lumMod val="50000"/>
                <a:lumOff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0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72437" y="476672"/>
            <a:ext cx="8229600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要另刷加班進出卡的加班核算案例一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1700-1900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000" b="1" dirty="0" smtClean="0"/>
              <a:t>0800</a:t>
            </a:r>
            <a:r>
              <a:rPr lang="zh-TW" altLang="en-US" sz="2000" b="1" dirty="0" smtClean="0"/>
              <a:t>上班卡</a:t>
            </a:r>
            <a:r>
              <a:rPr lang="en-US" altLang="zh-TW" sz="2000" b="1" dirty="0" smtClean="0"/>
              <a:t>,1700</a:t>
            </a:r>
            <a:r>
              <a:rPr lang="zh-TW" altLang="en-US" sz="2000" b="1" dirty="0" smtClean="0"/>
              <a:t>下班卡</a:t>
            </a:r>
            <a:r>
              <a:rPr lang="en-US" altLang="zh-TW" sz="2000" b="1" dirty="0" smtClean="0"/>
              <a:t>,1700</a:t>
            </a:r>
            <a:r>
              <a:rPr lang="zh-TW" altLang="en-US" sz="2000" b="1" dirty="0" smtClean="0"/>
              <a:t>加班進卡</a:t>
            </a:r>
            <a:r>
              <a:rPr lang="en-US" altLang="zh-TW" sz="2000" b="1" dirty="0" smtClean="0"/>
              <a:t>,1932</a:t>
            </a:r>
            <a:r>
              <a:rPr lang="zh-TW" altLang="en-US" sz="2000" b="1" dirty="0"/>
              <a:t>加班出卡</a:t>
            </a:r>
            <a:endParaRPr lang="en-US" altLang="zh-TW" sz="2000" b="1" dirty="0" smtClean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5640040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2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1043608" y="1293375"/>
            <a:ext cx="7416824" cy="2497523"/>
            <a:chOff x="1352189" y="1296554"/>
            <a:chExt cx="6240143" cy="1803390"/>
          </a:xfrm>
        </p:grpSpPr>
        <p:grpSp>
          <p:nvGrpSpPr>
            <p:cNvPr id="12" name="群組 11"/>
            <p:cNvGrpSpPr/>
            <p:nvPr/>
          </p:nvGrpSpPr>
          <p:grpSpPr>
            <a:xfrm>
              <a:off x="4926640" y="1296554"/>
              <a:ext cx="1682980" cy="435948"/>
              <a:chOff x="4935348" y="2691372"/>
              <a:chExt cx="1682980" cy="435948"/>
            </a:xfrm>
          </p:grpSpPr>
          <p:cxnSp>
            <p:nvCxnSpPr>
              <p:cNvPr id="5" name="直線接點 4"/>
              <p:cNvCxnSpPr/>
              <p:nvPr/>
            </p:nvCxnSpPr>
            <p:spPr>
              <a:xfrm>
                <a:off x="5292080" y="3068960"/>
                <a:ext cx="792088" cy="0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58215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7052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2173380" y="2610246"/>
              <a:ext cx="5418952" cy="427692"/>
              <a:chOff x="2159732" y="2699628"/>
              <a:chExt cx="5418952" cy="427692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375756" y="3080138"/>
                <a:ext cx="3888432" cy="1117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124670" y="2699628"/>
                <a:ext cx="1454014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1932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加班出卡</a:t>
                </a: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619218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endCxn id="30" idx="0"/>
            </p:cNvCxnSpPr>
            <p:nvPr/>
          </p:nvCxnSpPr>
          <p:spPr>
            <a:xfrm>
              <a:off x="6091900" y="1733280"/>
              <a:ext cx="5916" cy="12370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2" y="1733280"/>
              <a:ext cx="720080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6061812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2"/>
            <a:ext cx="3379776" cy="309330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19" idx="2"/>
          </p:cNvCxnSpPr>
          <p:nvPr/>
        </p:nvCxnSpPr>
        <p:spPr>
          <a:xfrm>
            <a:off x="5796135" y="3655164"/>
            <a:ext cx="101634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465072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5004048" y="3707740"/>
            <a:ext cx="163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加班進卡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65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要另刷加班進出卡的加班核算案例二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 smtClean="0"/>
              <a:t>加班申請單時間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1700-1900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000" b="1" dirty="0"/>
              <a:t>0800</a:t>
            </a:r>
            <a:r>
              <a:rPr lang="zh-TW" altLang="en-US" sz="2000" b="1" dirty="0"/>
              <a:t>上班卡</a:t>
            </a:r>
            <a:r>
              <a:rPr lang="en-US" altLang="zh-TW" sz="2000" b="1" dirty="0"/>
              <a:t>,1700</a:t>
            </a:r>
            <a:r>
              <a:rPr lang="zh-TW" altLang="en-US" sz="2000" b="1" dirty="0"/>
              <a:t>下班卡</a:t>
            </a:r>
            <a:r>
              <a:rPr lang="en-US" altLang="zh-TW" sz="2000" b="1" dirty="0"/>
              <a:t>,1700</a:t>
            </a:r>
            <a:r>
              <a:rPr lang="zh-TW" altLang="en-US" sz="2000" b="1" dirty="0"/>
              <a:t>加班進卡</a:t>
            </a:r>
            <a:r>
              <a:rPr lang="en-US" altLang="zh-TW" sz="2000" b="1" dirty="0" smtClean="0"/>
              <a:t>,2105</a:t>
            </a:r>
            <a:r>
              <a:rPr lang="zh-TW" altLang="en-US" sz="2000" b="1" dirty="0" smtClean="0"/>
              <a:t>加班</a:t>
            </a:r>
            <a:r>
              <a:rPr lang="zh-TW" altLang="en-US" sz="2000" b="1" dirty="0"/>
              <a:t>出卡</a:t>
            </a:r>
            <a:endParaRPr lang="en-US" altLang="zh-TW" sz="2000" b="1" dirty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5640040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2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1043608" y="1293375"/>
            <a:ext cx="7416823" cy="2497523"/>
            <a:chOff x="1352189" y="1296554"/>
            <a:chExt cx="6240141" cy="1803390"/>
          </a:xfrm>
        </p:grpSpPr>
        <p:grpSp>
          <p:nvGrpSpPr>
            <p:cNvPr id="12" name="群組 11"/>
            <p:cNvGrpSpPr/>
            <p:nvPr/>
          </p:nvGrpSpPr>
          <p:grpSpPr>
            <a:xfrm>
              <a:off x="4926640" y="1296554"/>
              <a:ext cx="1682980" cy="435948"/>
              <a:chOff x="4935348" y="2691372"/>
              <a:chExt cx="1682980" cy="435948"/>
            </a:xfrm>
          </p:grpSpPr>
          <p:cxnSp>
            <p:nvCxnSpPr>
              <p:cNvPr id="5" name="直線接點 4"/>
              <p:cNvCxnSpPr/>
              <p:nvPr/>
            </p:nvCxnSpPr>
            <p:spPr>
              <a:xfrm>
                <a:off x="5292080" y="3068960"/>
                <a:ext cx="792088" cy="0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58215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7052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2173380" y="2610246"/>
              <a:ext cx="5418950" cy="427692"/>
              <a:chOff x="2159732" y="2699628"/>
              <a:chExt cx="5418950" cy="427692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375756" y="3080138"/>
                <a:ext cx="4112417" cy="1335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124669" y="2699628"/>
                <a:ext cx="14540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2105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加班出卡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6488173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endCxn id="30" idx="0"/>
            </p:cNvCxnSpPr>
            <p:nvPr/>
          </p:nvCxnSpPr>
          <p:spPr>
            <a:xfrm>
              <a:off x="6091900" y="1733280"/>
              <a:ext cx="5916" cy="12370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2" y="1733280"/>
              <a:ext cx="720080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6061812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2"/>
            <a:ext cx="3379776" cy="309330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5" name="直線接點 34"/>
          <p:cNvCxnSpPr>
            <a:endCxn id="19" idx="2"/>
          </p:cNvCxnSpPr>
          <p:nvPr/>
        </p:nvCxnSpPr>
        <p:spPr>
          <a:xfrm>
            <a:off x="5796135" y="3655164"/>
            <a:ext cx="136815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465072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5004048" y="3707740"/>
            <a:ext cx="163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加班進卡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55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要另刷加班進出卡的加班核算案例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1700-1900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000" b="1" dirty="0"/>
              <a:t>0800</a:t>
            </a:r>
            <a:r>
              <a:rPr lang="zh-TW" altLang="en-US" sz="2000" b="1" dirty="0"/>
              <a:t>上班卡</a:t>
            </a:r>
            <a:r>
              <a:rPr lang="en-US" altLang="zh-TW" sz="2000" b="1" dirty="0"/>
              <a:t>,1700</a:t>
            </a:r>
            <a:r>
              <a:rPr lang="zh-TW" altLang="en-US" sz="2000" b="1" dirty="0"/>
              <a:t>下班卡</a:t>
            </a:r>
            <a:r>
              <a:rPr lang="en-US" altLang="zh-TW" sz="2000" b="1" dirty="0"/>
              <a:t>,1700</a:t>
            </a:r>
            <a:r>
              <a:rPr lang="zh-TW" altLang="en-US" sz="2000" b="1" dirty="0"/>
              <a:t>加班進卡</a:t>
            </a:r>
            <a:r>
              <a:rPr lang="en-US" altLang="zh-TW" sz="2000" b="1" dirty="0" smtClean="0"/>
              <a:t>,1800</a:t>
            </a:r>
            <a:r>
              <a:rPr lang="zh-TW" altLang="en-US" sz="2000" b="1" dirty="0" smtClean="0"/>
              <a:t>加班</a:t>
            </a:r>
            <a:r>
              <a:rPr lang="zh-TW" altLang="en-US" sz="2000" b="1" dirty="0"/>
              <a:t>出卡</a:t>
            </a:r>
            <a:endParaRPr lang="en-US" altLang="zh-TW" sz="2000" b="1" dirty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5640040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</a:rPr>
              <a:t>1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1043608" y="1293375"/>
            <a:ext cx="6912769" cy="2497523"/>
            <a:chOff x="1352189" y="1296554"/>
            <a:chExt cx="5816055" cy="1803390"/>
          </a:xfrm>
        </p:grpSpPr>
        <p:grpSp>
          <p:nvGrpSpPr>
            <p:cNvPr id="12" name="群組 11"/>
            <p:cNvGrpSpPr/>
            <p:nvPr/>
          </p:nvGrpSpPr>
          <p:grpSpPr>
            <a:xfrm>
              <a:off x="4926640" y="1296554"/>
              <a:ext cx="1682980" cy="422192"/>
              <a:chOff x="4935348" y="2691372"/>
              <a:chExt cx="1682980" cy="422192"/>
            </a:xfrm>
          </p:grpSpPr>
          <p:cxnSp>
            <p:nvCxnSpPr>
              <p:cNvPr id="5" name="直線接點 4"/>
              <p:cNvCxnSpPr>
                <a:stCxn id="8" idx="6"/>
                <a:endCxn id="11" idx="6"/>
              </p:cNvCxnSpPr>
              <p:nvPr/>
            </p:nvCxnSpPr>
            <p:spPr>
              <a:xfrm>
                <a:off x="5351266" y="3073566"/>
                <a:ext cx="746599" cy="3994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58215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25857" y="3041556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2173380" y="2610246"/>
              <a:ext cx="4994864" cy="427692"/>
              <a:chOff x="2159732" y="2699628"/>
              <a:chExt cx="4994864" cy="427692"/>
            </a:xfrm>
          </p:grpSpPr>
          <p:cxnSp>
            <p:nvCxnSpPr>
              <p:cNvPr id="15" name="直線接點 14"/>
              <p:cNvCxnSpPr>
                <a:endCxn id="30" idx="2"/>
              </p:cNvCxnSpPr>
              <p:nvPr/>
            </p:nvCxnSpPr>
            <p:spPr>
              <a:xfrm>
                <a:off x="2375756" y="3080138"/>
                <a:ext cx="3264242" cy="1553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5707509" y="2699628"/>
                <a:ext cx="144708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加班出卡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5691749" y="1726402"/>
              <a:ext cx="5916" cy="12370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3" y="1733280"/>
              <a:ext cx="337684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5653646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2"/>
            <a:ext cx="3379776" cy="309330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0" idx="2"/>
          </p:cNvCxnSpPr>
          <p:nvPr/>
        </p:nvCxnSpPr>
        <p:spPr>
          <a:xfrm>
            <a:off x="5796135" y="3655164"/>
            <a:ext cx="360041" cy="6032"/>
          </a:xfrm>
          <a:prstGeom prst="line">
            <a:avLst/>
          </a:prstGeom>
          <a:ln>
            <a:solidFill>
              <a:srgbClr val="18FC2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465072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5004048" y="3707740"/>
            <a:ext cx="163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加班進卡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4" name="直線接點 33"/>
          <p:cNvCxnSpPr>
            <a:endCxn id="30" idx="2"/>
          </p:cNvCxnSpPr>
          <p:nvPr/>
        </p:nvCxnSpPr>
        <p:spPr>
          <a:xfrm>
            <a:off x="5796135" y="3655164"/>
            <a:ext cx="360041" cy="60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9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要另刷加班進出卡的加班核算案例四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1700-2200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 </a:t>
            </a:r>
            <a:r>
              <a:rPr lang="en-US" altLang="zh-TW" sz="2000" b="1" dirty="0"/>
              <a:t>0800</a:t>
            </a:r>
            <a:r>
              <a:rPr lang="zh-TW" altLang="en-US" sz="2000" b="1" dirty="0"/>
              <a:t>上班卡</a:t>
            </a:r>
            <a:r>
              <a:rPr lang="en-US" altLang="zh-TW" sz="2000" b="1" dirty="0"/>
              <a:t>,1700</a:t>
            </a:r>
            <a:r>
              <a:rPr lang="zh-TW" altLang="en-US" sz="2000" b="1" dirty="0"/>
              <a:t>下班卡</a:t>
            </a:r>
            <a:r>
              <a:rPr lang="en-US" altLang="zh-TW" sz="2000" b="1" dirty="0"/>
              <a:t>,1700</a:t>
            </a:r>
            <a:r>
              <a:rPr lang="zh-TW" altLang="en-US" sz="2000" b="1" dirty="0"/>
              <a:t>加班進卡</a:t>
            </a:r>
            <a:r>
              <a:rPr lang="en-US" altLang="zh-TW" sz="2000" b="1" dirty="0" smtClean="0"/>
              <a:t>,2230</a:t>
            </a:r>
            <a:r>
              <a:rPr lang="zh-TW" altLang="en-US" sz="2000" b="1" dirty="0" smtClean="0"/>
              <a:t>加班</a:t>
            </a:r>
            <a:r>
              <a:rPr lang="zh-TW" altLang="en-US" sz="2000" b="1" dirty="0"/>
              <a:t>出卡</a:t>
            </a:r>
            <a:endParaRPr lang="en-US" altLang="zh-TW" sz="2000" b="1" dirty="0"/>
          </a:p>
          <a:p>
            <a:pPr marL="0" indent="0">
              <a:buNone/>
            </a:pPr>
            <a:r>
              <a:rPr lang="zh-TW" altLang="en-US" sz="2800" dirty="0" smtClean="0"/>
              <a:t>加班</a:t>
            </a:r>
            <a:r>
              <a:rPr lang="zh-TW" altLang="en-US" sz="2800" dirty="0"/>
              <a:t>日上限</a:t>
            </a:r>
            <a:r>
              <a:rPr lang="en-US" altLang="zh-TW" sz="2800" dirty="0"/>
              <a:t>: 4</a:t>
            </a:r>
            <a:r>
              <a:rPr lang="zh-TW" altLang="en-US" sz="2800" dirty="0"/>
              <a:t>小時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6158448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4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683568" y="1293375"/>
            <a:ext cx="8460432" cy="2497523"/>
            <a:chOff x="1352189" y="1296554"/>
            <a:chExt cx="7118183" cy="1803390"/>
          </a:xfrm>
        </p:grpSpPr>
        <p:grpSp>
          <p:nvGrpSpPr>
            <p:cNvPr id="12" name="群組 11"/>
            <p:cNvGrpSpPr/>
            <p:nvPr/>
          </p:nvGrpSpPr>
          <p:grpSpPr>
            <a:xfrm>
              <a:off x="4926640" y="1296554"/>
              <a:ext cx="2495878" cy="422192"/>
              <a:chOff x="4935348" y="2691372"/>
              <a:chExt cx="2495878" cy="422192"/>
            </a:xfrm>
          </p:grpSpPr>
          <p:cxnSp>
            <p:nvCxnSpPr>
              <p:cNvPr id="5" name="直線接點 4"/>
              <p:cNvCxnSpPr>
                <a:stCxn id="8" idx="6"/>
                <a:endCxn id="11" idx="6"/>
              </p:cNvCxnSpPr>
              <p:nvPr/>
            </p:nvCxnSpPr>
            <p:spPr>
              <a:xfrm>
                <a:off x="5351266" y="3073566"/>
                <a:ext cx="1721911" cy="3994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6571113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2200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7001169" y="3041556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2173380" y="2610246"/>
              <a:ext cx="6296992" cy="466697"/>
              <a:chOff x="2159732" y="2699628"/>
              <a:chExt cx="6296992" cy="466697"/>
            </a:xfrm>
          </p:grpSpPr>
          <p:cxnSp>
            <p:nvCxnSpPr>
              <p:cNvPr id="15" name="直線接點 14"/>
              <p:cNvCxnSpPr>
                <a:stCxn id="36" idx="6"/>
                <a:endCxn id="30" idx="2"/>
              </p:cNvCxnSpPr>
              <p:nvPr/>
            </p:nvCxnSpPr>
            <p:spPr>
              <a:xfrm>
                <a:off x="2752254" y="3080139"/>
                <a:ext cx="4462927" cy="155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7100941" y="2699628"/>
                <a:ext cx="1355783" cy="46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2230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加班出卡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1" idx="4"/>
              <a:endCxn id="34" idx="0"/>
            </p:cNvCxnSpPr>
            <p:nvPr/>
          </p:nvCxnSpPr>
          <p:spPr>
            <a:xfrm>
              <a:off x="7028465" y="1718746"/>
              <a:ext cx="3002" cy="124909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3" y="1733280"/>
              <a:ext cx="1653730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7228829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1"/>
            <a:ext cx="3019735" cy="309331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4" idx="2"/>
          </p:cNvCxnSpPr>
          <p:nvPr/>
        </p:nvCxnSpPr>
        <p:spPr>
          <a:xfrm>
            <a:off x="5436094" y="3655164"/>
            <a:ext cx="1954879" cy="2639"/>
          </a:xfrm>
          <a:prstGeom prst="line">
            <a:avLst/>
          </a:prstGeom>
          <a:ln>
            <a:solidFill>
              <a:srgbClr val="18FC2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347864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34" name="橢圓 33"/>
          <p:cNvSpPr/>
          <p:nvPr/>
        </p:nvSpPr>
        <p:spPr>
          <a:xfrm>
            <a:off x="7390973" y="3607941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83457" y="1895584"/>
            <a:ext cx="403948" cy="1715749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tx1">
                <a:lumMod val="50000"/>
                <a:lumOff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004048" y="3707740"/>
            <a:ext cx="163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加班進卡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1" name="直線接點 40"/>
          <p:cNvCxnSpPr>
            <a:stCxn id="18" idx="6"/>
            <a:endCxn id="30" idx="2"/>
          </p:cNvCxnSpPr>
          <p:nvPr/>
        </p:nvCxnSpPr>
        <p:spPr>
          <a:xfrm>
            <a:off x="5436094" y="3655164"/>
            <a:ext cx="2232250" cy="60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9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2856"/>
            <a:ext cx="4689524" cy="306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00808"/>
            <a:ext cx="4150296" cy="4411662"/>
          </a:xfrm>
        </p:spPr>
        <p:txBody>
          <a:bodyPr/>
          <a:lstStyle/>
          <a:p>
            <a:r>
              <a:rPr lang="zh-TW" altLang="en-US" sz="3200" b="1" dirty="0" smtClean="0"/>
              <a:t>檢查個人基本資料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2400" b="1" dirty="0" smtClean="0"/>
              <a:t>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基本資料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必檢查項目</a:t>
            </a:r>
            <a:endParaRPr lang="en-US" altLang="zh-TW" sz="2400" b="1" dirty="0" smtClean="0"/>
          </a:p>
          <a:p>
            <a:pPr>
              <a:buNone/>
            </a:pPr>
            <a:r>
              <a:rPr lang="zh-TW" altLang="en-US" sz="2400" b="1" dirty="0" smtClean="0"/>
              <a:t>    姓名、身分證字號、員工代號、休假年資、全年休假天數、每小時加班費</a:t>
            </a:r>
          </a:p>
          <a:p>
            <a:r>
              <a:rPr lang="zh-TW" altLang="en-US" sz="2400" b="1" dirty="0" smtClean="0"/>
              <a:t>資料有誤，需請差勤管理者協助修正</a:t>
            </a:r>
            <a:endParaRPr lang="en-US" altLang="zh-TW" sz="2400" b="1" dirty="0" smtClean="0"/>
          </a:p>
        </p:txBody>
      </p:sp>
      <p:sp>
        <p:nvSpPr>
          <p:cNvPr id="6" name="矩形圖說文字 5"/>
          <p:cNvSpPr/>
          <p:nvPr/>
        </p:nvSpPr>
        <p:spPr>
          <a:xfrm>
            <a:off x="3923928" y="1196752"/>
            <a:ext cx="1872208" cy="432048"/>
          </a:xfrm>
          <a:prstGeom prst="wedgeRectCallout">
            <a:avLst>
              <a:gd name="adj1" fmla="val -5133"/>
              <a:gd name="adj2" fmla="val 3613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個人基本資料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>
                <a:latin typeface="Comic Sans MS" pitchFamily="66" charset="0"/>
              </a:rPr>
              <a:t>上線時程</a:t>
            </a:r>
            <a:r>
              <a:rPr lang="en-US" altLang="zh-TW" sz="4400" dirty="0" smtClean="0">
                <a:latin typeface="Comic Sans MS" pitchFamily="66" charset="0"/>
              </a:rPr>
              <a:t>&amp;</a:t>
            </a:r>
            <a:r>
              <a:rPr lang="zh-TW" altLang="en-US" sz="4400" dirty="0" smtClean="0">
                <a:latin typeface="Comic Sans MS" pitchFamily="66" charset="0"/>
              </a:rPr>
              <a:t>重要提醒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Comic Sans MS" pitchFamily="66" charset="0"/>
                <a:cs typeface="Arial" charset="0"/>
              </a:rPr>
              <a:t>104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年度第一梯次導入機關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288949"/>
              </p:ext>
            </p:extLst>
          </p:nvPr>
        </p:nvGraphicFramePr>
        <p:xfrm>
          <a:off x="107504" y="1146076"/>
          <a:ext cx="4392488" cy="4587184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96344"/>
                <a:gridCol w="720080"/>
                <a:gridCol w="576064"/>
              </a:tblGrid>
              <a:tr h="4296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96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臺北市立大學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650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4212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臺北市內湖區西湖國民小學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6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臺北市萬華區東園國民小學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6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臺北市信義區永春國民小學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6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臺北市大安區金華國民小學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6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臺北市立內湖高級中學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6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臺北市立松山高級中學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6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臺北市立南港高工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308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71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57200" y="5954137"/>
            <a:ext cx="594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預計上線日期：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22633"/>
              </p:ext>
            </p:extLst>
          </p:nvPr>
        </p:nvGraphicFramePr>
        <p:xfrm>
          <a:off x="4499992" y="1143000"/>
          <a:ext cx="4546848" cy="415821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907996"/>
                <a:gridCol w="805633"/>
                <a:gridCol w="833219"/>
              </a:tblGrid>
              <a:tr h="44145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45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臺北市立永春高級中學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7572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臺北市立南湖高級中學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54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臺北市立西松高級中學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54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臺北市立南港高級中學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188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54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臺北市立和平高級中學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54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臺北市立松山家商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54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臺北市立松山工農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293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9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251520" y="-27383"/>
            <a:ext cx="8229600" cy="72008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Comic Sans MS" pitchFamily="66" charset="0"/>
                <a:cs typeface="Arial" charset="0"/>
              </a:rPr>
              <a:t>104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年度第一梯次導入機關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304280" y="692696"/>
          <a:ext cx="8568953" cy="495528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808312"/>
                <a:gridCol w="792088"/>
                <a:gridCol w="576064"/>
                <a:gridCol w="3024336"/>
                <a:gridCol w="792088"/>
                <a:gridCol w="576065"/>
              </a:tblGrid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臺北市立麗山高級中學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臺北市立東湖國民中學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0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臺北市立大理高級中學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臺北市立興雅國民中學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臺北市立永吉國民中學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臺北市立萬華國民中學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臺北市立信義國民中學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臺北市立明湖國民中學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臺北市立內湖國民中學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臺北市立麗山國民中學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臺北市立龍門國民中學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臺北市立介壽國民中學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臺北市立誠正國民中學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臺北市立敦化國民中學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臺北市立仁愛國民中學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臺北市立金華國民中學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72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95536" y="6198255"/>
            <a:ext cx="52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預計上線日期：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01028" y="4552100"/>
            <a:ext cx="36724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6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251520" y="-27383"/>
            <a:ext cx="8229600" cy="72008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Comic Sans MS" pitchFamily="66" charset="0"/>
                <a:cs typeface="Arial" charset="0"/>
              </a:rPr>
              <a:t>104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年度第一梯次導入機關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63263" y="713908"/>
          <a:ext cx="8873233" cy="495528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77095"/>
                <a:gridCol w="651153"/>
                <a:gridCol w="596520"/>
                <a:gridCol w="3131729"/>
                <a:gridCol w="820215"/>
                <a:gridCol w="596521"/>
              </a:tblGrid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臺北市內湖區南湖國民小學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臺北市內湖區內湖國民小學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0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臺北市松山區西松國民小學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臺北市大安區建安國民小學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臺北市松山區民權國民小學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臺北市信義區博愛國民小學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臺北市大安區龍安國民小學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臺北市信義區光復國民小學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臺北市內湖區明湖國民小學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臺北市大安區仁愛國民小學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臺北市大安區幸安國民小學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臺北市松山區敦化國民小學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臺北市松山區民生國民小學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臺北市內湖區東湖國民小學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臺北市內湖區麗湖國民小學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en-US" altLang="zh-TW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73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51520" y="6146140"/>
            <a:ext cx="52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預計上線日期：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70964" y="1686856"/>
            <a:ext cx="384545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04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Comic Sans MS" pitchFamily="66" charset="0"/>
                <a:cs typeface="Arial" charset="0"/>
              </a:rPr>
              <a:t>104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年度第</a:t>
            </a:r>
            <a:r>
              <a:rPr lang="zh-TW" altLang="en-US" dirty="0">
                <a:latin typeface="Comic Sans MS" pitchFamily="66" charset="0"/>
                <a:cs typeface="Arial" charset="0"/>
              </a:rPr>
              <a:t>二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228770"/>
              </p:ext>
            </p:extLst>
          </p:nvPr>
        </p:nvGraphicFramePr>
        <p:xfrm>
          <a:off x="179512" y="1340768"/>
          <a:ext cx="4248471" cy="437127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96344"/>
                <a:gridCol w="576064"/>
                <a:gridCol w="576063"/>
              </a:tblGrid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臺北市立大直高級中學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183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0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臺北市立百齡高級中學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臺北市立陽明高級中學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臺北市立景美女子高級中學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臺北市立成淵高級中學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臺北市立中山女子高級中學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臺北市立復興高級中學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233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74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99592" y="5954137"/>
            <a:ext cx="594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預計上線日期：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742895"/>
              </p:ext>
            </p:extLst>
          </p:nvPr>
        </p:nvGraphicFramePr>
        <p:xfrm>
          <a:off x="4572000" y="1340768"/>
          <a:ext cx="4402833" cy="437127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71193"/>
                <a:gridCol w="648072"/>
                <a:gridCol w="683568"/>
              </a:tblGrid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臺北市立萬芳高級中學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0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臺北市立中正高級中學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臺北市立大同高級中學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臺北市立木柵高工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臺北市立第一女子高級中學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臺北市立士林高商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270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臺北市立建國高級中學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310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65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251520" y="-27383"/>
            <a:ext cx="8229600" cy="720080"/>
          </a:xfrm>
        </p:spPr>
        <p:txBody>
          <a:bodyPr/>
          <a:lstStyle/>
          <a:p>
            <a:r>
              <a:rPr lang="en-US" altLang="zh-TW" dirty="0" smtClean="0">
                <a:latin typeface="Comic Sans MS" pitchFamily="66" charset="0"/>
                <a:cs typeface="Arial" charset="0"/>
              </a:rPr>
              <a:t>104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年度第</a:t>
            </a:r>
            <a:r>
              <a:rPr lang="zh-TW" altLang="en-US" dirty="0">
                <a:latin typeface="Arial" charset="0"/>
                <a:cs typeface="Arial" charset="0"/>
              </a:rPr>
              <a:t>二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304280" y="692696"/>
          <a:ext cx="8568953" cy="502551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808312"/>
                <a:gridCol w="792088"/>
                <a:gridCol w="576064"/>
                <a:gridCol w="3024336"/>
                <a:gridCol w="792088"/>
                <a:gridCol w="576065"/>
              </a:tblGrid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臺北市立建成國民中學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臺北市立天母國民中學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0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臺北市立景美國民中學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臺北市立中正國民中學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臺北市立士林國民中學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臺北市立石牌國民中學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臺北市立實踐國民中學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臺北市立啟明學校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臺北市立明德國民中學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臺北市立啟聰學校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臺北市立景興國民中學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臺北市立啟智學校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臺北市立南門國民中學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臺北市中山區五常國民小學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臺北市立北投國民中學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臺北市士林區士林國民小學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75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95536" y="6136700"/>
            <a:ext cx="594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預計上線日期：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007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251520" y="-27383"/>
            <a:ext cx="8229600" cy="720080"/>
          </a:xfrm>
        </p:spPr>
        <p:txBody>
          <a:bodyPr/>
          <a:lstStyle/>
          <a:p>
            <a:r>
              <a:rPr lang="en-US" altLang="zh-TW" dirty="0" smtClean="0">
                <a:latin typeface="Comic Sans MS" pitchFamily="66" charset="0"/>
                <a:cs typeface="Arial" charset="0"/>
              </a:rPr>
              <a:t>104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年度第</a:t>
            </a:r>
            <a:r>
              <a:rPr lang="zh-TW" altLang="en-US" dirty="0">
                <a:latin typeface="Arial" charset="0"/>
                <a:cs typeface="Arial" charset="0"/>
              </a:rPr>
              <a:t>二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63263" y="713908"/>
          <a:ext cx="8873233" cy="499040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77095"/>
                <a:gridCol w="651153"/>
                <a:gridCol w="596520"/>
                <a:gridCol w="3131729"/>
                <a:gridCol w="820215"/>
                <a:gridCol w="596521"/>
              </a:tblGrid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臺北市中正區河堤國民小學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臺北市士林區社子國民小學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0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臺北市文山區萬芳國民小學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臺北市大安區大安國民小學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臺北市大同區大龍國民小學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臺北市中正區東門國民小學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臺北市北投區關渡國民小學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臺北市中山區中山國民小學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臺北市文山區木柵國民小學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臺北市北投區北投國民小學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臺北市文山區力行國民小學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臺北市中正區國語實驗國民小學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臺北市北投區文化國民小學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臺北市北投區石牌國民小學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臺北市士林區天母國民小學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臺北市立蘭雅國民中學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76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51520" y="6146140"/>
            <a:ext cx="52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預計上線日期：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14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692696"/>
            <a:ext cx="8229600" cy="4896544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000" b="1" dirty="0" smtClean="0">
                <a:solidFill>
                  <a:srgbClr val="C00000"/>
                </a:solidFill>
              </a:rPr>
              <a:t>系統上線規劃：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上線後一星期內請同仁紙本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(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原做法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)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及線上系統都需同時送出假單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(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依機關差勤管理人員決定是否併行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)</a:t>
            </a: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以線上差勤系統的資料為主</a:t>
            </a:r>
            <a:endParaRPr lang="en-US" altLang="zh-TW" sz="2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zh-TW" altLang="en-US" sz="2000" b="1" dirty="0" smtClean="0">
                <a:solidFill>
                  <a:srgbClr val="C00000"/>
                </a:solidFill>
              </a:rPr>
              <a:t>刷卡動作規定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有使用卡鐘的機關學校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：</a:t>
            </a: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使用卡鐘刷卡。</a:t>
            </a:r>
            <a:endParaRPr lang="en-US" altLang="zh-TW" sz="20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進、出機關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(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臨時公出差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)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都要刷卡。</a:t>
            </a:r>
            <a:endParaRPr lang="en-US" altLang="zh-TW" sz="20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若下午請半天假，請按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《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下班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》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再刷卡；若上午請半天假，中午來上班時，請按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《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上班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》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再刷卡</a:t>
            </a:r>
            <a:endParaRPr lang="en-US" altLang="zh-TW" sz="24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zh-TW" altLang="en-US" sz="2000" b="1" dirty="0" smtClean="0">
                <a:solidFill>
                  <a:srgbClr val="C00000"/>
                </a:solidFill>
              </a:rPr>
              <a:t>加班規定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依機關的機關差勤規定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：</a:t>
            </a:r>
            <a:endParaRPr lang="en-US" altLang="zh-TW" sz="20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加班時數規定， 一般加班每日上限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4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小時。</a:t>
            </a:r>
            <a:endParaRPr lang="en-US" altLang="zh-TW" sz="20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加班費請領上限，一般加班每月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20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小時</a:t>
            </a:r>
            <a:endParaRPr lang="en-US" altLang="zh-TW" sz="20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加班申請單要主管決行同意後系統才會核予時數</a:t>
            </a:r>
            <a:endParaRPr lang="en-US" altLang="zh-TW" sz="2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zh-TW" altLang="en-US" sz="2000" b="1" dirty="0" smtClean="0">
                <a:solidFill>
                  <a:srgbClr val="C00000"/>
                </a:solidFill>
              </a:rPr>
              <a:t>假單後補期限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依機關的機關差勤規定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：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zh-TW" altLang="en-US" sz="2000" b="1" dirty="0" smtClean="0">
                <a:solidFill>
                  <a:srgbClr val="C00000"/>
                </a:solidFill>
              </a:rPr>
              <a:t>      下方為系統預設值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:</a:t>
            </a:r>
            <a:endParaRPr lang="zh-TW" altLang="en-US" sz="2000" b="1" dirty="0" smtClean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一般假單 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3 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天 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(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事、病、休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…)</a:t>
            </a:r>
            <a:endParaRPr lang="zh-TW" altLang="en-US" sz="20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加班 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3 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天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	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公差 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3 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天   忘刷卡 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3 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天</a:t>
            </a:r>
          </a:p>
          <a:p>
            <a:pPr lvl="1">
              <a:buNone/>
              <a:defRPr/>
            </a:pPr>
            <a:endParaRPr lang="en-US" altLang="zh-TW" sz="2400" b="1" dirty="0" smtClean="0">
              <a:solidFill>
                <a:srgbClr val="C00000"/>
              </a:solidFill>
            </a:endParaRPr>
          </a:p>
          <a:p>
            <a:pPr lvl="1" eaLnBrk="1" hangingPunct="1">
              <a:buNone/>
              <a:defRPr/>
            </a:pP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n-US" altLang="zh-TW" sz="2400" b="1" dirty="0" smtClean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543800" cy="7239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重要提醒</a:t>
            </a:r>
            <a:endParaRPr lang="zh-TW" altLang="en-US" sz="32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48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2008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差假批核時，如何知道是否為決行關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772816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在批核差假單時，若假單後方有顯示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〔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轉陳直屬主管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功能，則該關為此假單之決行關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〔 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轉陳直屬主管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功能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僅供有批核決行權限主管上陳表單時使用；非表單  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決行主管無法轉陳。 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6480720" cy="261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372200" y="4941168"/>
            <a:ext cx="9361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78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72008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系統上 公出、公差、外勤 之差別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5576" y="1628800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公出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當日短時間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兩小時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因公外出，不可領差旅費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2492896"/>
            <a:ext cx="4824536" cy="394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04864"/>
            <a:ext cx="5038328" cy="299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0808"/>
            <a:ext cx="4150296" cy="4411662"/>
          </a:xfrm>
        </p:spPr>
        <p:txBody>
          <a:bodyPr/>
          <a:lstStyle/>
          <a:p>
            <a:r>
              <a:rPr lang="zh-TW" altLang="en-US" b="1" dirty="0" smtClean="0"/>
              <a:t>變更帳密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基本資料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可變更密碼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忘記帳號</a:t>
            </a:r>
            <a:r>
              <a:rPr lang="en-US" altLang="zh-TW" sz="2400" b="1" dirty="0" smtClean="0"/>
              <a:t>:</a:t>
            </a:r>
          </a:p>
          <a:p>
            <a:pPr>
              <a:buNone/>
            </a:pPr>
            <a:r>
              <a:rPr lang="zh-TW" altLang="en-US" sz="2400" b="1" dirty="0" smtClean="0"/>
              <a:t>     可用身分證字號及更改後之密碼登入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忘記密碼</a:t>
            </a:r>
            <a:r>
              <a:rPr lang="en-US" altLang="zh-TW" sz="2400" b="1" dirty="0" smtClean="0"/>
              <a:t>:</a:t>
            </a:r>
          </a:p>
          <a:p>
            <a:pPr>
              <a:buNone/>
            </a:pPr>
            <a:r>
              <a:rPr lang="zh-TW" altLang="en-US" sz="2400" b="1" dirty="0" smtClean="0"/>
              <a:t>     請差勤管理者協助處理</a:t>
            </a:r>
            <a:endParaRPr lang="en-US" altLang="zh-TW" sz="2400" b="1" dirty="0" smtClean="0"/>
          </a:p>
          <a:p>
            <a:endParaRPr lang="en-US" altLang="zh-TW" sz="2400" b="1" dirty="0" smtClean="0"/>
          </a:p>
        </p:txBody>
      </p:sp>
      <p:sp>
        <p:nvSpPr>
          <p:cNvPr id="7" name="矩形圖說文字 6"/>
          <p:cNvSpPr/>
          <p:nvPr/>
        </p:nvSpPr>
        <p:spPr>
          <a:xfrm>
            <a:off x="3707904" y="1340768"/>
            <a:ext cx="1800200" cy="432048"/>
          </a:xfrm>
          <a:prstGeom prst="wedgeRectCallout">
            <a:avLst>
              <a:gd name="adj1" fmla="val 9416"/>
              <a:gd name="adj2" fmla="val 42691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變更帳密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72008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系統上 公出、公差、外勤 之差別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1600" y="1700808"/>
            <a:ext cx="727280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公差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因公出差，含假日可有補休時數，可領差旅費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912768" cy="358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80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72008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系統上 公出、公差、外勤 之差別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1600" y="1772816"/>
            <a:ext cx="72728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外勤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當日短時間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兩小時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因公外出，可請領外勤費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5276850" cy="356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81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8000" dirty="0" smtClean="0">
                <a:latin typeface="Comic Sans MS" pitchFamily="66" charset="0"/>
              </a:rPr>
              <a:t>Q &amp; A</a:t>
            </a:r>
            <a:endParaRPr lang="zh-TW" altLang="en-US" sz="8000" dirty="0" smtClean="0">
              <a:latin typeface="Comic Sans MS" pitchFamily="66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82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132856"/>
            <a:ext cx="5040560" cy="308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0808"/>
            <a:ext cx="4150296" cy="4411662"/>
          </a:xfrm>
        </p:spPr>
        <p:txBody>
          <a:bodyPr/>
          <a:lstStyle/>
          <a:p>
            <a:r>
              <a:rPr lang="zh-TW" altLang="en-US" sz="3200" b="1" dirty="0" smtClean="0"/>
              <a:t>代理人設定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代理人設定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可將同科室同仁皆加入代理人清單，以便請假時可做選擇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3563888" y="1340768"/>
            <a:ext cx="1872208" cy="432048"/>
          </a:xfrm>
          <a:prstGeom prst="wedgeRectCallout">
            <a:avLst>
              <a:gd name="adj1" fmla="val -3067"/>
              <a:gd name="adj2" fmla="val 366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代理人設定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17599</TotalTime>
  <Words>3293</Words>
  <Application>Microsoft Office PowerPoint</Application>
  <PresentationFormat>如螢幕大小 (4:3)</PresentationFormat>
  <Paragraphs>832</Paragraphs>
  <Slides>82</Slides>
  <Notes>10</Notes>
  <HiddenSlides>12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82</vt:i4>
      </vt:variant>
    </vt:vector>
  </HeadingPairs>
  <TitlesOfParts>
    <vt:vector size="94" baseType="lpstr">
      <vt:lpstr>細明體</vt:lpstr>
      <vt:lpstr>微軟正黑體</vt:lpstr>
      <vt:lpstr>新細明體</vt:lpstr>
      <vt:lpstr>標楷體</vt:lpstr>
      <vt:lpstr>Arial</vt:lpstr>
      <vt:lpstr>Calibri</vt:lpstr>
      <vt:lpstr>Comic Sans MS</vt:lpstr>
      <vt:lpstr>Times New Roman</vt:lpstr>
      <vt:lpstr>Wingdings</vt:lpstr>
      <vt:lpstr>Office 佈景主題</vt:lpstr>
      <vt:lpstr>自訂設計</vt:lpstr>
      <vt:lpstr>點陣圖影像</vt:lpstr>
      <vt:lpstr>全國共享版機關內部差勤電子表單系統 種籽人員教育訓練</vt:lpstr>
      <vt:lpstr>說明內容</vt:lpstr>
      <vt:lpstr>學校從員工愛上網登入WebITR系統</vt:lpstr>
      <vt:lpstr>以網址登入WebITR 系統</vt:lpstr>
      <vt:lpstr>Webitr系統頁面說明</vt:lpstr>
      <vt:lpstr>初次使用系統的設定…</vt:lpstr>
      <vt:lpstr>初次使用系統的設定…</vt:lpstr>
      <vt:lpstr>初次使用系統的設定…</vt:lpstr>
      <vt:lpstr>初次使用系統的設定…</vt:lpstr>
      <vt:lpstr>差假申請</vt:lpstr>
      <vt:lpstr>申請事假一天</vt:lpstr>
      <vt:lpstr>步驟-1  點選出一張空白請假單</vt:lpstr>
      <vt:lpstr>步驟-2  編輯職務代理人清單 (個人資料-&gt;代理人設定) </vt:lpstr>
      <vt:lpstr>步驟-3  填寫事假單 (差勤作業-&gt;請假作業-&gt;一般請假)</vt:lpstr>
      <vt:lpstr>步驟-4  送出假單，系統做檢核</vt:lpstr>
      <vt:lpstr>編輯課務明細(教師)</vt:lpstr>
      <vt:lpstr>編輯課務明細</vt:lpstr>
      <vt:lpstr>步驟-5  請假人查詢假單進度 (首頁-&gt;申請案件)</vt:lpstr>
      <vt:lpstr>步驟-5 請假人查詢假單進度 (首頁-&gt;申請案件)</vt:lpstr>
      <vt:lpstr>步驟-5 請假人查詢假單進度 (首頁-&gt;申請案件)</vt:lpstr>
      <vt:lpstr>步驟-6  職務代理人同意 (批核案件) </vt:lpstr>
      <vt:lpstr>步驟-7  請假人查詢進度 (申請案件)</vt:lpstr>
      <vt:lpstr>步驟-8  主管批核決行 (首頁-&gt;批核案件)</vt:lpstr>
      <vt:lpstr>步驟-9  請假人查詢進度 (申請案件-&gt;已完成)</vt:lpstr>
      <vt:lpstr>差假的基本檢核功能</vt:lpstr>
      <vt:lpstr>職務代理轉移 (代理案件) </vt:lpstr>
      <vt:lpstr>取消假單 vs 撤銷假單</vt:lpstr>
      <vt:lpstr>其他差假怎麼申請?</vt:lpstr>
      <vt:lpstr>喪假單  (差勤作業-&gt;請假作業-&gt;一般請假)</vt:lpstr>
      <vt:lpstr>婚假單 (差勤作業-&gt;請假作業-&gt;一般請假)</vt:lpstr>
      <vt:lpstr>婚假單 (差勤作業-&gt;請假作業-&gt;一般請假)</vt:lpstr>
      <vt:lpstr>生活津貼申請 (費用作業→生活津貼補助申請)</vt:lpstr>
      <vt:lpstr>生活津貼申請 (費用作業→生活津貼補助申請)</vt:lpstr>
      <vt:lpstr>生活津貼申請 (費用作業→生活津貼補助申請)</vt:lpstr>
      <vt:lpstr>公假怎麼申請?</vt:lpstr>
      <vt:lpstr>公假申請單 (差勤作業-&gt;請假作業-&gt;公假)</vt:lpstr>
      <vt:lpstr>公假申請單 (差勤作業-&gt;補休作業)</vt:lpstr>
      <vt:lpstr>公假申請單 (費用作業-&gt;公假旅費請領)</vt:lpstr>
      <vt:lpstr>公差怎麼申請?</vt:lpstr>
      <vt:lpstr>公差申請單 (差勤作業-&gt;公出差作業)</vt:lpstr>
      <vt:lpstr>公差申請單 (差勤作業-&gt;補休作業)</vt:lpstr>
      <vt:lpstr>公差申請單 (費用作業-&gt;公差旅費請領)</vt:lpstr>
      <vt:lpstr>外勤申請單  (差勤作業-&gt;公出差作業-&gt;外勤) </vt:lpstr>
      <vt:lpstr>外勤申請單  (差勤作業-&gt;公出差作業-&gt;外勤)</vt:lpstr>
      <vt:lpstr>差假查詢</vt:lpstr>
      <vt:lpstr>查詢請假記錄 (差勤作業-&gt;差勤資料查詢-&gt;請假資料)</vt:lpstr>
      <vt:lpstr>PowerPoint 簡報</vt:lpstr>
      <vt:lpstr>查詢公差、公出記錄 (差勤作業-&gt;差勤資料查詢-&gt;公出差外勤)</vt:lpstr>
      <vt:lpstr>查詢刷卡、出勤記錄 (差勤作業-&gt;差勤資料查詢-&gt;刷卡資料、差假出勤資料)</vt:lpstr>
      <vt:lpstr>出勤異常(刷卡不一致) (差勤作業-&gt;差勤資料查詢-&gt;差假出勤資料)</vt:lpstr>
      <vt:lpstr>出勤異常(刷卡不一致) (差勤作業-&gt;差勤資料查詢-&gt;差假出勤資料)</vt:lpstr>
      <vt:lpstr>查詢個人勤惰統計資料 (差勤作業-&gt;差勤資料查詢-&gt;勤惰統計)</vt:lpstr>
      <vt:lpstr>差假副知設定 (差勤作業-&gt;差假副知設定)</vt:lpstr>
      <vt:lpstr>差假副知查詢 (差勤作業-&gt;差假副知設定)</vt:lpstr>
      <vt:lpstr>加班申請</vt:lpstr>
      <vt:lpstr>申請加班兩小時</vt:lpstr>
      <vt:lpstr>加班申請(差勤作業-&gt;一般加班)</vt:lpstr>
      <vt:lpstr>加班補休 (差勤作業-&gt;補休作業)</vt:lpstr>
      <vt:lpstr>加班費請領 (費用作業-&gt;加班費請領)</vt:lpstr>
      <vt:lpstr>加班計算的規則</vt:lpstr>
      <vt:lpstr>刷卡方式</vt:lpstr>
      <vt:lpstr>只刷上下班卡的加班核算案例一</vt:lpstr>
      <vt:lpstr>只刷上下班卡的加班核算案例二</vt:lpstr>
      <vt:lpstr>只刷上下班卡的加班核算案例三</vt:lpstr>
      <vt:lpstr>只刷上下班卡的加班核算案例四</vt:lpstr>
      <vt:lpstr>要另刷加班進出卡的加班核算案例一</vt:lpstr>
      <vt:lpstr>要另刷加班進出卡的加班核算案例二</vt:lpstr>
      <vt:lpstr>要另刷加班進出卡的加班核算案例三</vt:lpstr>
      <vt:lpstr>要另刷加班進出卡的加班核算案例四</vt:lpstr>
      <vt:lpstr>上線時程&amp;重要提醒</vt:lpstr>
      <vt:lpstr>104年度第一梯次導入機關</vt:lpstr>
      <vt:lpstr>104年度第一梯次導入機關</vt:lpstr>
      <vt:lpstr>104年度第一梯次導入機關</vt:lpstr>
      <vt:lpstr>104年度第二梯次導入機關</vt:lpstr>
      <vt:lpstr>104年度第二梯次導入機關</vt:lpstr>
      <vt:lpstr>104年度第二梯次導入機關</vt:lpstr>
      <vt:lpstr>重要提醒</vt:lpstr>
      <vt:lpstr>差假批核時，如何知道是否為決行關</vt:lpstr>
      <vt:lpstr>系統上 公出、公差、外勤 之差別</vt:lpstr>
      <vt:lpstr>系統上 公出、公差、外勤 之差別</vt:lpstr>
      <vt:lpstr>系統上 公出、公差、外勤 之差別</vt:lpstr>
      <vt:lpstr>Q &amp;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SimonLiao</dc:creator>
  <cp:lastModifiedBy>張韋軒</cp:lastModifiedBy>
  <cp:revision>487</cp:revision>
  <dcterms:created xsi:type="dcterms:W3CDTF">2011-12-23T06:00:13Z</dcterms:created>
  <dcterms:modified xsi:type="dcterms:W3CDTF">2015-09-15T05:37:45Z</dcterms:modified>
</cp:coreProperties>
</file>