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1" r:id="rId2"/>
  </p:sldMasterIdLst>
  <p:notesMasterIdLst>
    <p:notesMasterId r:id="rId93"/>
  </p:notesMasterIdLst>
  <p:handoutMasterIdLst>
    <p:handoutMasterId r:id="rId94"/>
  </p:handoutMasterIdLst>
  <p:sldIdLst>
    <p:sldId id="420" r:id="rId3"/>
    <p:sldId id="469" r:id="rId4"/>
    <p:sldId id="468" r:id="rId5"/>
    <p:sldId id="478" r:id="rId6"/>
    <p:sldId id="477" r:id="rId7"/>
    <p:sldId id="481" r:id="rId8"/>
    <p:sldId id="482" r:id="rId9"/>
    <p:sldId id="483" r:id="rId10"/>
    <p:sldId id="493" r:id="rId11"/>
    <p:sldId id="485" r:id="rId12"/>
    <p:sldId id="497" r:id="rId13"/>
    <p:sldId id="476" r:id="rId14"/>
    <p:sldId id="490" r:id="rId15"/>
    <p:sldId id="440" r:id="rId16"/>
    <p:sldId id="489" r:id="rId17"/>
    <p:sldId id="491" r:id="rId18"/>
    <p:sldId id="488" r:id="rId19"/>
    <p:sldId id="492" r:id="rId20"/>
    <p:sldId id="463" r:id="rId21"/>
    <p:sldId id="498" r:id="rId22"/>
    <p:sldId id="499" r:id="rId23"/>
    <p:sldId id="462" r:id="rId24"/>
    <p:sldId id="500" r:id="rId25"/>
    <p:sldId id="502" r:id="rId26"/>
    <p:sldId id="503" r:id="rId27"/>
    <p:sldId id="501" r:id="rId28"/>
    <p:sldId id="504" r:id="rId29"/>
    <p:sldId id="505" r:id="rId30"/>
    <p:sldId id="506" r:id="rId31"/>
    <p:sldId id="571" r:id="rId32"/>
    <p:sldId id="572" r:id="rId33"/>
    <p:sldId id="570" r:id="rId34"/>
    <p:sldId id="509" r:id="rId35"/>
    <p:sldId id="510" r:id="rId36"/>
    <p:sldId id="511" r:id="rId37"/>
    <p:sldId id="512" r:id="rId38"/>
    <p:sldId id="513" r:id="rId39"/>
    <p:sldId id="573" r:id="rId40"/>
    <p:sldId id="574" r:id="rId41"/>
    <p:sldId id="516" r:id="rId42"/>
    <p:sldId id="517" r:id="rId43"/>
    <p:sldId id="553" r:id="rId44"/>
    <p:sldId id="563" r:id="rId45"/>
    <p:sldId id="557" r:id="rId46"/>
    <p:sldId id="561" r:id="rId47"/>
    <p:sldId id="569" r:id="rId48"/>
    <p:sldId id="565" r:id="rId49"/>
    <p:sldId id="567" r:id="rId50"/>
    <p:sldId id="568" r:id="rId51"/>
    <p:sldId id="578" r:id="rId52"/>
    <p:sldId id="564" r:id="rId53"/>
    <p:sldId id="558" r:id="rId54"/>
    <p:sldId id="559" r:id="rId55"/>
    <p:sldId id="575" r:id="rId56"/>
    <p:sldId id="576" r:id="rId57"/>
    <p:sldId id="577" r:id="rId58"/>
    <p:sldId id="467" r:id="rId59"/>
    <p:sldId id="519" r:id="rId60"/>
    <p:sldId id="520" r:id="rId61"/>
    <p:sldId id="521" r:id="rId62"/>
    <p:sldId id="522" r:id="rId63"/>
    <p:sldId id="523" r:id="rId64"/>
    <p:sldId id="524" r:id="rId65"/>
    <p:sldId id="525" r:id="rId66"/>
    <p:sldId id="526" r:id="rId67"/>
    <p:sldId id="527" r:id="rId68"/>
    <p:sldId id="528" r:id="rId69"/>
    <p:sldId id="529" r:id="rId70"/>
    <p:sldId id="530" r:id="rId71"/>
    <p:sldId id="531" r:id="rId72"/>
    <p:sldId id="536" r:id="rId73"/>
    <p:sldId id="532" r:id="rId74"/>
    <p:sldId id="538" r:id="rId75"/>
    <p:sldId id="539" r:id="rId76"/>
    <p:sldId id="540" r:id="rId77"/>
    <p:sldId id="541" r:id="rId78"/>
    <p:sldId id="533" r:id="rId79"/>
    <p:sldId id="542" r:id="rId80"/>
    <p:sldId id="534" r:id="rId81"/>
    <p:sldId id="543" r:id="rId82"/>
    <p:sldId id="544" r:id="rId83"/>
    <p:sldId id="545" r:id="rId84"/>
    <p:sldId id="547" r:id="rId85"/>
    <p:sldId id="546" r:id="rId86"/>
    <p:sldId id="548" r:id="rId87"/>
    <p:sldId id="549" r:id="rId88"/>
    <p:sldId id="550" r:id="rId89"/>
    <p:sldId id="551" r:id="rId90"/>
    <p:sldId id="579" r:id="rId91"/>
    <p:sldId id="362" r:id="rId92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6600CC"/>
    <a:srgbClr val="CC66FF"/>
    <a:srgbClr val="99FF33"/>
    <a:srgbClr val="9933FF"/>
    <a:srgbClr val="0000CC"/>
    <a:srgbClr val="E95967"/>
    <a:srgbClr val="EFD9F0"/>
    <a:srgbClr val="F9E56B"/>
    <a:srgbClr val="BFD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60" autoAdjust="0"/>
    <p:restoredTop sz="91416" autoAdjust="0"/>
  </p:normalViewPr>
  <p:slideViewPr>
    <p:cSldViewPr>
      <p:cViewPr>
        <p:scale>
          <a:sx n="120" d="100"/>
          <a:sy n="120" d="100"/>
        </p:scale>
        <p:origin x="-129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529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671" y="0"/>
            <a:ext cx="2950529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814"/>
            <a:ext cx="2950529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671" y="9441814"/>
            <a:ext cx="2950529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6A0C47-B4EC-49F7-84A2-D7795ED6C4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7033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5F843-2C2E-40D4-B369-E1151C311B9A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74E7D-6837-41E0-BCB8-C5466153D3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25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b="1" i="1" dirty="0"/>
              <a:t>請注意動畫效果：</a:t>
            </a:r>
            <a:endParaRPr lang="en-US" altLang="zh-TW" b="1" i="1" dirty="0"/>
          </a:p>
          <a:p>
            <a:pPr eaLnBrk="1" hangingPunct="1"/>
            <a:r>
              <a:rPr lang="zh-TW" altLang="en-US" dirty="0" smtClean="0"/>
              <a:t>透過十二年國教的契機，落實課程連貫及統整</a:t>
            </a:r>
            <a:endParaRPr lang="en-US" altLang="zh-TW" dirty="0"/>
          </a:p>
          <a:p>
            <a:pPr eaLnBrk="1" hangingPunct="1"/>
            <a:r>
              <a:rPr lang="zh-TW" altLang="en-US" dirty="0"/>
              <a:t>再對應動畫：</a:t>
            </a:r>
            <a:endParaRPr lang="en-US" altLang="zh-TW" dirty="0"/>
          </a:p>
          <a:p>
            <a:pPr eaLnBrk="1" hangingPunct="1"/>
            <a:r>
              <a:rPr lang="zh-TW" altLang="en-US" dirty="0" smtClean="0"/>
              <a:t>新課綱延續並落實十二年</a:t>
            </a:r>
            <a:r>
              <a:rPr lang="zh-TW" altLang="en-US" dirty="0"/>
              <a:t>國教基本政策理念</a:t>
            </a:r>
            <a:endParaRPr lang="en-US" altLang="zh-TW" dirty="0"/>
          </a:p>
          <a:p>
            <a:pPr eaLnBrk="1" hangingPunct="1"/>
            <a:r>
              <a:rPr lang="zh-TW" altLang="en-US" dirty="0"/>
              <a:t>也就是說，十二年國教的五大理念必須仰賴課程端的支持，讓學生學習的更好，才能適性揚才、因材施教、有教無類、優質銜接與多元進路。</a:t>
            </a:r>
          </a:p>
        </p:txBody>
      </p:sp>
      <p:sp>
        <p:nvSpPr>
          <p:cNvPr id="1034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5DF380-220A-4B94-A4C3-CA2688AC6716}" type="slidenum">
              <a:rPr lang="zh-TW" altLang="en-US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706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Shape 783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305154" name="Shape 784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zh-TW" altLang="en-US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305155" name="Shape 78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>
              <a:buSzPct val="25000"/>
            </a:pPr>
            <a:fld id="{AC75B1CE-5783-48E3-B28F-4B8CC1A7D5BA}" type="slidenum">
              <a:rPr lang="en-US" altLang="zh-TW" smtClean="0">
                <a:solidFill>
                  <a:srgbClr val="000000"/>
                </a:solidFill>
                <a:sym typeface="Calibri" pitchFamily="34" charset="0"/>
              </a:rPr>
              <a:pPr>
                <a:buSzPct val="25000"/>
              </a:pPr>
              <a:t>37</a:t>
            </a:fld>
            <a:endParaRPr lang="en-US" altLang="zh-TW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5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hape 546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17763" name="Shape 54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91525" rIns="91525" bIns="91525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zh-TW" altLang="en-US" dirty="0"/>
              <a:t>課綱願景是成就每一個孩子，適性揚才，終身學習。</a:t>
            </a:r>
            <a:endParaRPr lang="en-US" altLang="zh-TW" dirty="0"/>
          </a:p>
          <a:p>
            <a:pPr eaLnBrk="1" hangingPunct="1">
              <a:spcBef>
                <a:spcPct val="0"/>
              </a:spcBef>
              <a:buSzPct val="25000"/>
            </a:pPr>
            <a:r>
              <a:rPr lang="en-US" altLang="zh-TW" dirty="0" err="1"/>
              <a:t>多元的課程讓學生適性學習</a:t>
            </a:r>
            <a:r>
              <a:rPr lang="zh-TW" altLang="en-US" dirty="0">
                <a:latin typeface="新細明體" pitchFamily="18" charset="-120"/>
              </a:rPr>
              <a:t>，</a:t>
            </a:r>
            <a:r>
              <a:rPr lang="en-US" altLang="zh-TW" dirty="0" err="1"/>
              <a:t>適性發展</a:t>
            </a:r>
            <a:r>
              <a:rPr lang="zh-TW" altLang="en-US" dirty="0">
                <a:latin typeface="新細明體" pitchFamily="18" charset="-120"/>
              </a:rPr>
              <a:t>，</a:t>
            </a:r>
            <a:r>
              <a:rPr lang="en-US" altLang="zh-TW" dirty="0" err="1"/>
              <a:t>終身保有不斷更新成長的動力</a:t>
            </a:r>
            <a:r>
              <a:rPr lang="zh-TW" altLang="en-US" dirty="0">
                <a:latin typeface="新細明體" pitchFamily="18" charset="-120"/>
              </a:rPr>
              <a:t>，</a:t>
            </a:r>
            <a:r>
              <a:rPr lang="en-US" altLang="zh-TW" dirty="0" err="1"/>
              <a:t>成為終身學習者</a:t>
            </a:r>
            <a:r>
              <a:rPr lang="en-US" altLang="zh-TW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34816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46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468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5" tIns="45750" rIns="91525" bIns="45750"/>
          <a:lstStyle/>
          <a:p>
            <a:pPr eaLnBrk="1" hangingPunct="1"/>
            <a:r>
              <a:rPr lang="en-US" altLang="zh-TW" dirty="0"/>
              <a:t>1.</a:t>
            </a:r>
            <a:r>
              <a:rPr lang="zh-TW" altLang="en-US" dirty="0"/>
              <a:t>自發是要學生有想學的意願及能學的本事；藍色代表智慧、獨立</a:t>
            </a:r>
            <a:r>
              <a:rPr lang="zh-TW" altLang="en-US" dirty="0">
                <a:latin typeface="新細明體" pitchFamily="18" charset="-120"/>
              </a:rPr>
              <a:t>。</a:t>
            </a:r>
            <a:endParaRPr lang="zh-TW" altLang="en-US" dirty="0"/>
          </a:p>
          <a:p>
            <a:pPr eaLnBrk="1" hangingPunct="1"/>
            <a:r>
              <a:rPr lang="zh-TW" altLang="en-US" dirty="0"/>
              <a:t>總綱重視學生的主體性，除了培養基本知能與德行，也保有學生的學習動機與熱情，進而培養進取及創新精神，使學生能適性發展、悅納自己、自主學習並展現自信。</a:t>
            </a:r>
            <a:endParaRPr lang="en-US" altLang="zh-TW" dirty="0"/>
          </a:p>
          <a:p>
            <a:pPr eaLnBrk="1" hangingPunct="1"/>
            <a:r>
              <a:rPr lang="en-US" altLang="zh-TW" dirty="0"/>
              <a:t>2.</a:t>
            </a:r>
            <a:r>
              <a:rPr lang="zh-TW" altLang="en-US" dirty="0"/>
              <a:t>互動是要能活用知識，變成帶得走的能力</a:t>
            </a:r>
            <a:r>
              <a:rPr lang="en-US" altLang="zh-TW" dirty="0"/>
              <a:t>;</a:t>
            </a:r>
            <a:r>
              <a:rPr lang="zh-TW" altLang="en-US" dirty="0"/>
              <a:t>黃色代表歡樂、幸福</a:t>
            </a:r>
            <a:r>
              <a:rPr lang="zh-TW" altLang="en-US" dirty="0">
                <a:latin typeface="新細明體" pitchFamily="18" charset="-120"/>
              </a:rPr>
              <a:t>。</a:t>
            </a:r>
            <a:endParaRPr lang="zh-TW" altLang="en-US" dirty="0"/>
          </a:p>
          <a:p>
            <a:pPr eaLnBrk="1" hangingPunct="1"/>
            <a:r>
              <a:rPr lang="zh-TW" altLang="en-US" dirty="0"/>
              <a:t>總綱重視學生語言、符號、科技的溝通及思辨能力，尊重、包容與關懷多元文化差異，並能與他人團隊合作，深化生活美感素養。此外，學生也應能學習如何與他人、環境、文化產生更多互動，並在生活中實踐。</a:t>
            </a:r>
            <a:endParaRPr lang="en-US" altLang="zh-TW" dirty="0"/>
          </a:p>
          <a:p>
            <a:pPr eaLnBrk="1" hangingPunct="1"/>
            <a:r>
              <a:rPr lang="en-US" altLang="zh-TW" dirty="0"/>
              <a:t>3.</a:t>
            </a:r>
            <a:r>
              <a:rPr lang="zh-TW" altLang="en-US" dirty="0"/>
              <a:t>共好是要願意付出，能與他人分享</a:t>
            </a:r>
            <a:r>
              <a:rPr lang="en-US" altLang="zh-TW" dirty="0"/>
              <a:t>;</a:t>
            </a:r>
            <a:r>
              <a:rPr lang="zh-TW" altLang="en-US" dirty="0"/>
              <a:t>紅色代表熱情、能量</a:t>
            </a:r>
            <a:r>
              <a:rPr lang="zh-TW" altLang="en-US" dirty="0">
                <a:latin typeface="新細明體" pitchFamily="18" charset="-120"/>
              </a:rPr>
              <a:t>。</a:t>
            </a:r>
            <a:endParaRPr lang="zh-TW" altLang="en-US" dirty="0"/>
          </a:p>
          <a:p>
            <a:pPr eaLnBrk="1" hangingPunct="1"/>
            <a:r>
              <a:rPr lang="zh-TW" altLang="en-US" dirty="0"/>
              <a:t>總綱重視使學生珍愛生命、愛護自然、珍惜資源，培養對社會文化、土地情感及全球視野，促進社會活動的主動參與、自然生態的永續發展及彼此更好的共同生活，以體現生命價值，導向永續發展的共好生活。</a:t>
            </a:r>
          </a:p>
          <a:p>
            <a:pPr eaLnBrk="1" hangingPunct="1">
              <a:spcBef>
                <a:spcPct val="0"/>
              </a:spcBef>
              <a:buSzPct val="25000"/>
            </a:pPr>
            <a:endParaRPr lang="zh-TW" altLang="en-US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49156" name="Shape 469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5" tIns="45750" rIns="91525" bIns="45750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SzPct val="25000"/>
            </a:pPr>
            <a:fld id="{ACE930FD-ABDF-4E9D-9E83-D00DA6A21C6D}" type="slidenum">
              <a:rPr kumimoji="0" lang="en-US" altLang="zh-TW">
                <a:solidFill>
                  <a:srgbClr val="000000"/>
                </a:solidFill>
                <a:sym typeface="Calibri" pitchFamily="34" charset="0"/>
              </a:rPr>
              <a:pPr>
                <a:spcBef>
                  <a:spcPct val="0"/>
                </a:spcBef>
                <a:buSzPct val="25000"/>
              </a:pPr>
              <a:t>7</a:t>
            </a:fld>
            <a:endParaRPr kumimoji="0" lang="en-US" altLang="zh-TW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8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480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zh-TW" altLang="en-US"/>
              <a:t>總綱的課程目標：啟發生命潛能、陶養生活知能、促進生涯發展、涵育公民責任</a:t>
            </a:r>
          </a:p>
        </p:txBody>
      </p:sp>
      <p:sp>
        <p:nvSpPr>
          <p:cNvPr id="51203" name="Shape 48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3226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hape 49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14691" name="Shape 491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zh-TW" altLang="en-US" b="1" i="1" dirty="0"/>
              <a:t>請注意動畫效果：</a:t>
            </a:r>
            <a:endParaRPr lang="en-US" altLang="zh-TW" b="1" i="1" dirty="0"/>
          </a:p>
          <a:p>
            <a:pPr eaLnBrk="1" hangingPunct="1">
              <a:spcBef>
                <a:spcPct val="0"/>
              </a:spcBef>
              <a:buSzPct val="25000"/>
            </a:pPr>
            <a:r>
              <a:rPr lang="zh-TW" altLang="en-US" dirty="0"/>
              <a:t>核心素養的三面九項：</a:t>
            </a:r>
            <a:endParaRPr lang="en-US" altLang="zh-TW" dirty="0"/>
          </a:p>
          <a:p>
            <a:pPr eaLnBrk="1" hangingPunct="1">
              <a:spcBef>
                <a:spcPct val="0"/>
              </a:spcBef>
              <a:buSzPct val="25000"/>
            </a:pPr>
            <a:r>
              <a:rPr lang="zh-TW" altLang="en-US" dirty="0"/>
              <a:t>自主行動、溝通互動、社會參與</a:t>
            </a:r>
            <a:endParaRPr lang="en-US" altLang="zh-TW" dirty="0"/>
          </a:p>
          <a:p>
            <a:pPr eaLnBrk="1" hangingPunct="1">
              <a:spcBef>
                <a:spcPct val="0"/>
              </a:spcBef>
              <a:buSzPct val="25000"/>
            </a:pPr>
            <a:r>
              <a:rPr lang="zh-TW" altLang="en-US" dirty="0"/>
              <a:t>重點在於生活情境的交互靈活應用。</a:t>
            </a:r>
            <a:endParaRPr lang="en-US" altLang="zh-TW" dirty="0"/>
          </a:p>
          <a:p>
            <a:pPr eaLnBrk="1" hangingPunct="1">
              <a:spcBef>
                <a:spcPct val="0"/>
              </a:spcBef>
              <a:buSzPct val="25000"/>
            </a:pPr>
            <a:endParaRPr lang="en-US" altLang="zh-TW" dirty="0"/>
          </a:p>
          <a:p>
            <a:pPr eaLnBrk="1" hangingPunct="1">
              <a:spcBef>
                <a:spcPct val="0"/>
              </a:spcBef>
              <a:buSzPct val="25000"/>
            </a:pPr>
            <a:endParaRPr lang="zh-TW" altLang="en-US" dirty="0"/>
          </a:p>
        </p:txBody>
      </p:sp>
      <p:sp>
        <p:nvSpPr>
          <p:cNvPr id="114692" name="Shape 492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>
              <a:buSzPct val="25000"/>
            </a:pPr>
            <a:fld id="{8536EA4E-26DE-4CE2-994A-A16A9EAA7758}" type="slidenum">
              <a:rPr lang="en-US" altLang="zh-TW">
                <a:solidFill>
                  <a:srgbClr val="000000"/>
                </a:solidFill>
                <a:sym typeface="Calibri" pitchFamily="34" charset="0"/>
              </a:rPr>
              <a:pPr>
                <a:buSzPct val="25000"/>
              </a:pPr>
              <a:t>10</a:t>
            </a:fld>
            <a:endParaRPr lang="en-US" altLang="zh-TW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02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Shape 783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305154" name="Shape 784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zh-TW" altLang="en-US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305155" name="Shape 78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>
              <a:buSzPct val="25000"/>
            </a:pPr>
            <a:fld id="{AC75B1CE-5783-48E3-B28F-4B8CC1A7D5BA}" type="slidenum">
              <a:rPr lang="en-US" altLang="zh-TW" smtClean="0">
                <a:solidFill>
                  <a:srgbClr val="000000"/>
                </a:solidFill>
                <a:sym typeface="Calibri" pitchFamily="34" charset="0"/>
              </a:rPr>
              <a:pPr>
                <a:buSzPct val="25000"/>
              </a:pPr>
              <a:t>33</a:t>
            </a:fld>
            <a:endParaRPr lang="en-US" altLang="zh-TW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7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Shape 783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305154" name="Shape 784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zh-TW" altLang="en-US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305155" name="Shape 78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>
              <a:buSzPct val="25000"/>
            </a:pPr>
            <a:fld id="{AC75B1CE-5783-48E3-B28F-4B8CC1A7D5BA}" type="slidenum">
              <a:rPr lang="en-US" altLang="zh-TW" smtClean="0">
                <a:solidFill>
                  <a:srgbClr val="000000"/>
                </a:solidFill>
                <a:sym typeface="Calibri" pitchFamily="34" charset="0"/>
              </a:rPr>
              <a:pPr>
                <a:buSzPct val="25000"/>
              </a:pPr>
              <a:t>34</a:t>
            </a:fld>
            <a:endParaRPr lang="en-US" altLang="zh-TW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9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Shape 783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305154" name="Shape 784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zh-TW" altLang="en-US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305155" name="Shape 78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>
              <a:buSzPct val="25000"/>
            </a:pPr>
            <a:fld id="{AC75B1CE-5783-48E3-B28F-4B8CC1A7D5BA}" type="slidenum">
              <a:rPr lang="en-US" altLang="zh-TW" smtClean="0">
                <a:solidFill>
                  <a:srgbClr val="000000"/>
                </a:solidFill>
                <a:sym typeface="Calibri" pitchFamily="34" charset="0"/>
              </a:rPr>
              <a:pPr>
                <a:buSzPct val="25000"/>
              </a:pPr>
              <a:t>35</a:t>
            </a:fld>
            <a:endParaRPr lang="en-US" altLang="zh-TW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3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Shape 783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305154" name="Shape 784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zh-TW" altLang="en-US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305155" name="Shape 78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>
              <a:buSzPct val="25000"/>
            </a:pPr>
            <a:fld id="{AC75B1CE-5783-48E3-B28F-4B8CC1A7D5BA}" type="slidenum">
              <a:rPr lang="en-US" altLang="zh-TW" smtClean="0">
                <a:solidFill>
                  <a:srgbClr val="000000"/>
                </a:solidFill>
                <a:sym typeface="Calibri" pitchFamily="34" charset="0"/>
              </a:rPr>
              <a:pPr>
                <a:buSzPct val="25000"/>
              </a:pPr>
              <a:t>36</a:t>
            </a:fld>
            <a:endParaRPr lang="en-US" altLang="zh-TW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4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96F4FF-EC27-4083-9CB9-CDD9C172D65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298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D8EBF-2F11-4132-8EEB-9E5C894271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29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39906-5C39-4775-AFF7-124EC012EB4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653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9A959-776B-4118-A889-F797C40914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184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5203C-1DF5-4DAB-A5A1-0DFEA98855F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316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8CA90-9AA0-4A7A-A6A5-42334BF331D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82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719EC-D75B-4B17-9C97-C8B9AFC6969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90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43126-EA51-42B3-B6D8-E17F47B5994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58114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3E89E-4797-4916-81E5-F4A83A023AF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66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1FC36-A9F5-4680-AF16-87A00A25883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293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C7FFA-2F16-45F2-958E-C3F0771A81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51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FB545-A3E7-4AFE-B115-1CDC457FB3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6191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82796-0936-4FEA-B428-AC2FE548543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51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BABA8-0F22-4166-A283-27FDA409890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190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3BA50-2581-4F37-A810-92867393668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291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52C3F-88EF-4B69-AFEC-61D2C9F3B07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340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35915-7841-413E-9BD6-C90F3CCE966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815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1" y="593366"/>
            <a:ext cx="8520599" cy="76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51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ct val="25000"/>
              <a:buFont typeface="Calibri" pitchFamily="34" charset="0"/>
              <a:buNone/>
              <a:defRPr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1AEC728D-803D-49F2-8EBC-F9E681C305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9465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90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2DADF-DC9D-4845-AD7C-434CE04F7D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207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3766-5241-41B5-9B70-348438AC94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0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54C94-3E10-45BC-9D48-51F29EC80AC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245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20183-2CEC-4E57-82A2-E2F98A433F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156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528E8-6AE3-40A1-858D-6553F955E2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438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237AB-FB92-43A5-A930-A21EC7A89D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40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2DA06-DD20-4D28-B869-3E6933FCF30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942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B353913D-0D9F-4578-9BA7-49E0938575F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AEAF5B3-7F16-4588-A235-801927F1B983}" type="slidenum">
              <a:rPr lang="zh-TW" altLang="en-US">
                <a:latin typeface="Arial" pitchFamily="34" charset="0"/>
              </a:rPr>
              <a:pPr/>
              <a:t>‹#›</a:t>
            </a:fld>
            <a:endParaRPr lang="zh-TW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8436;&#35611;/&#20449;&#36066;&#30340;&#36817;&#26399;&#28436;&#35611;/&#24555;&#27138;&#26032;&#39854;&#20154;.pp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8436;&#35611;/&#20449;&#36066;&#30340;&#36817;&#26399;&#28436;&#35611;/&#24555;&#27138;&#26032;&#39854;&#20154;.pp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8436;&#35611;/&#20449;&#36066;&#30340;&#36817;&#26399;&#28436;&#35611;/&#24555;&#27138;&#26032;&#39854;&#20154;.pp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8436;&#35611;/&#20449;&#36066;&#30340;&#36817;&#26399;&#28436;&#35611;/&#24555;&#27138;&#26032;&#39854;&#20154;.pp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8436;&#35611;/&#20449;&#36066;&#30340;&#36817;&#26399;&#28436;&#35611;/&#24555;&#27138;&#26032;&#39854;&#20154;.pp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484784"/>
            <a:ext cx="7056784" cy="16002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數學領域素養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導向的教學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評量示例、共同備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endParaRPr lang="en-US" altLang="zh-TW" sz="3600" b="1" dirty="0" smtClean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600" y="3789040"/>
            <a:ext cx="76328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TW" altLang="en-US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臺北市國教輔導團國小</a:t>
            </a:r>
            <a:r>
              <a:rPr lang="zh-TW" altLang="en-US" b="1" kern="0" dirty="0">
                <a:solidFill>
                  <a:srgbClr val="99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數學</a:t>
            </a:r>
            <a:r>
              <a:rPr lang="zh-TW" altLang="en-US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領域輔導小組</a:t>
            </a:r>
            <a:endParaRPr lang="en-US" altLang="zh-TW" b="1" kern="0" dirty="0" smtClean="0">
              <a:solidFill>
                <a:srgbClr val="99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陳滄智</a:t>
            </a:r>
            <a:r>
              <a:rPr lang="en-US" altLang="zh-TW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  <a:r>
              <a:rPr lang="zh-TW" alt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孫德蘭</a:t>
            </a:r>
            <a:r>
              <a:rPr lang="en-US" altLang="zh-TW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  <a:r>
              <a:rPr lang="zh-TW" alt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駱美如</a:t>
            </a:r>
            <a:r>
              <a:rPr lang="en-US" altLang="zh-TW" b="1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  <a:r>
              <a:rPr lang="zh-TW" altLang="en-US" b="1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翁嘉聲</a:t>
            </a:r>
            <a:endParaRPr lang="en-US" altLang="zh-TW" b="1" kern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研習公版</a:t>
            </a:r>
            <a:r>
              <a:rPr lang="en-US" altLang="zh-TW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b="1" kern="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70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471"/>
          <p:cNvSpPr>
            <a:spLocks noGrp="1"/>
          </p:cNvSpPr>
          <p:nvPr>
            <p:ph type="title"/>
          </p:nvPr>
        </p:nvSpPr>
        <p:spPr>
          <a:xfrm>
            <a:off x="1403648" y="329761"/>
            <a:ext cx="7432232" cy="936625"/>
          </a:xfrm>
        </p:spPr>
        <p:txBody>
          <a:bodyPr lIns="91425" tIns="45700" rIns="91425" bIns="45700"/>
          <a:lstStyle/>
          <a:p>
            <a:pPr algn="l" eaLnBrk="1" hangingPunct="1">
              <a:buSzPct val="25000"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核心</a:t>
            </a: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素養的三大面向九大項目</a:t>
            </a:r>
            <a:endParaRPr lang="en-US" altLang="zh-TW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Arial" pitchFamily="34" charset="0"/>
            </a:endParaRPr>
          </a:p>
        </p:txBody>
      </p:sp>
      <p:grpSp>
        <p:nvGrpSpPr>
          <p:cNvPr id="67" name="群組 19"/>
          <p:cNvGrpSpPr/>
          <p:nvPr/>
        </p:nvGrpSpPr>
        <p:grpSpPr>
          <a:xfrm>
            <a:off x="1784959" y="1086602"/>
            <a:ext cx="5788268" cy="5692641"/>
            <a:chOff x="1787525" y="1119188"/>
            <a:chExt cx="5445125" cy="5937250"/>
          </a:xfrm>
        </p:grpSpPr>
        <p:grpSp>
          <p:nvGrpSpPr>
            <p:cNvPr id="68" name="群組 16"/>
            <p:cNvGrpSpPr/>
            <p:nvPr/>
          </p:nvGrpSpPr>
          <p:grpSpPr>
            <a:xfrm>
              <a:off x="2411413" y="1119188"/>
              <a:ext cx="4321175" cy="1157287"/>
              <a:chOff x="2411413" y="1119188"/>
              <a:chExt cx="4321175" cy="1157287"/>
            </a:xfrm>
          </p:grpSpPr>
          <p:sp>
            <p:nvSpPr>
              <p:cNvPr id="105" name="文字方塊 69"/>
              <p:cNvSpPr txBox="1">
                <a:spLocks noChangeArrowheads="1"/>
              </p:cNvSpPr>
              <p:nvPr/>
            </p:nvSpPr>
            <p:spPr bwMode="auto">
              <a:xfrm>
                <a:off x="3557587" y="1135063"/>
                <a:ext cx="2160588" cy="431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 dirty="0">
                    <a:solidFill>
                      <a:srgbClr val="CC3300"/>
                    </a:solidFill>
                    <a:latin typeface="標楷體" pitchFamily="65" charset="-120"/>
                    <a:ea typeface="標楷體" pitchFamily="65" charset="-120"/>
                  </a:rPr>
                  <a:t>生　活　情　境</a:t>
                </a:r>
              </a:p>
            </p:txBody>
          </p:sp>
          <p:sp>
            <p:nvSpPr>
              <p:cNvPr id="106" name="弧形箭號 (下彎) 105"/>
              <p:cNvSpPr/>
              <p:nvPr/>
            </p:nvSpPr>
            <p:spPr bwMode="auto">
              <a:xfrm>
                <a:off x="2411413" y="1119188"/>
                <a:ext cx="4321175" cy="1157287"/>
              </a:xfrm>
              <a:prstGeom prst="curvedDownArrow">
                <a:avLst>
                  <a:gd name="adj1" fmla="val 0"/>
                  <a:gd name="adj2" fmla="val 33077"/>
                  <a:gd name="adj3" fmla="val 17369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9" name="群組 17"/>
            <p:cNvGrpSpPr/>
            <p:nvPr/>
          </p:nvGrpSpPr>
          <p:grpSpPr>
            <a:xfrm>
              <a:off x="5781675" y="3213100"/>
              <a:ext cx="1450975" cy="3843338"/>
              <a:chOff x="5781675" y="3213100"/>
              <a:chExt cx="1450975" cy="3843338"/>
            </a:xfrm>
          </p:grpSpPr>
          <p:grpSp>
            <p:nvGrpSpPr>
              <p:cNvPr id="89" name="群組 11"/>
              <p:cNvGrpSpPr>
                <a:grpSpLocks/>
              </p:cNvGrpSpPr>
              <p:nvPr/>
            </p:nvGrpSpPr>
            <p:grpSpPr bwMode="auto">
              <a:xfrm>
                <a:off x="6263400" y="4323442"/>
                <a:ext cx="969250" cy="1310172"/>
                <a:chOff x="6193438" y="3781785"/>
                <a:chExt cx="1068640" cy="1446255"/>
              </a:xfrm>
            </p:grpSpPr>
            <p:sp>
              <p:nvSpPr>
                <p:cNvPr id="101" name="文字方塊 17"/>
                <p:cNvSpPr txBox="1">
                  <a:spLocks noChangeArrowheads="1"/>
                </p:cNvSpPr>
                <p:nvPr/>
              </p:nvSpPr>
              <p:spPr bwMode="auto">
                <a:xfrm>
                  <a:off x="6795284" y="3781785"/>
                  <a:ext cx="466794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200" b="1">
                      <a:solidFill>
                        <a:srgbClr val="336600"/>
                      </a:solidFill>
                      <a:latin typeface="標楷體" pitchFamily="65" charset="-120"/>
                      <a:ea typeface="標楷體" pitchFamily="65" charset="-120"/>
                    </a:rPr>
                    <a:t>生</a:t>
                  </a:r>
                </a:p>
              </p:txBody>
            </p:sp>
            <p:sp>
              <p:nvSpPr>
                <p:cNvPr id="102" name="文字方塊 18"/>
                <p:cNvSpPr txBox="1">
                  <a:spLocks noChangeArrowheads="1"/>
                </p:cNvSpPr>
                <p:nvPr/>
              </p:nvSpPr>
              <p:spPr bwMode="auto">
                <a:xfrm>
                  <a:off x="6670343" y="4159246"/>
                  <a:ext cx="466794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200" b="1">
                      <a:solidFill>
                        <a:srgbClr val="336600"/>
                      </a:solidFill>
                      <a:latin typeface="標楷體" pitchFamily="65" charset="-120"/>
                      <a:ea typeface="標楷體" pitchFamily="65" charset="-120"/>
                    </a:rPr>
                    <a:t>活</a:t>
                  </a:r>
                </a:p>
              </p:txBody>
            </p:sp>
            <p:sp>
              <p:nvSpPr>
                <p:cNvPr id="103" name="文字方塊 19"/>
                <p:cNvSpPr txBox="1">
                  <a:spLocks noChangeArrowheads="1"/>
                </p:cNvSpPr>
                <p:nvPr/>
              </p:nvSpPr>
              <p:spPr bwMode="auto">
                <a:xfrm>
                  <a:off x="6481470" y="4510281"/>
                  <a:ext cx="466794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200" b="1" dirty="0">
                      <a:solidFill>
                        <a:srgbClr val="336600"/>
                      </a:solidFill>
                      <a:latin typeface="標楷體" pitchFamily="65" charset="-120"/>
                      <a:ea typeface="標楷體" pitchFamily="65" charset="-120"/>
                    </a:rPr>
                    <a:t>情</a:t>
                  </a:r>
                </a:p>
              </p:txBody>
            </p:sp>
            <p:sp>
              <p:nvSpPr>
                <p:cNvPr id="104" name="文字方塊 20"/>
                <p:cNvSpPr txBox="1">
                  <a:spLocks noChangeArrowheads="1"/>
                </p:cNvSpPr>
                <p:nvPr/>
              </p:nvSpPr>
              <p:spPr bwMode="auto">
                <a:xfrm>
                  <a:off x="6193438" y="4797153"/>
                  <a:ext cx="466794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200" b="1" dirty="0">
                      <a:solidFill>
                        <a:srgbClr val="336600"/>
                      </a:solidFill>
                      <a:latin typeface="標楷體" pitchFamily="65" charset="-120"/>
                      <a:ea typeface="標楷體" pitchFamily="65" charset="-120"/>
                    </a:rPr>
                    <a:t>境</a:t>
                  </a:r>
                </a:p>
              </p:txBody>
            </p:sp>
          </p:grpSp>
          <p:sp>
            <p:nvSpPr>
              <p:cNvPr id="91" name="弧形箭號 (下彎) 90"/>
              <p:cNvSpPr/>
              <p:nvPr/>
            </p:nvSpPr>
            <p:spPr bwMode="auto">
              <a:xfrm rot="7476407">
                <a:off x="4410075" y="4584700"/>
                <a:ext cx="3843338" cy="1100138"/>
              </a:xfrm>
              <a:prstGeom prst="curvedDownArrow">
                <a:avLst>
                  <a:gd name="adj1" fmla="val 0"/>
                  <a:gd name="adj2" fmla="val 31048"/>
                  <a:gd name="adj3" fmla="val 17369"/>
                </a:avLst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>
                  <a:solidFill>
                    <a:srgbClr val="009900"/>
                  </a:solidFill>
                </a:endParaRPr>
              </a:p>
            </p:txBody>
          </p:sp>
        </p:grpSp>
        <p:grpSp>
          <p:nvGrpSpPr>
            <p:cNvPr id="70" name="群組 18"/>
            <p:cNvGrpSpPr/>
            <p:nvPr/>
          </p:nvGrpSpPr>
          <p:grpSpPr>
            <a:xfrm>
              <a:off x="1787525" y="3275013"/>
              <a:ext cx="1123950" cy="3716337"/>
              <a:chOff x="1787525" y="3275013"/>
              <a:chExt cx="1123950" cy="3716337"/>
            </a:xfrm>
          </p:grpSpPr>
          <p:grpSp>
            <p:nvGrpSpPr>
              <p:cNvPr id="78" name="群組 12"/>
              <p:cNvGrpSpPr>
                <a:grpSpLocks/>
              </p:cNvGrpSpPr>
              <p:nvPr/>
            </p:nvGrpSpPr>
            <p:grpSpPr bwMode="auto">
              <a:xfrm>
                <a:off x="1787525" y="4298951"/>
                <a:ext cx="958850" cy="1376362"/>
                <a:chOff x="1258593" y="3754751"/>
                <a:chExt cx="1057173" cy="1519320"/>
              </a:xfrm>
            </p:grpSpPr>
            <p:sp>
              <p:nvSpPr>
                <p:cNvPr id="83" name="文字方塊 13"/>
                <p:cNvSpPr txBox="1">
                  <a:spLocks noChangeArrowheads="1"/>
                </p:cNvSpPr>
                <p:nvPr/>
              </p:nvSpPr>
              <p:spPr bwMode="auto">
                <a:xfrm>
                  <a:off x="1384614" y="4113990"/>
                  <a:ext cx="514584" cy="474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zh-TW" altLang="en-US" sz="2200" b="1" dirty="0">
                      <a:solidFill>
                        <a:srgbClr val="4F81BD">
                          <a:lumMod val="50000"/>
                        </a:srgbClr>
                      </a:solidFill>
                      <a:latin typeface="標楷體" pitchFamily="65" charset="-120"/>
                      <a:ea typeface="標楷體" pitchFamily="65" charset="-120"/>
                    </a:rPr>
                    <a:t>活</a:t>
                  </a:r>
                </a:p>
              </p:txBody>
            </p:sp>
            <p:sp>
              <p:nvSpPr>
                <p:cNvPr id="84" name="文字方塊 14"/>
                <p:cNvSpPr txBox="1">
                  <a:spLocks noChangeArrowheads="1"/>
                </p:cNvSpPr>
                <p:nvPr/>
              </p:nvSpPr>
              <p:spPr bwMode="auto">
                <a:xfrm>
                  <a:off x="1258593" y="3754751"/>
                  <a:ext cx="542589" cy="475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TW" altLang="en-US" sz="2200" b="1" dirty="0">
                      <a:solidFill>
                        <a:srgbClr val="4F81BD">
                          <a:lumMod val="50000"/>
                        </a:srgbClr>
                      </a:solidFill>
                      <a:latin typeface="標楷體" pitchFamily="65" charset="-120"/>
                      <a:ea typeface="標楷體" pitchFamily="65" charset="-120"/>
                    </a:rPr>
                    <a:t>生</a:t>
                  </a:r>
                </a:p>
              </p:txBody>
            </p:sp>
            <p:sp>
              <p:nvSpPr>
                <p:cNvPr id="87" name="文字方塊 15"/>
                <p:cNvSpPr txBox="1">
                  <a:spLocks noChangeArrowheads="1"/>
                </p:cNvSpPr>
                <p:nvPr/>
              </p:nvSpPr>
              <p:spPr bwMode="auto">
                <a:xfrm>
                  <a:off x="1584146" y="4438181"/>
                  <a:ext cx="516335" cy="474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zh-TW" altLang="en-US" sz="2200" b="1" dirty="0">
                      <a:solidFill>
                        <a:srgbClr val="4F81BD">
                          <a:lumMod val="50000"/>
                        </a:srgbClr>
                      </a:solidFill>
                      <a:latin typeface="標楷體" pitchFamily="65" charset="-120"/>
                      <a:ea typeface="標楷體" pitchFamily="65" charset="-120"/>
                    </a:rPr>
                    <a:t>情</a:t>
                  </a:r>
                </a:p>
              </p:txBody>
            </p:sp>
            <p:sp>
              <p:nvSpPr>
                <p:cNvPr id="88" name="文字方塊 16"/>
                <p:cNvSpPr txBox="1">
                  <a:spLocks noChangeArrowheads="1"/>
                </p:cNvSpPr>
                <p:nvPr/>
              </p:nvSpPr>
              <p:spPr bwMode="auto">
                <a:xfrm>
                  <a:off x="1801182" y="4799173"/>
                  <a:ext cx="514584" cy="474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zh-TW" altLang="en-US" sz="2200" b="1" dirty="0">
                      <a:solidFill>
                        <a:srgbClr val="4F81BD">
                          <a:lumMod val="50000"/>
                        </a:srgbClr>
                      </a:solidFill>
                      <a:latin typeface="標楷體" pitchFamily="65" charset="-120"/>
                      <a:ea typeface="標楷體" pitchFamily="65" charset="-120"/>
                    </a:rPr>
                    <a:t>境</a:t>
                  </a:r>
                </a:p>
              </p:txBody>
            </p:sp>
          </p:grpSp>
          <p:sp>
            <p:nvSpPr>
              <p:cNvPr id="79" name="弧形箭號 (下彎) 78"/>
              <p:cNvSpPr/>
              <p:nvPr/>
            </p:nvSpPr>
            <p:spPr bwMode="auto">
              <a:xfrm rot="14037780">
                <a:off x="628650" y="4708526"/>
                <a:ext cx="3716337" cy="849312"/>
              </a:xfrm>
              <a:prstGeom prst="curvedDownArrow">
                <a:avLst>
                  <a:gd name="adj1" fmla="val 0"/>
                  <a:gd name="adj2" fmla="val 37111"/>
                  <a:gd name="adj3" fmla="val 271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8" name="群組 21"/>
          <p:cNvGrpSpPr>
            <a:grpSpLocks/>
          </p:cNvGrpSpPr>
          <p:nvPr/>
        </p:nvGrpSpPr>
        <p:grpSpPr bwMode="auto">
          <a:xfrm>
            <a:off x="2019927" y="1484784"/>
            <a:ext cx="5297860" cy="4565771"/>
            <a:chOff x="1580333" y="261188"/>
            <a:chExt cx="5263235" cy="5040000"/>
          </a:xfrm>
        </p:grpSpPr>
        <p:grpSp>
          <p:nvGrpSpPr>
            <p:cNvPr id="109" name="群組 25"/>
            <p:cNvGrpSpPr>
              <a:grpSpLocks/>
            </p:cNvGrpSpPr>
            <p:nvPr/>
          </p:nvGrpSpPr>
          <p:grpSpPr bwMode="auto">
            <a:xfrm>
              <a:off x="1688125" y="261188"/>
              <a:ext cx="5155443" cy="5040000"/>
              <a:chOff x="1688125" y="261188"/>
              <a:chExt cx="5155443" cy="5040000"/>
            </a:xfrm>
          </p:grpSpPr>
          <p:grpSp>
            <p:nvGrpSpPr>
              <p:cNvPr id="114" name="群組 30"/>
              <p:cNvGrpSpPr>
                <a:grpSpLocks/>
              </p:cNvGrpSpPr>
              <p:nvPr/>
            </p:nvGrpSpPr>
            <p:grpSpPr bwMode="auto">
              <a:xfrm>
                <a:off x="1688125" y="261188"/>
                <a:ext cx="5040000" cy="5040000"/>
                <a:chOff x="1688125" y="261188"/>
                <a:chExt cx="5040000" cy="5040000"/>
              </a:xfrm>
            </p:grpSpPr>
            <p:grpSp>
              <p:nvGrpSpPr>
                <p:cNvPr id="120" name="群組 94"/>
                <p:cNvGrpSpPr/>
                <p:nvPr/>
              </p:nvGrpSpPr>
              <p:grpSpPr>
                <a:xfrm>
                  <a:off x="1688125" y="261188"/>
                  <a:ext cx="5040000" cy="5040000"/>
                  <a:chOff x="1692000" y="549000"/>
                  <a:chExt cx="5040000" cy="5040000"/>
                </a:xfrm>
                <a:solidFill>
                  <a:schemeClr val="accent4">
                    <a:lumMod val="20000"/>
                    <a:lumOff val="80000"/>
                  </a:schemeClr>
                </a:solidFill>
              </p:grpSpPr>
              <p:grpSp>
                <p:nvGrpSpPr>
                  <p:cNvPr id="139" name="群組 99"/>
                  <p:cNvGrpSpPr/>
                  <p:nvPr/>
                </p:nvGrpSpPr>
                <p:grpSpPr>
                  <a:xfrm>
                    <a:off x="1692000" y="549000"/>
                    <a:ext cx="5040000" cy="5040000"/>
                    <a:chOff x="1692000" y="549000"/>
                    <a:chExt cx="5040000" cy="5040000"/>
                  </a:xfrm>
                  <a:grpFill/>
                </p:grpSpPr>
                <p:grpSp>
                  <p:nvGrpSpPr>
                    <p:cNvPr id="149" name="群組 109"/>
                    <p:cNvGrpSpPr/>
                    <p:nvPr/>
                  </p:nvGrpSpPr>
                  <p:grpSpPr>
                    <a:xfrm>
                      <a:off x="1692000" y="549000"/>
                      <a:ext cx="5040000" cy="5040000"/>
                      <a:chOff x="1692000" y="549000"/>
                      <a:chExt cx="5040000" cy="5040000"/>
                    </a:xfrm>
                    <a:grpFill/>
                  </p:grpSpPr>
                  <p:grpSp>
                    <p:nvGrpSpPr>
                      <p:cNvPr id="156" name="群組 116"/>
                      <p:cNvGrpSpPr/>
                      <p:nvPr/>
                    </p:nvGrpSpPr>
                    <p:grpSpPr>
                      <a:xfrm>
                        <a:off x="1692000" y="549000"/>
                        <a:ext cx="5040000" cy="5040000"/>
                        <a:chOff x="1692000" y="549000"/>
                        <a:chExt cx="5760000" cy="5760000"/>
                      </a:xfrm>
                      <a:grpFill/>
                    </p:grpSpPr>
                    <p:sp>
                      <p:nvSpPr>
                        <p:cNvPr id="160" name="橢圓 159"/>
                        <p:cNvSpPr/>
                        <p:nvPr/>
                      </p:nvSpPr>
                      <p:spPr>
                        <a:xfrm>
                          <a:off x="1692000" y="549000"/>
                          <a:ext cx="5760000" cy="5760000"/>
                        </a:xfrm>
                        <a:prstGeom prst="ellipse">
                          <a:avLst/>
                        </a:prstGeom>
                        <a:solidFill>
                          <a:srgbClr val="FFFFCC"/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zh-TW" altLang="en-US" sz="18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1" name="橢圓 160"/>
                        <p:cNvSpPr/>
                        <p:nvPr/>
                      </p:nvSpPr>
                      <p:spPr>
                        <a:xfrm>
                          <a:off x="3132000" y="1989000"/>
                          <a:ext cx="2880000" cy="2880000"/>
                        </a:xfrm>
                        <a:prstGeom prst="ellipse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zh-TW" altLang="en-US" sz="18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2" name="橢圓 161"/>
                        <p:cNvSpPr/>
                        <p:nvPr/>
                      </p:nvSpPr>
                      <p:spPr>
                        <a:xfrm>
                          <a:off x="3799281" y="2708351"/>
                          <a:ext cx="1678818" cy="144000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zh-TW" altLang="en-US" sz="2200" b="1" dirty="0">
                              <a:solidFill>
                                <a:prstClr val="black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終身</a:t>
                          </a:r>
                          <a:endParaRPr lang="en-US" altLang="zh-TW" sz="2200" b="1" dirty="0">
                            <a:solidFill>
                              <a:prstClr val="black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>
                            <a:defRPr/>
                          </a:pPr>
                          <a:r>
                            <a:rPr lang="zh-TW" altLang="en-US" sz="2200" b="1" dirty="0">
                              <a:solidFill>
                                <a:prstClr val="black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學習者</a:t>
                          </a:r>
                        </a:p>
                      </p:txBody>
                    </p:sp>
                  </p:grpSp>
                  <p:cxnSp>
                    <p:nvCxnSpPr>
                      <p:cNvPr id="157" name="直線接點 156"/>
                      <p:cNvCxnSpPr/>
                      <p:nvPr/>
                    </p:nvCxnSpPr>
                    <p:spPr>
                      <a:xfrm>
                        <a:off x="1907704" y="1955307"/>
                        <a:ext cx="1647222" cy="866781"/>
                      </a:xfrm>
                      <a:prstGeom prst="line">
                        <a:avLst/>
                      </a:prstGeom>
                      <a:grpFill/>
                      <a:ln w="28575">
                        <a:prstDash val="sys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直線接點 157"/>
                      <p:cNvCxnSpPr>
                        <a:stCxn id="160" idx="4"/>
                      </p:cNvCxnSpPr>
                      <p:nvPr/>
                    </p:nvCxnSpPr>
                    <p:spPr>
                      <a:xfrm flipV="1">
                        <a:off x="4212000" y="3699000"/>
                        <a:ext cx="0" cy="1890000"/>
                      </a:xfrm>
                      <a:prstGeom prst="line">
                        <a:avLst/>
                      </a:prstGeom>
                      <a:grpFill/>
                      <a:ln w="28575">
                        <a:prstDash val="sys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直線接點 158"/>
                      <p:cNvCxnSpPr/>
                      <p:nvPr/>
                    </p:nvCxnSpPr>
                    <p:spPr>
                      <a:xfrm flipV="1">
                        <a:off x="4949892" y="2132855"/>
                        <a:ext cx="1566326" cy="670736"/>
                      </a:xfrm>
                      <a:prstGeom prst="line">
                        <a:avLst/>
                      </a:prstGeom>
                      <a:grpFill/>
                      <a:ln w="28575">
                        <a:prstDash val="sys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0" name="直線接點 149"/>
                    <p:cNvCxnSpPr/>
                    <p:nvPr/>
                  </p:nvCxnSpPr>
                  <p:spPr>
                    <a:xfrm>
                      <a:off x="3203848" y="764704"/>
                      <a:ext cx="648072" cy="1116000"/>
                    </a:xfrm>
                    <a:prstGeom prst="line">
                      <a:avLst/>
                    </a:prstGeom>
                    <a:grpFill/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直線接點 150"/>
                    <p:cNvCxnSpPr/>
                    <p:nvPr/>
                  </p:nvCxnSpPr>
                  <p:spPr>
                    <a:xfrm flipH="1">
                      <a:off x="4644008" y="836712"/>
                      <a:ext cx="794625" cy="1044000"/>
                    </a:xfrm>
                    <a:prstGeom prst="line">
                      <a:avLst/>
                    </a:prstGeom>
                    <a:grpFill/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直線接點 151"/>
                    <p:cNvCxnSpPr/>
                    <p:nvPr/>
                  </p:nvCxnSpPr>
                  <p:spPr>
                    <a:xfrm>
                      <a:off x="1763688" y="3573016"/>
                      <a:ext cx="1330879" cy="0"/>
                    </a:xfrm>
                    <a:prstGeom prst="line">
                      <a:avLst/>
                    </a:prstGeom>
                    <a:grpFill/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直線接點 152"/>
                    <p:cNvCxnSpPr/>
                    <p:nvPr/>
                  </p:nvCxnSpPr>
                  <p:spPr>
                    <a:xfrm flipH="1">
                      <a:off x="2697255" y="4077184"/>
                      <a:ext cx="794625" cy="1008000"/>
                    </a:xfrm>
                    <a:prstGeom prst="line">
                      <a:avLst/>
                    </a:prstGeom>
                    <a:grpFill/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直線接點 153"/>
                    <p:cNvCxnSpPr/>
                    <p:nvPr/>
                  </p:nvCxnSpPr>
                  <p:spPr>
                    <a:xfrm flipV="1">
                      <a:off x="5360215" y="3486836"/>
                      <a:ext cx="1306111" cy="86181"/>
                    </a:xfrm>
                    <a:prstGeom prst="line">
                      <a:avLst/>
                    </a:prstGeom>
                    <a:grpFill/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直線接點 154"/>
                    <p:cNvCxnSpPr/>
                    <p:nvPr/>
                  </p:nvCxnSpPr>
                  <p:spPr>
                    <a:xfrm>
                      <a:off x="5041320" y="4005064"/>
                      <a:ext cx="637789" cy="1080000"/>
                    </a:xfrm>
                    <a:prstGeom prst="line">
                      <a:avLst/>
                    </a:prstGeom>
                    <a:grpFill/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0" name="文字方塊 139"/>
                  <p:cNvSpPr txBox="1"/>
                  <p:nvPr/>
                </p:nvSpPr>
                <p:spPr>
                  <a:xfrm>
                    <a:off x="3495644" y="1987004"/>
                    <a:ext cx="1313180" cy="43088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zh-TW" altLang="en-US" sz="22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自主行動</a:t>
                    </a:r>
                  </a:p>
                </p:txBody>
              </p:sp>
              <p:sp>
                <p:nvSpPr>
                  <p:cNvPr id="141" name="文字方塊 140"/>
                  <p:cNvSpPr txBox="1"/>
                  <p:nvPr/>
                </p:nvSpPr>
                <p:spPr>
                  <a:xfrm>
                    <a:off x="3097094" y="3212976"/>
                    <a:ext cx="514790" cy="475729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zh-TW" altLang="en-US" sz="22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會</a:t>
                    </a:r>
                  </a:p>
                </p:txBody>
              </p:sp>
              <p:sp>
                <p:nvSpPr>
                  <p:cNvPr id="142" name="文字方塊 141"/>
                  <p:cNvSpPr txBox="1"/>
                  <p:nvPr/>
                </p:nvSpPr>
                <p:spPr>
                  <a:xfrm>
                    <a:off x="2970450" y="2853557"/>
                    <a:ext cx="514790" cy="475729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zh-TW" altLang="en-US" sz="22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社</a:t>
                    </a:r>
                  </a:p>
                </p:txBody>
              </p:sp>
              <p:sp>
                <p:nvSpPr>
                  <p:cNvPr id="143" name="文字方塊 142"/>
                  <p:cNvSpPr txBox="1"/>
                  <p:nvPr/>
                </p:nvSpPr>
                <p:spPr>
                  <a:xfrm>
                    <a:off x="3347864" y="3501008"/>
                    <a:ext cx="514790" cy="475729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zh-TW" altLang="en-US" sz="22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參</a:t>
                    </a:r>
                  </a:p>
                </p:txBody>
              </p:sp>
              <p:sp>
                <p:nvSpPr>
                  <p:cNvPr id="144" name="文字方塊 143"/>
                  <p:cNvSpPr txBox="1"/>
                  <p:nvPr/>
                </p:nvSpPr>
                <p:spPr>
                  <a:xfrm>
                    <a:off x="3662139" y="3789620"/>
                    <a:ext cx="514790" cy="475729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zh-TW" altLang="en-US" sz="22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與</a:t>
                    </a:r>
                  </a:p>
                </p:txBody>
              </p:sp>
              <p:sp>
                <p:nvSpPr>
                  <p:cNvPr id="145" name="文字方塊 144"/>
                  <p:cNvSpPr txBox="1"/>
                  <p:nvPr/>
                </p:nvSpPr>
                <p:spPr>
                  <a:xfrm>
                    <a:off x="4932040" y="2926105"/>
                    <a:ext cx="466794" cy="43088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zh-TW" altLang="en-US" sz="2200" b="1" dirty="0">
                        <a:solidFill>
                          <a:srgbClr val="3366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溝</a:t>
                    </a:r>
                  </a:p>
                </p:txBody>
              </p:sp>
              <p:sp>
                <p:nvSpPr>
                  <p:cNvPr id="146" name="文字方塊 145"/>
                  <p:cNvSpPr txBox="1"/>
                  <p:nvPr/>
                </p:nvSpPr>
                <p:spPr>
                  <a:xfrm>
                    <a:off x="4807099" y="3303566"/>
                    <a:ext cx="466794" cy="43088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zh-TW" altLang="en-US" sz="2200" b="1" dirty="0">
                        <a:solidFill>
                          <a:srgbClr val="3366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通</a:t>
                    </a:r>
                  </a:p>
                </p:txBody>
              </p:sp>
              <p:sp>
                <p:nvSpPr>
                  <p:cNvPr id="147" name="文字方塊 146"/>
                  <p:cNvSpPr txBox="1"/>
                  <p:nvPr/>
                </p:nvSpPr>
                <p:spPr>
                  <a:xfrm>
                    <a:off x="4538801" y="3574177"/>
                    <a:ext cx="466794" cy="43088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zh-TW" altLang="en-US" sz="2200" b="1" dirty="0">
                        <a:solidFill>
                          <a:srgbClr val="3366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互</a:t>
                    </a:r>
                  </a:p>
                </p:txBody>
              </p:sp>
              <p:sp>
                <p:nvSpPr>
                  <p:cNvPr id="148" name="文字方塊 147"/>
                  <p:cNvSpPr txBox="1"/>
                  <p:nvPr/>
                </p:nvSpPr>
                <p:spPr>
                  <a:xfrm>
                    <a:off x="4234820" y="3789040"/>
                    <a:ext cx="466794" cy="43088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zh-TW" altLang="en-US" sz="2200" b="1" dirty="0">
                        <a:solidFill>
                          <a:srgbClr val="3366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動</a:t>
                    </a:r>
                  </a:p>
                </p:txBody>
              </p:sp>
            </p:grpSp>
            <p:grpSp>
              <p:nvGrpSpPr>
                <p:cNvPr id="121" name="群組 36"/>
                <p:cNvGrpSpPr>
                  <a:grpSpLocks/>
                </p:cNvGrpSpPr>
                <p:nvPr/>
              </p:nvGrpSpPr>
              <p:grpSpPr bwMode="auto">
                <a:xfrm>
                  <a:off x="2084407" y="472149"/>
                  <a:ext cx="4284615" cy="1359925"/>
                  <a:chOff x="2084407" y="472149"/>
                  <a:chExt cx="4284615" cy="1359925"/>
                </a:xfrm>
              </p:grpSpPr>
              <p:sp>
                <p:nvSpPr>
                  <p:cNvPr id="122" name="文字方塊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33033" y="472149"/>
                    <a:ext cx="1476488" cy="7135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zh-TW" altLang="en-US" sz="1800" b="1" dirty="0">
                        <a:solidFill>
                          <a:srgbClr val="920000"/>
                        </a:solidFill>
                        <a:latin typeface="標楷體" pitchFamily="65" charset="-120"/>
                        <a:ea typeface="標楷體" pitchFamily="65" charset="-120"/>
                      </a:rPr>
                      <a:t>系統思考</a:t>
                    </a:r>
                    <a:endParaRPr lang="en-US" altLang="zh-TW" sz="1800" b="1" dirty="0">
                      <a:solidFill>
                        <a:srgbClr val="920000"/>
                      </a:solidFill>
                      <a:latin typeface="標楷體" pitchFamily="65" charset="-120"/>
                      <a:ea typeface="標楷體" pitchFamily="65" charset="-120"/>
                    </a:endParaRPr>
                  </a:p>
                  <a:p>
                    <a:pPr algn="ctr"/>
                    <a:r>
                      <a:rPr lang="zh-TW" altLang="en-US" sz="1800" b="1" dirty="0">
                        <a:solidFill>
                          <a:srgbClr val="920000"/>
                        </a:solidFill>
                        <a:latin typeface="標楷體" pitchFamily="65" charset="-120"/>
                        <a:ea typeface="標楷體" pitchFamily="65" charset="-120"/>
                      </a:rPr>
                      <a:t>與解決問題</a:t>
                    </a:r>
                  </a:p>
                </p:txBody>
              </p:sp>
              <p:sp>
                <p:nvSpPr>
                  <p:cNvPr id="123" name="文字方塊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2534" y="1118480"/>
                    <a:ext cx="1476488" cy="7135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zh-TW" altLang="en-US" sz="1800" b="1" dirty="0">
                        <a:solidFill>
                          <a:srgbClr val="920000"/>
                        </a:solidFill>
                        <a:latin typeface="標楷體" pitchFamily="65" charset="-120"/>
                        <a:ea typeface="標楷體" pitchFamily="65" charset="-120"/>
                      </a:rPr>
                      <a:t>規劃執行</a:t>
                    </a:r>
                    <a:endParaRPr lang="en-US" altLang="zh-TW" sz="1800" b="1" dirty="0">
                      <a:solidFill>
                        <a:srgbClr val="920000"/>
                      </a:solidFill>
                      <a:latin typeface="標楷體" pitchFamily="65" charset="-120"/>
                      <a:ea typeface="標楷體" pitchFamily="65" charset="-120"/>
                    </a:endParaRPr>
                  </a:p>
                  <a:p>
                    <a:pPr algn="ctr"/>
                    <a:r>
                      <a:rPr lang="zh-TW" altLang="en-US" sz="1800" b="1" dirty="0">
                        <a:solidFill>
                          <a:srgbClr val="920000"/>
                        </a:solidFill>
                        <a:latin typeface="標楷體" pitchFamily="65" charset="-120"/>
                        <a:ea typeface="標楷體" pitchFamily="65" charset="-120"/>
                      </a:rPr>
                      <a:t>與創新應變</a:t>
                    </a:r>
                  </a:p>
                </p:txBody>
              </p:sp>
              <p:sp>
                <p:nvSpPr>
                  <p:cNvPr id="132" name="文字方塊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407" y="1031414"/>
                    <a:ext cx="1476117" cy="7134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zh-TW" altLang="en-US" sz="1800" b="1">
                        <a:solidFill>
                          <a:srgbClr val="920000"/>
                        </a:solidFill>
                        <a:latin typeface="標楷體" pitchFamily="65" charset="-120"/>
                        <a:ea typeface="標楷體" pitchFamily="65" charset="-120"/>
                      </a:rPr>
                      <a:t>身心素質</a:t>
                    </a:r>
                    <a:endParaRPr lang="en-US" altLang="zh-TW" sz="1800" b="1">
                      <a:solidFill>
                        <a:srgbClr val="920000"/>
                      </a:solidFill>
                      <a:latin typeface="標楷體" pitchFamily="65" charset="-120"/>
                      <a:ea typeface="標楷體" pitchFamily="65" charset="-120"/>
                    </a:endParaRPr>
                  </a:p>
                  <a:p>
                    <a:pPr algn="ctr"/>
                    <a:r>
                      <a:rPr lang="zh-TW" altLang="en-US" sz="1800" b="1">
                        <a:solidFill>
                          <a:srgbClr val="920000"/>
                        </a:solidFill>
                        <a:latin typeface="標楷體" pitchFamily="65" charset="-120"/>
                        <a:ea typeface="標楷體" pitchFamily="65" charset="-120"/>
                      </a:rPr>
                      <a:t>與自我精進</a:t>
                    </a:r>
                  </a:p>
                </p:txBody>
              </p:sp>
            </p:grpSp>
          </p:grpSp>
          <p:grpSp>
            <p:nvGrpSpPr>
              <p:cNvPr id="115" name="群組 31"/>
              <p:cNvGrpSpPr>
                <a:grpSpLocks/>
              </p:cNvGrpSpPr>
              <p:nvPr/>
            </p:nvGrpSpPr>
            <p:grpSpPr bwMode="auto">
              <a:xfrm>
                <a:off x="4143318" y="2348880"/>
                <a:ext cx="2700250" cy="2591970"/>
                <a:chOff x="4143318" y="2348880"/>
                <a:chExt cx="2700250" cy="2591970"/>
              </a:xfrm>
            </p:grpSpPr>
            <p:sp>
              <p:nvSpPr>
                <p:cNvPr id="116" name="文字方塊 32"/>
                <p:cNvSpPr txBox="1">
                  <a:spLocks noChangeArrowheads="1"/>
                </p:cNvSpPr>
                <p:nvPr/>
              </p:nvSpPr>
              <p:spPr bwMode="auto">
                <a:xfrm>
                  <a:off x="5367451" y="2348880"/>
                  <a:ext cx="1476117" cy="713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TW" altLang="en-US" sz="1800" b="1">
                      <a:solidFill>
                        <a:srgbClr val="003300"/>
                      </a:solidFill>
                      <a:latin typeface="標楷體" pitchFamily="65" charset="-120"/>
                      <a:ea typeface="標楷體" pitchFamily="65" charset="-120"/>
                    </a:rPr>
                    <a:t>符號運用</a:t>
                  </a:r>
                  <a:endParaRPr lang="en-US" altLang="zh-TW" sz="1800" b="1">
                    <a:solidFill>
                      <a:srgbClr val="003300"/>
                    </a:solidFill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1800" b="1">
                      <a:solidFill>
                        <a:srgbClr val="003300"/>
                      </a:solidFill>
                      <a:latin typeface="標楷體" pitchFamily="65" charset="-120"/>
                      <a:ea typeface="標楷體" pitchFamily="65" charset="-120"/>
                    </a:rPr>
                    <a:t>與溝通表達</a:t>
                  </a:r>
                </a:p>
              </p:txBody>
            </p:sp>
            <p:sp>
              <p:nvSpPr>
                <p:cNvPr id="118" name="文字方塊 33"/>
                <p:cNvSpPr txBox="1">
                  <a:spLocks noChangeArrowheads="1"/>
                </p:cNvSpPr>
                <p:nvPr/>
              </p:nvSpPr>
              <p:spPr bwMode="auto">
                <a:xfrm>
                  <a:off x="5079423" y="3428639"/>
                  <a:ext cx="1476117" cy="713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TW" altLang="en-US" sz="1800" b="1" dirty="0">
                      <a:solidFill>
                        <a:srgbClr val="003300"/>
                      </a:solidFill>
                      <a:latin typeface="標楷體" pitchFamily="65" charset="-120"/>
                      <a:ea typeface="標楷體" pitchFamily="65" charset="-120"/>
                    </a:rPr>
                    <a:t>科技資訊</a:t>
                  </a:r>
                  <a:endParaRPr lang="en-US" altLang="zh-TW" sz="1800" b="1" dirty="0">
                    <a:solidFill>
                      <a:srgbClr val="003300"/>
                    </a:solidFill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1800" b="1" dirty="0">
                      <a:solidFill>
                        <a:srgbClr val="003300"/>
                      </a:solidFill>
                      <a:latin typeface="標楷體" pitchFamily="65" charset="-120"/>
                      <a:ea typeface="標楷體" pitchFamily="65" charset="-120"/>
                    </a:rPr>
                    <a:t>與媒體素養</a:t>
                  </a:r>
                </a:p>
              </p:txBody>
            </p:sp>
            <p:sp>
              <p:nvSpPr>
                <p:cNvPr id="119" name="文字方塊 34"/>
                <p:cNvSpPr txBox="1">
                  <a:spLocks noChangeArrowheads="1"/>
                </p:cNvSpPr>
                <p:nvPr/>
              </p:nvSpPr>
              <p:spPr bwMode="auto">
                <a:xfrm>
                  <a:off x="4143318" y="4227370"/>
                  <a:ext cx="1476117" cy="713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TW" altLang="en-US" sz="1800" b="1">
                      <a:solidFill>
                        <a:srgbClr val="003300"/>
                      </a:solidFill>
                      <a:latin typeface="標楷體" pitchFamily="65" charset="-120"/>
                      <a:ea typeface="標楷體" pitchFamily="65" charset="-120"/>
                    </a:rPr>
                    <a:t>藝術涵養</a:t>
                  </a:r>
                  <a:endParaRPr lang="en-US" altLang="zh-TW" sz="1800" b="1">
                    <a:solidFill>
                      <a:srgbClr val="003300"/>
                    </a:solidFill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1800" b="1">
                      <a:solidFill>
                        <a:srgbClr val="003300"/>
                      </a:solidFill>
                      <a:latin typeface="標楷體" pitchFamily="65" charset="-120"/>
                      <a:ea typeface="標楷體" pitchFamily="65" charset="-120"/>
                    </a:rPr>
                    <a:t>與美感素養</a:t>
                  </a:r>
                </a:p>
              </p:txBody>
            </p:sp>
          </p:grpSp>
        </p:grpSp>
        <p:grpSp>
          <p:nvGrpSpPr>
            <p:cNvPr id="110" name="群組 26"/>
            <p:cNvGrpSpPr>
              <a:grpSpLocks/>
            </p:cNvGrpSpPr>
            <p:nvPr/>
          </p:nvGrpSpPr>
          <p:grpSpPr bwMode="auto">
            <a:xfrm>
              <a:off x="1580333" y="2399234"/>
              <a:ext cx="2717071" cy="2534193"/>
              <a:chOff x="1580333" y="2399234"/>
              <a:chExt cx="2717071" cy="2534193"/>
            </a:xfrm>
          </p:grpSpPr>
          <p:sp>
            <p:nvSpPr>
              <p:cNvPr id="111" name="文字方塊 110"/>
              <p:cNvSpPr txBox="1"/>
              <p:nvPr/>
            </p:nvSpPr>
            <p:spPr>
              <a:xfrm>
                <a:off x="1580333" y="2399234"/>
                <a:ext cx="1476117" cy="7134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b="1" dirty="0">
                    <a:solidFill>
                      <a:srgbClr val="00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多元文化</a:t>
                </a:r>
                <a:endParaRPr lang="en-US" altLang="zh-TW" sz="1800" b="1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>
                  <a:defRPr/>
                </a:pPr>
                <a:r>
                  <a:rPr lang="zh-TW" altLang="en-US" sz="1800" b="1" dirty="0">
                    <a:solidFill>
                      <a:srgbClr val="00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與國際理解</a:t>
                </a:r>
              </a:p>
            </p:txBody>
          </p:sp>
          <p:sp>
            <p:nvSpPr>
              <p:cNvPr id="112" name="文字方塊 111"/>
              <p:cNvSpPr txBox="1"/>
              <p:nvPr/>
            </p:nvSpPr>
            <p:spPr>
              <a:xfrm>
                <a:off x="1939455" y="3429638"/>
                <a:ext cx="1477242" cy="7132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b="1" dirty="0">
                    <a:solidFill>
                      <a:srgbClr val="00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人際關係</a:t>
                </a:r>
                <a:endParaRPr lang="en-US" altLang="zh-TW" sz="1800" b="1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>
                  <a:defRPr/>
                </a:pPr>
                <a:r>
                  <a:rPr lang="zh-TW" altLang="en-US" sz="1800" b="1" dirty="0">
                    <a:solidFill>
                      <a:srgbClr val="00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與團隊合作</a:t>
                </a:r>
              </a:p>
            </p:txBody>
          </p:sp>
          <p:sp>
            <p:nvSpPr>
              <p:cNvPr id="113" name="文字方塊 112"/>
              <p:cNvSpPr txBox="1"/>
              <p:nvPr/>
            </p:nvSpPr>
            <p:spPr>
              <a:xfrm>
                <a:off x="2821287" y="4219964"/>
                <a:ext cx="1476117" cy="7134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TW" altLang="en-US" sz="1800" b="1" dirty="0">
                    <a:solidFill>
                      <a:srgbClr val="00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道德實踐</a:t>
                </a:r>
                <a:endParaRPr lang="en-US" altLang="zh-TW" sz="1800" b="1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>
                  <a:defRPr/>
                </a:pPr>
                <a:r>
                  <a:rPr lang="zh-TW" altLang="en-US" sz="1800" b="1" dirty="0">
                    <a:solidFill>
                      <a:srgbClr val="00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與公民意識</a:t>
                </a:r>
              </a:p>
            </p:txBody>
          </p:sp>
        </p:grpSp>
      </p:grpSp>
      <p:sp>
        <p:nvSpPr>
          <p:cNvPr id="107" name="Shape 497"/>
          <p:cNvSpPr txBox="1">
            <a:spLocks noChangeArrowheads="1"/>
          </p:cNvSpPr>
          <p:nvPr/>
        </p:nvSpPr>
        <p:spPr bwMode="auto">
          <a:xfrm>
            <a:off x="361447" y="6323887"/>
            <a:ext cx="8584360" cy="4553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以核心素養為主軸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裨益</a:t>
            </a:r>
            <a:r>
              <a:rPr lang="en-US" sz="2000" b="1" dirty="0" err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各教育階段之間的</a:t>
            </a:r>
            <a:r>
              <a:rPr lang="en-US" sz="20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連貫</a:t>
            </a:r>
            <a:r>
              <a:rPr lang="en-US" sz="2000" b="1" dirty="0" err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以及各領域</a:t>
            </a:r>
            <a:r>
              <a:rPr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/</a:t>
            </a:r>
            <a:r>
              <a:rPr lang="en-US" sz="20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科目之間的</a:t>
            </a:r>
            <a:r>
              <a:rPr lang="en-US" sz="20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統整</a:t>
            </a:r>
            <a:endParaRPr lang="en-US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314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53975"/>
            <a:ext cx="8997950" cy="67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素養淺析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55576" y="2132856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itchFamily="2" charset="2"/>
              <a:buChar char="Ø"/>
            </a:pP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素養</a:t>
            </a:r>
            <a:r>
              <a:rPr lang="zh-TW" altLang="zh-TW" dirty="0" smtClean="0">
                <a:latin typeface="+mj-ea"/>
                <a:ea typeface="+mj-ea"/>
                <a:cs typeface="Times New Roman" pitchFamily="18" charset="0"/>
              </a:rPr>
              <a:t>，</a:t>
            </a:r>
            <a:r>
              <a:rPr lang="zh-TW" altLang="en-US" dirty="0" smtClean="0">
                <a:latin typeface="+mj-ea"/>
                <a:ea typeface="+mj-ea"/>
                <a:cs typeface="Times New Roman" pitchFamily="18" charset="0"/>
              </a:rPr>
              <a:t>主要</a:t>
            </a:r>
            <a:r>
              <a:rPr lang="zh-TW" altLang="zh-TW" dirty="0" smtClean="0">
                <a:latin typeface="+mj-ea"/>
                <a:ea typeface="+mj-ea"/>
                <a:cs typeface="Times New Roman" pitchFamily="18" charset="0"/>
              </a:rPr>
              <a:t>係指</a:t>
            </a:r>
            <a:r>
              <a:rPr lang="zh-TW" altLang="en-US" dirty="0" smtClean="0"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+mj-ea"/>
                <a:ea typeface="+mj-ea"/>
                <a:cs typeface="Times New Roman" pitchFamily="18" charset="0"/>
              </a:rPr>
              <a:t>competence</a:t>
            </a:r>
            <a:r>
              <a:rPr lang="zh-TW" altLang="en-US" b="1" dirty="0" smtClean="0"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zh-TW" altLang="zh-TW" dirty="0" smtClean="0">
                <a:latin typeface="+mj-ea"/>
                <a:ea typeface="+mj-ea"/>
                <a:cs typeface="Times New Roman" pitchFamily="18" charset="0"/>
              </a:rPr>
              <a:t>與</a:t>
            </a:r>
            <a:r>
              <a:rPr lang="zh-TW" altLang="en-US" dirty="0" smtClean="0"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+mj-ea"/>
                <a:ea typeface="+mj-ea"/>
                <a:cs typeface="Times New Roman" pitchFamily="18" charset="0"/>
              </a:rPr>
              <a:t>literacy</a:t>
            </a:r>
            <a:r>
              <a:rPr lang="zh-TW" altLang="zh-TW" dirty="0" smtClean="0">
                <a:latin typeface="+mj-ea"/>
                <a:ea typeface="+mj-ea"/>
                <a:cs typeface="Times New Roman" pitchFamily="18" charset="0"/>
              </a:rPr>
              <a:t>之</a:t>
            </a:r>
            <a:r>
              <a:rPr lang="zh-TW" altLang="zh-TW" dirty="0">
                <a:latin typeface="+mj-ea"/>
                <a:ea typeface="+mj-ea"/>
                <a:cs typeface="Times New Roman" pitchFamily="18" charset="0"/>
              </a:rPr>
              <a:t>意涵，是一種能夠</a:t>
            </a:r>
            <a:r>
              <a:rPr lang="zh-TW" altLang="zh-TW" dirty="0" smtClean="0">
                <a:latin typeface="+mj-ea"/>
                <a:ea typeface="+mj-ea"/>
                <a:cs typeface="Times New Roman" pitchFamily="18" charset="0"/>
              </a:rPr>
              <a:t>成功回應</a:t>
            </a:r>
            <a:r>
              <a:rPr lang="zh-TW" altLang="zh-TW" dirty="0">
                <a:latin typeface="+mj-ea"/>
                <a:ea typeface="+mj-ea"/>
                <a:cs typeface="Times New Roman" pitchFamily="18" charset="0"/>
              </a:rPr>
              <a:t>個人或社會的生活需求，包括使用知識、認知與技能的能力，以及態度、情意、價值與動機</a:t>
            </a:r>
            <a:r>
              <a:rPr lang="zh-TW" altLang="zh-TW" dirty="0" smtClean="0">
                <a:latin typeface="+mj-ea"/>
                <a:ea typeface="+mj-ea"/>
                <a:cs typeface="Times New Roman" pitchFamily="18" charset="0"/>
              </a:rPr>
              <a:t>等且</a:t>
            </a:r>
            <a:r>
              <a:rPr lang="zh-TW" altLang="zh-TW" dirty="0">
                <a:latin typeface="+mj-ea"/>
                <a:ea typeface="+mj-ea"/>
                <a:cs typeface="Times New Roman" pitchFamily="18" charset="0"/>
              </a:rPr>
              <a:t>核心素養的內涵涉及一個成功的生活與功能健全社會對人的期望</a:t>
            </a:r>
            <a:r>
              <a:rPr lang="zh-TW" altLang="zh-TW" dirty="0" smtClean="0">
                <a:latin typeface="+mj-ea"/>
                <a:ea typeface="+mj-ea"/>
                <a:cs typeface="Times New Roman" pitchFamily="18" charset="0"/>
              </a:rPr>
              <a:t>。</a:t>
            </a:r>
            <a:endParaRPr lang="zh-TW" altLang="zh-TW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5576" y="4444166"/>
            <a:ext cx="7660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kumimoji="0" lang="zh-TW" altLang="zh-TW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核心素養</a:t>
            </a:r>
            <a:r>
              <a:rPr lang="zh-TW" altLang="zh-TW" dirty="0" smtClean="0">
                <a:latin typeface="+mj-ea"/>
                <a:ea typeface="+mj-ea"/>
                <a:cs typeface="Times New Roman" pitchFamily="18" charset="0"/>
              </a:rPr>
              <a:t>，</a:t>
            </a:r>
            <a:r>
              <a:rPr lang="zh-TW" altLang="zh-TW" dirty="0">
                <a:latin typeface="+mj-ea"/>
                <a:ea typeface="+mj-ea"/>
              </a:rPr>
              <a:t>「核心素養」是指一個人為適應現在生活及未來挑戰，所應具備的知識、能力與</a:t>
            </a:r>
            <a:r>
              <a:rPr lang="zh-TW" altLang="zh-TW" dirty="0" smtClean="0">
                <a:latin typeface="+mj-ea"/>
                <a:ea typeface="+mj-ea"/>
              </a:rPr>
              <a:t>態度</a:t>
            </a:r>
            <a:r>
              <a:rPr lang="zh-TW" altLang="zh-TW" dirty="0">
                <a:latin typeface="+mj-ea"/>
              </a:rPr>
              <a:t>。 </a:t>
            </a:r>
            <a:r>
              <a:rPr lang="zh-TW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核心素養」強調學習不宜以學科知識及技能為限，而應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關注學習與生活的結合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透過實踐力行而彰顯學習者的全人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zh-TW" altLang="zh-TW" dirty="0">
                <a:latin typeface="+mj-ea"/>
              </a:rPr>
              <a:t>。</a:t>
            </a:r>
            <a:endParaRPr lang="zh-TW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400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核心素養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3568" y="2060848"/>
            <a:ext cx="784887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dirty="0" smtClean="0">
                <a:latin typeface="+mj-ea"/>
                <a:ea typeface="+mj-ea"/>
              </a:rPr>
              <a:t>核心</a:t>
            </a:r>
            <a:r>
              <a:rPr lang="zh-TW" altLang="zh-TW" dirty="0">
                <a:latin typeface="+mj-ea"/>
                <a:ea typeface="+mj-ea"/>
              </a:rPr>
              <a:t>素養</a:t>
            </a:r>
            <a:r>
              <a:rPr lang="zh-TW" altLang="en-US" dirty="0">
                <a:latin typeface="+mj-ea"/>
                <a:ea typeface="+mj-ea"/>
              </a:rPr>
              <a:t>比</a:t>
            </a:r>
            <a:r>
              <a:rPr lang="zh-TW" altLang="zh-TW" dirty="0">
                <a:latin typeface="+mj-ea"/>
                <a:ea typeface="+mj-ea"/>
              </a:rPr>
              <a:t>過去課綱</a:t>
            </a:r>
            <a:r>
              <a:rPr lang="zh-TW" altLang="zh-TW" dirty="0" smtClean="0">
                <a:latin typeface="+mj-ea"/>
                <a:ea typeface="+mj-ea"/>
              </a:rPr>
              <a:t>的「</a:t>
            </a:r>
            <a:r>
              <a:rPr lang="zh-TW" altLang="zh-TW" dirty="0">
                <a:latin typeface="+mj-ea"/>
                <a:ea typeface="+mj-ea"/>
              </a:rPr>
              <a:t>學科知識</a:t>
            </a:r>
            <a:r>
              <a:rPr lang="zh-TW" altLang="zh-TW" dirty="0" smtClean="0">
                <a:latin typeface="+mj-ea"/>
                <a:ea typeface="+mj-ea"/>
              </a:rPr>
              <a:t>」</a:t>
            </a:r>
            <a:r>
              <a:rPr lang="zh-TW" altLang="zh-TW" dirty="0" smtClean="0">
                <a:latin typeface="+mj-ea"/>
              </a:rPr>
              <a:t>、</a:t>
            </a:r>
            <a:r>
              <a:rPr lang="zh-TW" altLang="zh-TW" dirty="0" smtClean="0">
                <a:latin typeface="+mj-ea"/>
                <a:ea typeface="+mj-ea"/>
              </a:rPr>
              <a:t>「</a:t>
            </a:r>
            <a:r>
              <a:rPr lang="zh-TW" altLang="zh-TW" dirty="0">
                <a:latin typeface="+mj-ea"/>
                <a:ea typeface="+mj-ea"/>
              </a:rPr>
              <a:t>基本能力」</a:t>
            </a:r>
            <a:r>
              <a:rPr lang="zh-TW" altLang="zh-TW" dirty="0" smtClean="0">
                <a:latin typeface="+mj-ea"/>
                <a:ea typeface="+mj-ea"/>
              </a:rPr>
              <a:t>涵蓋</a:t>
            </a:r>
            <a:r>
              <a:rPr lang="zh-TW" altLang="zh-TW" dirty="0">
                <a:latin typeface="+mj-ea"/>
                <a:ea typeface="+mj-ea"/>
              </a:rPr>
              <a:t>更寬廣和豐富的教育內涵</a:t>
            </a:r>
            <a:r>
              <a:rPr lang="zh-TW" altLang="zh-TW" dirty="0" smtClean="0">
                <a:latin typeface="+mj-ea"/>
                <a:ea typeface="+mj-ea"/>
              </a:rPr>
              <a:t>。</a:t>
            </a:r>
          </a:p>
          <a:p>
            <a:pPr marL="542925" indent="-542925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dirty="0" smtClean="0">
                <a:latin typeface="+mj-ea"/>
                <a:ea typeface="+mj-ea"/>
              </a:rPr>
              <a:t>核心素養的表述可彰顯學習者的主體性，不以「學科知識」為學習的唯一範疇，強調其與情境結合並在生活中能夠實踐力行的特質。</a:t>
            </a:r>
            <a:endParaRPr lang="en-US" altLang="zh-TW" dirty="0" smtClean="0">
              <a:latin typeface="+mj-ea"/>
              <a:ea typeface="+mj-ea"/>
            </a:endParaRPr>
          </a:p>
          <a:p>
            <a:pPr marL="542925" indent="-542925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dirty="0" smtClean="0">
                <a:latin typeface="+mj-ea"/>
                <a:ea typeface="+mj-ea"/>
              </a:rPr>
              <a:t>核心素養強調「終身學習」的意涵，注重學習歷程、方法及策略。</a:t>
            </a:r>
          </a:p>
          <a:p>
            <a:pPr marL="542925" indent="-542925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kumimoji="0" lang="zh-TW" altLang="zh-TW" dirty="0" smtClean="0">
                <a:solidFill>
                  <a:prstClr val="black"/>
                </a:solidFill>
                <a:latin typeface="+mj-ea"/>
                <a:ea typeface="+mj-ea"/>
                <a:cs typeface="Times New Roman" pitchFamily="18" charset="0"/>
              </a:rPr>
              <a:t>承續過去課綱的基本能力</a:t>
            </a:r>
            <a:r>
              <a:rPr kumimoji="0" lang="zh-TW" altLang="en-US" dirty="0" smtClean="0">
                <a:solidFill>
                  <a:prstClr val="black"/>
                </a:solidFill>
                <a:latin typeface="+mj-ea"/>
                <a:ea typeface="+mj-ea"/>
                <a:cs typeface="Times New Roman" pitchFamily="18" charset="0"/>
              </a:rPr>
              <a:t>、</a:t>
            </a:r>
            <a:r>
              <a:rPr kumimoji="0" lang="zh-TW" altLang="zh-TW" dirty="0" smtClean="0">
                <a:solidFill>
                  <a:prstClr val="black"/>
                </a:solidFill>
                <a:latin typeface="+mj-ea"/>
                <a:ea typeface="+mj-ea"/>
                <a:cs typeface="Times New Roman" pitchFamily="18" charset="0"/>
              </a:rPr>
              <a:t>核心能力，但涵蓋更寬廣和豐富的教育內涵。核心素養的表述可彰顯</a:t>
            </a:r>
            <a:r>
              <a:rPr kumimoji="0" lang="zh-TW" altLang="zh-TW" b="1" dirty="0" smtClean="0">
                <a:solidFill>
                  <a:srgbClr val="0070C0"/>
                </a:solidFill>
                <a:latin typeface="+mj-ea"/>
                <a:ea typeface="+mj-ea"/>
                <a:cs typeface="Times New Roman" pitchFamily="18" charset="0"/>
              </a:rPr>
              <a:t>學習者</a:t>
            </a:r>
            <a:r>
              <a:rPr kumimoji="0" lang="zh-TW" altLang="zh-TW" dirty="0" smtClean="0">
                <a:solidFill>
                  <a:prstClr val="black"/>
                </a:solidFill>
                <a:latin typeface="+mj-ea"/>
                <a:ea typeface="+mj-ea"/>
                <a:cs typeface="Times New Roman" pitchFamily="18" charset="0"/>
              </a:rPr>
              <a:t>的</a:t>
            </a:r>
            <a:r>
              <a:rPr kumimoji="0" lang="zh-TW" altLang="zh-TW" b="1" dirty="0" smtClean="0">
                <a:solidFill>
                  <a:srgbClr val="0070C0"/>
                </a:solidFill>
                <a:latin typeface="+mj-ea"/>
                <a:ea typeface="+mj-ea"/>
                <a:cs typeface="Times New Roman" pitchFamily="18" charset="0"/>
              </a:rPr>
              <a:t>主體性</a:t>
            </a:r>
            <a:r>
              <a:rPr kumimoji="0" lang="zh-TW" altLang="zh-TW" dirty="0" smtClean="0">
                <a:solidFill>
                  <a:prstClr val="black"/>
                </a:solidFill>
                <a:latin typeface="+mj-ea"/>
                <a:ea typeface="+mj-ea"/>
                <a:cs typeface="Times New Roman" pitchFamily="18" charset="0"/>
              </a:rPr>
              <a:t>，不再只以學科知識作為學習的唯一範疇，而是關照學習者可整合運用於生活情境，強調其在生活中能夠實踐力行的特質。</a:t>
            </a:r>
            <a:endParaRPr kumimoji="0" lang="zh-TW" altLang="zh-TW" dirty="0">
              <a:solidFill>
                <a:prstClr val="black"/>
              </a:solidFill>
              <a:latin typeface="+mj-ea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55576" y="2132856"/>
            <a:ext cx="7429552" cy="3279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Mathematical literacy is an individual’s capacity to identify and understand the role that mathematics plays in the world, to make well-founded judgments, and to engage in mathematics in ways that meet the needs of that individual’s current and future life as a constructive, concerned and reflective citizen (OECD, 1999).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541232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數學素養是</a:t>
            </a:r>
            <a:r>
              <a:rPr lang="zh-TW" altLang="en-US" sz="2000" dirty="0" smtClean="0"/>
              <a:t>個人的能力，去辨識和</a:t>
            </a:r>
            <a:r>
              <a:rPr lang="zh-TW" altLang="en-US" sz="2000" dirty="0"/>
              <a:t>理解數學在世界</a:t>
            </a:r>
            <a:r>
              <a:rPr lang="zh-TW" altLang="en-US" sz="2000" dirty="0" smtClean="0"/>
              <a:t>中扮演的</a:t>
            </a:r>
            <a:r>
              <a:rPr lang="zh-TW" altLang="en-US" sz="2000" dirty="0"/>
              <a:t>作用</a:t>
            </a:r>
            <a:r>
              <a:rPr lang="zh-TW" altLang="en-US" sz="2000" dirty="0" smtClean="0"/>
              <a:t>，去做出</a:t>
            </a:r>
            <a:r>
              <a:rPr lang="zh-TW" altLang="en-US" sz="2000" dirty="0"/>
              <a:t>有根據的判斷以及以滿足當前和未來生活</a:t>
            </a:r>
            <a:r>
              <a:rPr lang="zh-TW" altLang="en-US" sz="2000" dirty="0" smtClean="0"/>
              <a:t>需求的方式來參與</a:t>
            </a:r>
            <a:r>
              <a:rPr lang="zh-TW" altLang="en-US" sz="2000" dirty="0"/>
              <a:t>數學的能力</a:t>
            </a:r>
            <a:r>
              <a:rPr lang="zh-TW" altLang="en-US" sz="2000" dirty="0" smtClean="0"/>
              <a:t>，而作為</a:t>
            </a:r>
            <a:r>
              <a:rPr lang="zh-TW" altLang="en-US" sz="2000" dirty="0"/>
              <a:t>建設性</a:t>
            </a:r>
            <a:r>
              <a:rPr lang="zh-TW" altLang="en-US" sz="2000" dirty="0" smtClean="0"/>
              <a:t>的、關心的、反思的公民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740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數學素養的內涵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15616" y="5445224"/>
            <a:ext cx="7193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引自曾志朗院士主持「國民素養」之研究計畫，其中數學部份</a:t>
            </a:r>
            <a:endParaRPr lang="en-US" altLang="zh-TW" sz="2000" dirty="0" smtClean="0"/>
          </a:p>
          <a:p>
            <a:r>
              <a:rPr lang="zh-TW" altLang="en-US" sz="2000" dirty="0"/>
              <a:t>　</a:t>
            </a:r>
            <a:r>
              <a:rPr lang="zh-TW" altLang="en-US" sz="2000" dirty="0" smtClean="0"/>
              <a:t>　的研究團隊是李國偉、黃文璋、楊德清、劉柏宏等人。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99592" y="2060848"/>
            <a:ext cx="7200800" cy="2820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  <a:buFont typeface="Wingdings" pitchFamily="2" charset="2"/>
              <a:buChar char="Ø"/>
            </a:pP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李國偉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(2012)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指出，在界定數學素養時，不應僅從數學本科知識的立場審視問題，而必須從整體性的視角，釐清相關的核心數學素養，以期成為人格發展的基礎。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對於「數學素養」的定義得到國際上廣泛的採納，以其為基礎並參照國情，將數學素養內涵更加明確闡述如下：</a:t>
            </a:r>
          </a:p>
        </p:txBody>
      </p:sp>
    </p:spTree>
    <p:extLst>
      <p:ext uri="{BB962C8B-B14F-4D97-AF65-F5344CB8AC3E}">
        <p14:creationId xmlns:p14="http://schemas.microsoft.com/office/powerpoint/2010/main" val="91414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數學素養的內涵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27584" y="2132856"/>
            <a:ext cx="756084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zh-TW" b="1" dirty="0" smtClean="0">
                <a:solidFill>
                  <a:srgbClr val="FF0000"/>
                </a:solidFill>
              </a:rPr>
              <a:t>數學素養的內涵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6600CC"/>
                </a:solidFill>
              </a:rPr>
              <a:t>　係</a:t>
            </a:r>
            <a:r>
              <a:rPr lang="zh-TW" altLang="zh-TW" dirty="0" smtClean="0">
                <a:solidFill>
                  <a:srgbClr val="6600CC"/>
                </a:solidFill>
              </a:rPr>
              <a:t>指個人的</a:t>
            </a:r>
            <a:r>
              <a:rPr lang="zh-TW" altLang="zh-TW" b="1" u="dbl" dirty="0" smtClean="0">
                <a:solidFill>
                  <a:srgbClr val="C00000"/>
                </a:solidFill>
              </a:rPr>
              <a:t>數學能力與態度</a:t>
            </a:r>
            <a:r>
              <a:rPr lang="zh-TW" altLang="zh-TW" dirty="0" smtClean="0">
                <a:solidFill>
                  <a:srgbClr val="6600CC"/>
                </a:solidFill>
              </a:rPr>
              <a:t>，使其在</a:t>
            </a:r>
            <a:r>
              <a:rPr lang="zh-TW" altLang="zh-TW" b="1" u="dbl" dirty="0" smtClean="0">
                <a:solidFill>
                  <a:srgbClr val="C00000"/>
                </a:solidFill>
              </a:rPr>
              <a:t>學習、生活與職業生涯的情境脈絡</a:t>
            </a:r>
            <a:r>
              <a:rPr lang="zh-TW" altLang="zh-TW" dirty="0" smtClean="0">
                <a:solidFill>
                  <a:srgbClr val="6600CC"/>
                </a:solidFill>
              </a:rPr>
              <a:t>中面臨問題時，能辨識問題與數學的關聯，從而根據數學知識、運用數學技能、並藉由</a:t>
            </a:r>
            <a:r>
              <a:rPr lang="zh-TW" altLang="zh-TW" b="1" u="dbl" dirty="0" smtClean="0">
                <a:solidFill>
                  <a:srgbClr val="C00000"/>
                </a:solidFill>
              </a:rPr>
              <a:t>適當工具</a:t>
            </a:r>
            <a:r>
              <a:rPr lang="zh-TW" altLang="zh-TW" dirty="0" smtClean="0">
                <a:solidFill>
                  <a:srgbClr val="6600CC"/>
                </a:solidFill>
              </a:rPr>
              <a:t>與資訊，去描述、模擬、解釋與預測各種現象，發揮數學思維方式的特長，做出理性反思與判斷，並在解決問題的歷程中，能</a:t>
            </a:r>
            <a:r>
              <a:rPr lang="zh-TW" altLang="zh-TW" b="1" u="dbl" dirty="0" smtClean="0">
                <a:solidFill>
                  <a:srgbClr val="C00000"/>
                </a:solidFill>
              </a:rPr>
              <a:t>有效與他人溝通觀點</a:t>
            </a:r>
            <a:r>
              <a:rPr lang="zh-TW" altLang="zh-TW" dirty="0" smtClean="0">
                <a:solidFill>
                  <a:srgbClr val="6600CC"/>
                </a:solidFill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dirty="0" smtClean="0"/>
              <a:t>　</a:t>
            </a:r>
            <a:r>
              <a:rPr lang="zh-TW" altLang="zh-TW" dirty="0" smtClean="0"/>
              <a:t>因此提升數學素養的願景是：有效學習數學的思維方式，以便靈活運用數學知識、技能與工具，解決生活中的問題，並成為具備理性反思能力的國民。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90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數學素養的內涵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99592" y="2204864"/>
            <a:ext cx="712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根據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上述的定義</a:t>
            </a:r>
            <a:r>
              <a:rPr lang="zh-TW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，張鎮華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(2017)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指出</a:t>
            </a:r>
            <a:r>
              <a:rPr lang="zh-TW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數學素養包含下面四項，分別對應</a:t>
            </a:r>
            <a:r>
              <a:rPr lang="zh-TW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到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前一頁</a:t>
            </a:r>
            <a:r>
              <a:rPr lang="zh-TW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畫</a:t>
            </a:r>
            <a:r>
              <a:rPr lang="zh-TW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線四點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zh-TW" altLang="zh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Bef>
                <a:spcPts val="600"/>
              </a:spcBef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數學學科知識的素養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>
              <a:lnSpc>
                <a:spcPts val="3600"/>
              </a:lnSpc>
              <a:spcBef>
                <a:spcPts val="600"/>
              </a:spcBef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zh-TW" altLang="zh-TW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應用到學習、生活與職業生涯的素養</a:t>
            </a:r>
            <a:r>
              <a:rPr lang="zh-TW" altLang="zh-TW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>
              <a:lnSpc>
                <a:spcPts val="3600"/>
              </a:lnSpc>
              <a:spcBef>
                <a:spcPts val="600"/>
              </a:spcBef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zh-TW" altLang="zh-TW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正確使用工具的素養</a:t>
            </a:r>
            <a:r>
              <a:rPr lang="zh-TW" altLang="zh-TW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>
              <a:lnSpc>
                <a:spcPts val="3600"/>
              </a:lnSpc>
              <a:spcBef>
                <a:spcPts val="600"/>
              </a:spcBef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zh-TW" altLang="zh-TW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有效與他人溝通的素養</a:t>
            </a:r>
            <a:r>
              <a:rPr lang="zh-TW" altLang="zh-TW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TW" altLang="en-US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數學素養的內涵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37369" y="1930966"/>
            <a:ext cx="8136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課綱的主軸是素養，號稱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素養導向課程綱要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 </a:t>
            </a:r>
          </a:p>
          <a:p>
            <a:pPr>
              <a:spcAft>
                <a:spcPts val="600"/>
              </a:spcAft>
            </a:pP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素養陳義高，舉著改革大旗沒有不好，但是就是理想高，眾人企圖解釋素養之際就容易變成一個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口號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 </a:t>
            </a:r>
          </a:p>
          <a:p>
            <a:pPr>
              <a:spcAft>
                <a:spcPts val="600"/>
              </a:spcAft>
            </a:pP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總綱定案，當然有所依循且有定論，但在討論宣導之際，要透過四個原則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整合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情境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策略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實踐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，很容易解釋偏重成應用解決學習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生活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職涯的問題，所以素養教材就要跟應用掛勾、素養評量就要應用所學，解決生活情境問題。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837369" y="4785823"/>
            <a:ext cx="7983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因此臺北市國小數學輔導小組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要特別指出，數學是一有教材連貫的學科，</a:t>
            </a:r>
            <a:r>
              <a:rPr lang="zh-TW" altLang="en-US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數學學科知識也是數學素養的一部分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是最基本的數學素養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，沒有基礎的數學素養就談不上應用的素養（張鎮華（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），楊瑞智（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））。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65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數學領域核心素養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056784" cy="5040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配合總綱三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九項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面向Ａ：自主行動</a:t>
            </a:r>
          </a:p>
          <a:p>
            <a:pPr marL="197100" indent="0" eaLnBrk="1" hangingPunct="1">
              <a:buNone/>
            </a:pPr>
            <a:endParaRPr lang="zh-TW" altLang="en-US" sz="24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eaLnBrk="1" hangingPunct="1"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zh-TW" altLang="en-US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76872"/>
            <a:ext cx="7776865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研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習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大綱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204864"/>
            <a:ext cx="7416823" cy="3888432"/>
          </a:xfrm>
        </p:spPr>
        <p:txBody>
          <a:bodyPr/>
          <a:lstStyle/>
          <a:p>
            <a:pPr marL="540000" lvl="1" indent="-342900" eaLnBrk="1" hangingPunct="1">
              <a:spcBef>
                <a:spcPts val="12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關於十二年國教及總綱淺介</a:t>
            </a:r>
            <a:endParaRPr lang="en-US" altLang="zh-TW" sz="2400" b="1" dirty="0" smtClean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lvl="1" indent="-342900" eaLnBrk="1" hangingPunct="1">
              <a:spcBef>
                <a:spcPts val="12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素養淺析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v.s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核心素養</a:t>
            </a:r>
            <a:endParaRPr lang="zh-TW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lvl="1" indent="-342900" eaLnBrk="1" hangingPunct="1">
              <a:spcBef>
                <a:spcPts val="12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素養</a:t>
            </a:r>
            <a:r>
              <a:rPr lang="zh-TW" altLang="en-US" sz="24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導向教學原則及基本元素</a:t>
            </a:r>
            <a:endParaRPr lang="zh-TW" altLang="zh-TW" sz="24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lvl="1" indent="-342900" eaLnBrk="1" hangingPunct="1">
              <a:spcBef>
                <a:spcPts val="12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數學領域核心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素養</a:t>
            </a:r>
            <a:r>
              <a:rPr lang="en-US" altLang="zh-TW" sz="2400" b="1" dirty="0" err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v.s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數學領域學習重點</a:t>
            </a:r>
            <a:endParaRPr lang="en-US" altLang="zh-TW" sz="2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lvl="1" indent="-342900" eaLnBrk="1" hangingPunct="1">
              <a:spcBef>
                <a:spcPts val="12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素養導向的教學設計</a:t>
            </a:r>
            <a:endParaRPr lang="zh-TW" altLang="zh-TW" sz="24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lvl="1" indent="-342900" eaLnBrk="1" hangingPunct="1">
              <a:spcBef>
                <a:spcPts val="12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素養導向的評量</a:t>
            </a:r>
            <a:r>
              <a:rPr lang="zh-TW" altLang="en-US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示例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12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CC66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數學領域共同</a:t>
            </a:r>
            <a:r>
              <a:rPr lang="zh-TW" altLang="en-US" sz="2400" b="1" dirty="0">
                <a:solidFill>
                  <a:srgbClr val="CC66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備課</a:t>
            </a:r>
            <a:endParaRPr lang="zh-TW" altLang="zh-TW" sz="2400" b="1" dirty="0">
              <a:solidFill>
                <a:srgbClr val="CC66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eaLnBrk="1" hangingPunct="1"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zh-TW" altLang="en-US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21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數學領域核心素養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056784" cy="5040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配合總綱三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九項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面向Ｂ：溝通互動</a:t>
            </a:r>
          </a:p>
          <a:p>
            <a:pPr marL="197100" indent="0" eaLnBrk="1" hangingPunct="1">
              <a:buNone/>
            </a:pPr>
            <a:endParaRPr lang="zh-TW" altLang="en-US" sz="24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eaLnBrk="1" hangingPunct="1"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zh-TW" altLang="en-US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76872"/>
            <a:ext cx="7632848" cy="430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數學領域核心素養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056784" cy="5040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配合總綱三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九項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面向Ｃ：社會參與</a:t>
            </a:r>
          </a:p>
          <a:p>
            <a:pPr marL="197100" indent="0" eaLnBrk="1" hangingPunct="1">
              <a:buNone/>
            </a:pPr>
            <a:endParaRPr lang="zh-TW" altLang="en-US" sz="24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eaLnBrk="1" hangingPunct="1"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zh-TW" altLang="en-US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2259895"/>
            <a:ext cx="7488832" cy="42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學習重點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344816" cy="47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數學領域學習重點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056784" cy="129614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: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「學習表現」與「學習內容」兩個向度所組成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學習表現（依學習階段、表現類別編寫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eaLnBrk="1" hangingPunct="1">
              <a:buFont typeface="Wingdings" panose="05000000000000000000" pitchFamily="2" charset="2"/>
              <a:buChar char="u"/>
            </a:pP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zh-TW" altLang="en-US" sz="24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eaLnBrk="1" hangingPunct="1"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zh-TW" altLang="en-US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450" y="3284984"/>
            <a:ext cx="7344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zh-TW" altLang="zh-TW" sz="1800" b="1" u="sng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1800" b="1" u="sng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800" b="1" u="sng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 </a:t>
            </a:r>
            <a:r>
              <a:rPr lang="zh-TW" altLang="zh-TW" sz="1800" b="1" u="sng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碼</a:t>
            </a:r>
            <a:r>
              <a:rPr lang="zh-TW" altLang="en-US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「表現類別</a:t>
            </a: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en-US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以英文小寫字母</a:t>
            </a:r>
            <a:r>
              <a:rPr lang="zh-TW" altLang="en-US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表示</a:t>
            </a:r>
            <a:r>
              <a:rPr lang="en-US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228600">
              <a:spcAft>
                <a:spcPts val="0"/>
              </a:spcAft>
            </a:pPr>
            <a:r>
              <a:rPr lang="en-US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（數與</a:t>
            </a: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量）、</a:t>
            </a:r>
            <a:r>
              <a:rPr lang="en-US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（空間與形狀）、</a:t>
            </a:r>
            <a:r>
              <a:rPr lang="en-US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（坐標幾何）、</a:t>
            </a:r>
            <a:r>
              <a:rPr lang="en-US" altLang="zh-TW" sz="1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zh-TW" sz="1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（關係</a:t>
            </a:r>
            <a:r>
              <a:rPr lang="zh-TW" altLang="zh-TW" sz="18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en-US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（代數）</a:t>
            </a: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（函數</a:t>
            </a: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en-US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（資料與不確定性</a:t>
            </a: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1800" b="1" kern="1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zh-TW" altLang="zh-TW" sz="1800" b="1" kern="1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zh-TW" sz="1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zh-TW" altLang="zh-TW" sz="1800" b="1" u="sng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1800" b="1" u="sng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2 </a:t>
            </a:r>
            <a:r>
              <a:rPr lang="zh-TW" altLang="zh-TW" sz="1800" b="1" u="sng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碼</a:t>
            </a:r>
            <a:r>
              <a:rPr lang="zh-TW" altLang="en-US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學習階段</a:t>
            </a: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別</a:t>
            </a:r>
            <a:r>
              <a:rPr lang="zh-TW" altLang="en-US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1800" b="1" kern="1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en-US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（國民小學低年級）、</a:t>
            </a:r>
            <a:r>
              <a:rPr lang="en-US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II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（國民小學中年級）、</a:t>
            </a:r>
            <a:r>
              <a:rPr lang="en-US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III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（國民小學高年級）、</a:t>
            </a:r>
            <a:r>
              <a:rPr lang="en-US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IV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（國民中學）、</a:t>
            </a:r>
            <a:r>
              <a:rPr lang="en-US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（普通型高級中等學校）</a:t>
            </a: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b="1" kern="1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zh-TW" sz="1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zh-TW" altLang="zh-TW" sz="1800" b="1" u="sng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1800" b="1" u="sng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3 </a:t>
            </a:r>
            <a:r>
              <a:rPr lang="zh-TW" altLang="zh-TW" sz="1800" b="1" u="sng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碼</a:t>
            </a:r>
            <a:r>
              <a:rPr lang="zh-TW" altLang="en-US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流水號</a:t>
            </a:r>
            <a:r>
              <a:rPr lang="zh-TW" altLang="zh-TW" sz="18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b="1" kern="1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en-US" altLang="zh-TW" sz="1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18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zh-TW" altLang="zh-TW" sz="1800" b="1" u="sng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</a:t>
            </a:r>
            <a:r>
              <a:rPr lang="en-US" altLang="zh-TW" sz="1800" b="1" u="sng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1800" b="1" u="sng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800" b="1" u="sng" kern="1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800" b="1" u="sng" kern="1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</a:t>
            </a:r>
            <a:r>
              <a:rPr lang="en-US" altLang="zh-TW" sz="1800" b="1" u="sng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-I-7 </a:t>
            </a:r>
            <a:r>
              <a:rPr lang="zh-TW" altLang="zh-TW" sz="1800" b="1" u="sng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理解長度及其常用單位，並做實測、估測與計算</a:t>
            </a:r>
            <a:r>
              <a:rPr lang="zh-TW" altLang="zh-TW" sz="1800" b="1" u="sng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sz="1800" b="1" u="sng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數學領域學習重點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056784" cy="50405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表現（依學習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階段編寫）</a:t>
            </a: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20888"/>
            <a:ext cx="7069383" cy="41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數學領域學習重點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056784" cy="7920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表現（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依表現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類別編寫）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20888"/>
            <a:ext cx="718935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數學領域學習重點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056784" cy="129614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: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「學習表現」與「學習內容」兩個向度所組成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學習內容（依學習年級編寫）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zh-TW" altLang="en-US" sz="24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eaLnBrk="1" hangingPunct="1"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zh-TW" altLang="en-US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7664" y="3284984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1800" b="1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1800" b="1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 </a:t>
            </a:r>
            <a:r>
              <a:rPr lang="zh-TW" altLang="zh-TW" sz="1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碼</a:t>
            </a: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為「主題類別」，以英文大寫字母</a:t>
            </a: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0"/>
              </a:spcAft>
            </a:pP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（數與量）、</a:t>
            </a: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（空間與形狀）、</a:t>
            </a: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（坐標幾何）、</a:t>
            </a:r>
            <a:r>
              <a:rPr lang="en-US" altLang="zh-TW" sz="1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</a:t>
            </a:r>
            <a:r>
              <a:rPr lang="zh-TW" altLang="zh-TW" sz="1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（關係</a:t>
            </a:r>
            <a:r>
              <a:rPr lang="zh-TW" altLang="zh-TW" sz="18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（ </a:t>
            </a:r>
            <a:r>
              <a:rPr lang="en-US" altLang="zh-TW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（代數）、</a:t>
            </a: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（函數</a:t>
            </a:r>
            <a:r>
              <a:rPr lang="zh-TW" altLang="zh-TW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） </a:t>
            </a:r>
            <a:r>
              <a:rPr lang="zh-TW" altLang="zh-TW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（資料與不確定性</a:t>
            </a:r>
            <a:r>
              <a:rPr lang="zh-TW" altLang="zh-TW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18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pt-BR" altLang="zh-TW" sz="1800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zh-TW" sz="1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1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2 </a:t>
            </a:r>
            <a:r>
              <a:rPr lang="zh-TW" altLang="zh-TW" sz="1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碼</a:t>
            </a: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為「年級階段」</a:t>
            </a:r>
            <a:r>
              <a:rPr lang="zh-TW" altLang="zh-TW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別</a:t>
            </a:r>
            <a:r>
              <a:rPr lang="zh-TW" altLang="en-US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1800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zh-TW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依序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1 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12 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年級，以阿拉伯數字</a:t>
            </a: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1 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12 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 示</a:t>
            </a:r>
            <a:r>
              <a:rPr lang="zh-TW" altLang="zh-TW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altLang="zh-TW" sz="18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zh-TW" sz="1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1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3 </a:t>
            </a:r>
            <a:r>
              <a:rPr lang="zh-TW" altLang="zh-TW" sz="1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碼</a:t>
            </a: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為流水號。</a:t>
            </a:r>
            <a:endParaRPr lang="en-US" altLang="zh-TW" sz="18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altLang="zh-TW" sz="18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</a:t>
            </a:r>
            <a:r>
              <a:rPr lang="en-US" altLang="zh-TW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en-US" altLang="zh-TW" sz="1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N-1-5 </a:t>
            </a:r>
            <a:r>
              <a:rPr lang="zh-TW" altLang="zh-TW" sz="1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長度</a:t>
            </a:r>
            <a:r>
              <a:rPr lang="en-US" altLang="zh-TW" sz="1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zh-TW" sz="1800" b="1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以操作活動為主。初步認識、直接比較、間接比較（含個別單位）</a:t>
            </a:r>
            <a:r>
              <a:rPr lang="zh-TW" altLang="zh-TW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sz="18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數學領域學習重點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056784" cy="129614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: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「學習表現」與「學習內容」兩個向度所組成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學習內容（依學習年級編寫）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zh-TW" altLang="en-US" sz="24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eaLnBrk="1" hangingPunct="1"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zh-TW" altLang="en-US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7664" y="3284984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</a:t>
            </a:r>
            <a:r>
              <a:rPr lang="zh-TW" altLang="en-US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內容包含「條目」與「說明」，前者為大項目，以黑體字呈現，後者是</a:t>
            </a:r>
            <a:r>
              <a:rPr lang="zh-TW" altLang="en-US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細項</a:t>
            </a:r>
            <a:r>
              <a:rPr lang="zh-TW" altLang="en-US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說明。兩者之間以冒號或句號分隔。</a:t>
            </a:r>
            <a:endParaRPr lang="en-US" altLang="zh-TW" sz="18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altLang="zh-TW" sz="18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</a:t>
            </a:r>
            <a:r>
              <a:rPr lang="zh-TW" altLang="en-US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內容的安排以清楚呈現某組數學概念為原則，並非一條目對應一教學單元。</a:t>
            </a:r>
            <a:endParaRPr lang="en-US" altLang="zh-TW" sz="18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altLang="zh-TW" sz="18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TW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1-6 </a:t>
            </a:r>
            <a:r>
              <a:rPr lang="zh-TW" altLang="en-US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年級的學習內容標題出現「</a:t>
            </a:r>
            <a:r>
              <a:rPr lang="zh-TW" altLang="en-US" sz="1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解題</a:t>
            </a:r>
            <a:r>
              <a:rPr lang="zh-TW" altLang="en-US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」者，特別強調兩個要點：</a:t>
            </a:r>
            <a:endParaRPr lang="en-US" altLang="zh-TW" sz="18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　</a:t>
            </a:r>
            <a:r>
              <a:rPr lang="zh-TW" altLang="en-US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教師教學應盡量配合學習表現所使用專有名詞「解題」的</a:t>
            </a:r>
            <a:r>
              <a:rPr lang="zh-TW" altLang="en-US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意義的</a:t>
            </a:r>
            <a:endParaRPr lang="en-US" altLang="zh-TW" sz="1800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精神</a:t>
            </a:r>
            <a:r>
              <a:rPr lang="zh-TW" altLang="en-US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</a:t>
            </a:r>
            <a:r>
              <a:rPr lang="zh-TW" altLang="en-US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</a:t>
            </a:r>
            <a:r>
              <a:rPr lang="zh-TW" altLang="en-US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　</a:t>
            </a:r>
            <a:r>
              <a:rPr lang="zh-TW" altLang="en-US" sz="1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教師應注意數學學習與日常應用的結合</a:t>
            </a:r>
            <a:r>
              <a:rPr lang="zh-TW" altLang="en-US" sz="1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數學領域學習重點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056784" cy="50405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內容（依學習年級編寫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48880"/>
            <a:ext cx="7272808" cy="44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數學領域學習重點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056784" cy="50405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內容（依學習年級編寫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77" y="2348881"/>
            <a:ext cx="733473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依據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132856"/>
            <a:ext cx="7632848" cy="3816424"/>
          </a:xfrm>
        </p:spPr>
        <p:txBody>
          <a:bodyPr/>
          <a:lstStyle/>
          <a:p>
            <a:pPr marL="540000" lvl="1" indent="-342900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zh-TW" sz="1800" dirty="0" smtClean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教育部</a:t>
            </a:r>
            <a:r>
              <a:rPr lang="en-US" altLang="zh-TW" sz="1800" dirty="0" smtClean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_</a:t>
            </a:r>
            <a:r>
              <a:rPr lang="zh-TW" altLang="en-US" sz="1800" dirty="0" smtClean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十二年國民基本教育</a:t>
            </a:r>
            <a:r>
              <a:rPr lang="zh-TW" altLang="zh-TW" sz="1800" dirty="0" smtClean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課程綱要</a:t>
            </a:r>
            <a:r>
              <a:rPr lang="zh-TW" altLang="en-US" sz="1800" dirty="0" smtClean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</a:t>
            </a:r>
            <a:r>
              <a:rPr lang="en-US" altLang="zh-TW" sz="1800" dirty="0" smtClean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103.11</a:t>
            </a:r>
            <a:r>
              <a:rPr lang="zh-TW" altLang="en-US" sz="1800" dirty="0" smtClean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</a:t>
            </a:r>
            <a:endParaRPr lang="zh-TW" altLang="zh-TW" sz="1800" dirty="0">
              <a:solidFill>
                <a:schemeClr val="accent5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lvl="1" indent="-342900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zh-TW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教育部</a:t>
            </a:r>
            <a:r>
              <a:rPr lang="en-US" altLang="zh-TW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_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素養導向教學設計參考手冊（</a:t>
            </a:r>
            <a:r>
              <a:rPr lang="en-US" altLang="zh-TW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107.01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</a:t>
            </a:r>
            <a:endParaRPr lang="zh-TW" altLang="zh-TW" sz="1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lvl="1" indent="-342900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1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教育部</a:t>
            </a:r>
            <a:r>
              <a:rPr lang="en-US" altLang="zh-TW" sz="1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_</a:t>
            </a:r>
            <a:r>
              <a:rPr lang="zh-TW" altLang="en-US" sz="1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十二年</a:t>
            </a:r>
            <a:r>
              <a:rPr lang="zh-TW" altLang="en-US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國教課程總綱宣講簡報（國中小課綱公播版）</a:t>
            </a:r>
            <a:endParaRPr lang="en-US" altLang="zh-TW" sz="1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lvl="1" indent="-342900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18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教育研究院</a:t>
            </a:r>
            <a:r>
              <a:rPr lang="en-US" altLang="zh-TW" sz="18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18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數學領域課程手冊（</a:t>
            </a:r>
            <a:r>
              <a:rPr lang="en-US" altLang="zh-TW" sz="18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106.12.</a:t>
            </a:r>
            <a:r>
              <a:rPr lang="zh-TW" altLang="en-US" sz="18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更新五版）</a:t>
            </a:r>
            <a:endParaRPr lang="zh-TW" altLang="zh-TW" sz="180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lvl="1" indent="-342900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1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教育研究院</a:t>
            </a:r>
            <a:r>
              <a:rPr lang="en-US" altLang="zh-TW" sz="1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1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素養導向「紙筆測驗」要素與範例試題（定稿版）</a:t>
            </a:r>
            <a:endParaRPr lang="en-US" altLang="zh-TW" sz="18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lvl="1" indent="-342900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臺北市政府教育局</a:t>
            </a:r>
            <a:r>
              <a:rPr lang="en-US" altLang="zh-TW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_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十二年國教懶人包（</a:t>
            </a:r>
            <a:r>
              <a:rPr lang="en-US" altLang="zh-TW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107.02.08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</a:t>
            </a:r>
            <a:endParaRPr lang="en-US" altLang="zh-TW" sz="18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lvl="1" indent="-342900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1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臺北市政府教育局</a:t>
            </a:r>
            <a:r>
              <a:rPr lang="en-US" altLang="zh-TW" sz="1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1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臺北市國小共同備課手冊</a:t>
            </a:r>
            <a:r>
              <a:rPr lang="en-US" altLang="zh-TW" sz="1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數學領域篇（</a:t>
            </a:r>
            <a:r>
              <a:rPr lang="en-US" altLang="zh-TW" sz="1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106.11</a:t>
            </a:r>
            <a:r>
              <a:rPr lang="zh-TW" altLang="en-US" sz="1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8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1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臺灣師大</a:t>
            </a:r>
            <a:r>
              <a:rPr lang="en-US" altLang="zh-TW" sz="1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_</a:t>
            </a:r>
            <a:r>
              <a:rPr lang="zh-TW" altLang="en-US" sz="1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林福來主編</a:t>
            </a:r>
            <a:r>
              <a:rPr lang="en-US" altLang="zh-TW" sz="1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_</a:t>
            </a:r>
            <a:r>
              <a:rPr lang="zh-TW" altLang="en-US" sz="1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數學素養評量樣本試題</a:t>
            </a:r>
            <a:r>
              <a:rPr lang="en-US" altLang="zh-TW" sz="1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1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上、下</a:t>
            </a:r>
            <a:r>
              <a:rPr lang="en-US" altLang="zh-TW" sz="1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lang="zh-TW" altLang="en-US" sz="1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</a:t>
            </a:r>
            <a:r>
              <a:rPr lang="en-US" altLang="zh-TW" sz="1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100.09</a:t>
            </a:r>
            <a:r>
              <a:rPr lang="zh-TW" altLang="en-US" sz="1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</a:t>
            </a:r>
            <a:endParaRPr lang="en-US" altLang="zh-TW" sz="18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lvl="1" indent="-342900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18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大學入學考試中心</a:t>
            </a:r>
            <a:r>
              <a:rPr lang="en-US" altLang="zh-TW" sz="18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_</a:t>
            </a:r>
            <a:r>
              <a:rPr lang="zh-TW" altLang="en-US" sz="18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試題研發數學科初步成果報告</a:t>
            </a:r>
            <a:r>
              <a:rPr lang="zh-TW" altLang="en-US" sz="18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18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106.11</a:t>
            </a:r>
            <a:r>
              <a:rPr lang="zh-TW" altLang="en-US" sz="18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8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1800" dirty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葉興華</a:t>
            </a:r>
            <a:r>
              <a:rPr lang="en-US" altLang="zh-TW" sz="1800" dirty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_</a:t>
            </a:r>
            <a:r>
              <a:rPr lang="zh-TW" altLang="en-US" sz="1800" dirty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談</a:t>
            </a:r>
            <a:r>
              <a:rPr lang="zh-TW" altLang="en-US" sz="1800" dirty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素養導向之課程與教學設計（</a:t>
            </a:r>
            <a:r>
              <a:rPr lang="en-US" altLang="zh-TW" sz="1800" dirty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106.11</a:t>
            </a:r>
            <a:r>
              <a:rPr lang="zh-TW" altLang="en-US" sz="1800" dirty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800" dirty="0">
              <a:solidFill>
                <a:srgbClr val="FF66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楊瑞智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_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數學素養與評量（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107.2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研習講義）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lvl="1" indent="-342900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zh-TW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40000" eaLnBrk="1" hangingPunct="1">
              <a:buFont typeface="Wingdings" panose="05000000000000000000" pitchFamily="2" charset="2"/>
              <a:buChar char="Ø"/>
            </a:pPr>
            <a:endParaRPr lang="zh-TW" altLang="en-US" sz="2400" b="1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eaLnBrk="1" hangingPunct="1"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zh-TW" altLang="en-US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16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素養導向的教學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403722"/>
          </a:xfrm>
          <a:prstGeom prst="rect">
            <a:avLst/>
          </a:prstGeom>
        </p:spPr>
      </p:pic>
      <p:sp>
        <p:nvSpPr>
          <p:cNvPr id="5" name="手繪多邊形 4"/>
          <p:cNvSpPr/>
          <p:nvPr/>
        </p:nvSpPr>
        <p:spPr>
          <a:xfrm>
            <a:off x="3779911" y="2725113"/>
            <a:ext cx="4680521" cy="783976"/>
          </a:xfrm>
          <a:custGeom>
            <a:avLst/>
            <a:gdLst>
              <a:gd name="connsiteX0" fmla="*/ 0 w 2147135"/>
              <a:gd name="connsiteY0" fmla="*/ 357863 h 2147135"/>
              <a:gd name="connsiteX1" fmla="*/ 357863 w 2147135"/>
              <a:gd name="connsiteY1" fmla="*/ 0 h 2147135"/>
              <a:gd name="connsiteX2" fmla="*/ 1789272 w 2147135"/>
              <a:gd name="connsiteY2" fmla="*/ 0 h 2147135"/>
              <a:gd name="connsiteX3" fmla="*/ 2147135 w 2147135"/>
              <a:gd name="connsiteY3" fmla="*/ 357863 h 2147135"/>
              <a:gd name="connsiteX4" fmla="*/ 2147135 w 2147135"/>
              <a:gd name="connsiteY4" fmla="*/ 1789272 h 2147135"/>
              <a:gd name="connsiteX5" fmla="*/ 1789272 w 2147135"/>
              <a:gd name="connsiteY5" fmla="*/ 2147135 h 2147135"/>
              <a:gd name="connsiteX6" fmla="*/ 357863 w 2147135"/>
              <a:gd name="connsiteY6" fmla="*/ 2147135 h 2147135"/>
              <a:gd name="connsiteX7" fmla="*/ 0 w 2147135"/>
              <a:gd name="connsiteY7" fmla="*/ 1789272 h 2147135"/>
              <a:gd name="connsiteX8" fmla="*/ 0 w 2147135"/>
              <a:gd name="connsiteY8" fmla="*/ 357863 h 21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7135" h="2147135">
                <a:moveTo>
                  <a:pt x="0" y="357863"/>
                </a:moveTo>
                <a:cubicBezTo>
                  <a:pt x="0" y="160221"/>
                  <a:pt x="160221" y="0"/>
                  <a:pt x="357863" y="0"/>
                </a:cubicBezTo>
                <a:lnTo>
                  <a:pt x="1789272" y="0"/>
                </a:lnTo>
                <a:cubicBezTo>
                  <a:pt x="1986914" y="0"/>
                  <a:pt x="2147135" y="160221"/>
                  <a:pt x="2147135" y="357863"/>
                </a:cubicBezTo>
                <a:lnTo>
                  <a:pt x="2147135" y="1789272"/>
                </a:lnTo>
                <a:cubicBezTo>
                  <a:pt x="2147135" y="1986914"/>
                  <a:pt x="1986914" y="2147135"/>
                  <a:pt x="1789272" y="2147135"/>
                </a:cubicBezTo>
                <a:lnTo>
                  <a:pt x="357863" y="2147135"/>
                </a:lnTo>
                <a:cubicBezTo>
                  <a:pt x="160221" y="2147135"/>
                  <a:pt x="0" y="1986914"/>
                  <a:pt x="0" y="1789272"/>
                </a:cubicBezTo>
                <a:lnTo>
                  <a:pt x="0" y="357863"/>
                </a:lnTo>
                <a:close/>
              </a:path>
            </a:pathLst>
          </a:custGeom>
          <a:solidFill>
            <a:srgbClr val="9E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2444" tIns="192444" rIns="192444" bIns="192444" spcCol="1270" anchor="ctr"/>
          <a:lstStyle/>
          <a:p>
            <a:pPr algn="just" defTabSz="1022350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更能夠</a:t>
            </a:r>
            <a:r>
              <a:rPr kumimoji="1"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有機地連結</a:t>
            </a:r>
            <a:r>
              <a:rPr kumimoji="1"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不同領域</a:t>
            </a:r>
            <a:r>
              <a:rPr kumimoji="1" lang="en-US" altLang="zh-TW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科目所習得的</a:t>
            </a:r>
            <a:r>
              <a:rPr kumimoji="1"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知識、技能與態度</a:t>
            </a:r>
          </a:p>
        </p:txBody>
      </p:sp>
      <p:sp>
        <p:nvSpPr>
          <p:cNvPr id="6" name="手繪多邊形 5"/>
          <p:cNvSpPr/>
          <p:nvPr/>
        </p:nvSpPr>
        <p:spPr>
          <a:xfrm>
            <a:off x="3780472" y="3645024"/>
            <a:ext cx="4679960" cy="576064"/>
          </a:xfrm>
          <a:custGeom>
            <a:avLst/>
            <a:gdLst>
              <a:gd name="connsiteX0" fmla="*/ 0 w 2147135"/>
              <a:gd name="connsiteY0" fmla="*/ 357863 h 2147135"/>
              <a:gd name="connsiteX1" fmla="*/ 357863 w 2147135"/>
              <a:gd name="connsiteY1" fmla="*/ 0 h 2147135"/>
              <a:gd name="connsiteX2" fmla="*/ 1789272 w 2147135"/>
              <a:gd name="connsiteY2" fmla="*/ 0 h 2147135"/>
              <a:gd name="connsiteX3" fmla="*/ 2147135 w 2147135"/>
              <a:gd name="connsiteY3" fmla="*/ 357863 h 2147135"/>
              <a:gd name="connsiteX4" fmla="*/ 2147135 w 2147135"/>
              <a:gd name="connsiteY4" fmla="*/ 1789272 h 2147135"/>
              <a:gd name="connsiteX5" fmla="*/ 1789272 w 2147135"/>
              <a:gd name="connsiteY5" fmla="*/ 2147135 h 2147135"/>
              <a:gd name="connsiteX6" fmla="*/ 357863 w 2147135"/>
              <a:gd name="connsiteY6" fmla="*/ 2147135 h 2147135"/>
              <a:gd name="connsiteX7" fmla="*/ 0 w 2147135"/>
              <a:gd name="connsiteY7" fmla="*/ 1789272 h 2147135"/>
              <a:gd name="connsiteX8" fmla="*/ 0 w 2147135"/>
              <a:gd name="connsiteY8" fmla="*/ 357863 h 21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7135" h="2147135">
                <a:moveTo>
                  <a:pt x="0" y="357863"/>
                </a:moveTo>
                <a:cubicBezTo>
                  <a:pt x="0" y="160221"/>
                  <a:pt x="160221" y="0"/>
                  <a:pt x="357863" y="0"/>
                </a:cubicBezTo>
                <a:lnTo>
                  <a:pt x="1789272" y="0"/>
                </a:lnTo>
                <a:cubicBezTo>
                  <a:pt x="1986914" y="0"/>
                  <a:pt x="2147135" y="160221"/>
                  <a:pt x="2147135" y="357863"/>
                </a:cubicBezTo>
                <a:lnTo>
                  <a:pt x="2147135" y="1789272"/>
                </a:lnTo>
                <a:cubicBezTo>
                  <a:pt x="2147135" y="1986914"/>
                  <a:pt x="1986914" y="2147135"/>
                  <a:pt x="1789272" y="2147135"/>
                </a:cubicBezTo>
                <a:lnTo>
                  <a:pt x="357863" y="2147135"/>
                </a:lnTo>
                <a:cubicBezTo>
                  <a:pt x="160221" y="2147135"/>
                  <a:pt x="0" y="1986914"/>
                  <a:pt x="0" y="1789272"/>
                </a:cubicBezTo>
                <a:lnTo>
                  <a:pt x="0" y="357863"/>
                </a:lnTo>
                <a:close/>
              </a:path>
            </a:pathLst>
          </a:custGeom>
          <a:solidFill>
            <a:srgbClr val="003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2444" tIns="192444" rIns="192444" bIns="192444" spcCol="1270" anchor="ctr"/>
          <a:lstStyle/>
          <a:p>
            <a:pPr algn="just" defTabSz="1022350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更能夠</a:t>
            </a:r>
            <a:r>
              <a:rPr kumimoji="1"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靈活運用所學</a:t>
            </a:r>
            <a:r>
              <a:rPr kumimoji="1"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，以解決</a:t>
            </a:r>
            <a:r>
              <a:rPr kumimoji="1" lang="zh-TW" alt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kumimoji="1" lang="en-US" altLang="zh-TW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3751394" y="4357023"/>
            <a:ext cx="4752256" cy="656153"/>
          </a:xfrm>
          <a:custGeom>
            <a:avLst/>
            <a:gdLst>
              <a:gd name="connsiteX0" fmla="*/ 0 w 2147135"/>
              <a:gd name="connsiteY0" fmla="*/ 357863 h 2147135"/>
              <a:gd name="connsiteX1" fmla="*/ 357863 w 2147135"/>
              <a:gd name="connsiteY1" fmla="*/ 0 h 2147135"/>
              <a:gd name="connsiteX2" fmla="*/ 1789272 w 2147135"/>
              <a:gd name="connsiteY2" fmla="*/ 0 h 2147135"/>
              <a:gd name="connsiteX3" fmla="*/ 2147135 w 2147135"/>
              <a:gd name="connsiteY3" fmla="*/ 357863 h 2147135"/>
              <a:gd name="connsiteX4" fmla="*/ 2147135 w 2147135"/>
              <a:gd name="connsiteY4" fmla="*/ 1789272 h 2147135"/>
              <a:gd name="connsiteX5" fmla="*/ 1789272 w 2147135"/>
              <a:gd name="connsiteY5" fmla="*/ 2147135 h 2147135"/>
              <a:gd name="connsiteX6" fmla="*/ 357863 w 2147135"/>
              <a:gd name="connsiteY6" fmla="*/ 2147135 h 2147135"/>
              <a:gd name="connsiteX7" fmla="*/ 0 w 2147135"/>
              <a:gd name="connsiteY7" fmla="*/ 1789272 h 2147135"/>
              <a:gd name="connsiteX8" fmla="*/ 0 w 2147135"/>
              <a:gd name="connsiteY8" fmla="*/ 357863 h 21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7135" h="2147135">
                <a:moveTo>
                  <a:pt x="0" y="357863"/>
                </a:moveTo>
                <a:cubicBezTo>
                  <a:pt x="0" y="160221"/>
                  <a:pt x="160221" y="0"/>
                  <a:pt x="357863" y="0"/>
                </a:cubicBezTo>
                <a:lnTo>
                  <a:pt x="1789272" y="0"/>
                </a:lnTo>
                <a:cubicBezTo>
                  <a:pt x="1986914" y="0"/>
                  <a:pt x="2147135" y="160221"/>
                  <a:pt x="2147135" y="357863"/>
                </a:cubicBezTo>
                <a:lnTo>
                  <a:pt x="2147135" y="1789272"/>
                </a:lnTo>
                <a:cubicBezTo>
                  <a:pt x="2147135" y="1986914"/>
                  <a:pt x="1986914" y="2147135"/>
                  <a:pt x="1789272" y="2147135"/>
                </a:cubicBezTo>
                <a:lnTo>
                  <a:pt x="357863" y="2147135"/>
                </a:lnTo>
                <a:cubicBezTo>
                  <a:pt x="160221" y="2147135"/>
                  <a:pt x="0" y="1986914"/>
                  <a:pt x="0" y="1789272"/>
                </a:cubicBezTo>
                <a:lnTo>
                  <a:pt x="0" y="357863"/>
                </a:lnTo>
                <a:close/>
              </a:path>
            </a:pathLst>
          </a:custGeom>
          <a:solidFill>
            <a:srgbClr val="6800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2444" tIns="192444" rIns="192444" bIns="192444" spcCol="1270" anchor="ctr"/>
          <a:lstStyle/>
          <a:p>
            <a:pPr algn="just" defTabSz="10223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更能夠強調將能力應用於</a:t>
            </a:r>
            <a:r>
              <a:rPr kumimoji="1"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特定生活情境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3779911" y="5149111"/>
            <a:ext cx="4751695" cy="588342"/>
          </a:xfrm>
          <a:custGeom>
            <a:avLst/>
            <a:gdLst>
              <a:gd name="connsiteX0" fmla="*/ 0 w 2147135"/>
              <a:gd name="connsiteY0" fmla="*/ 357863 h 2147135"/>
              <a:gd name="connsiteX1" fmla="*/ 357863 w 2147135"/>
              <a:gd name="connsiteY1" fmla="*/ 0 h 2147135"/>
              <a:gd name="connsiteX2" fmla="*/ 1789272 w 2147135"/>
              <a:gd name="connsiteY2" fmla="*/ 0 h 2147135"/>
              <a:gd name="connsiteX3" fmla="*/ 2147135 w 2147135"/>
              <a:gd name="connsiteY3" fmla="*/ 357863 h 2147135"/>
              <a:gd name="connsiteX4" fmla="*/ 2147135 w 2147135"/>
              <a:gd name="connsiteY4" fmla="*/ 1789272 h 2147135"/>
              <a:gd name="connsiteX5" fmla="*/ 1789272 w 2147135"/>
              <a:gd name="connsiteY5" fmla="*/ 2147135 h 2147135"/>
              <a:gd name="connsiteX6" fmla="*/ 357863 w 2147135"/>
              <a:gd name="connsiteY6" fmla="*/ 2147135 h 2147135"/>
              <a:gd name="connsiteX7" fmla="*/ 0 w 2147135"/>
              <a:gd name="connsiteY7" fmla="*/ 1789272 h 2147135"/>
              <a:gd name="connsiteX8" fmla="*/ 0 w 2147135"/>
              <a:gd name="connsiteY8" fmla="*/ 357863 h 21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7135" h="2147135">
                <a:moveTo>
                  <a:pt x="0" y="357863"/>
                </a:moveTo>
                <a:cubicBezTo>
                  <a:pt x="0" y="160221"/>
                  <a:pt x="160221" y="0"/>
                  <a:pt x="357863" y="0"/>
                </a:cubicBezTo>
                <a:lnTo>
                  <a:pt x="1789272" y="0"/>
                </a:lnTo>
                <a:cubicBezTo>
                  <a:pt x="1986914" y="0"/>
                  <a:pt x="2147135" y="160221"/>
                  <a:pt x="2147135" y="357863"/>
                </a:cubicBezTo>
                <a:lnTo>
                  <a:pt x="2147135" y="1789272"/>
                </a:lnTo>
                <a:cubicBezTo>
                  <a:pt x="2147135" y="1986914"/>
                  <a:pt x="1986914" y="2147135"/>
                  <a:pt x="1789272" y="2147135"/>
                </a:cubicBezTo>
                <a:lnTo>
                  <a:pt x="357863" y="2147135"/>
                </a:lnTo>
                <a:cubicBezTo>
                  <a:pt x="160221" y="2147135"/>
                  <a:pt x="0" y="1986914"/>
                  <a:pt x="0" y="1789272"/>
                </a:cubicBezTo>
                <a:lnTo>
                  <a:pt x="0" y="357863"/>
                </a:ln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2444" tIns="192444" rIns="192444" bIns="192444" spcCol="1270" anchor="ctr"/>
          <a:lstStyle/>
          <a:p>
            <a:pPr algn="just" defTabSz="10223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zh-TW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更強調對於自己的</a:t>
            </a:r>
            <a:r>
              <a:rPr kumimoji="1"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實踐或行動進行反思</a:t>
            </a:r>
          </a:p>
        </p:txBody>
      </p:sp>
    </p:spTree>
    <p:extLst>
      <p:ext uri="{BB962C8B-B14F-4D97-AF65-F5344CB8AC3E}">
        <p14:creationId xmlns:p14="http://schemas.microsoft.com/office/powerpoint/2010/main" val="20035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素養導向的教學：教師與學生角色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778595" y="2806626"/>
            <a:ext cx="3657600" cy="3278485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1" fontAlgn="auto" hangingPunct="1">
              <a:spcAft>
                <a:spcPts val="0"/>
              </a:spcAft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著重扮演「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助學者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」的角色，以培養學生</a:t>
            </a:r>
            <a:r>
              <a:rPr kumimoji="0" lang="zh-TW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適應未來社會生活和解決問題的統整能力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20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可透過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提問、討論、欣賞、展演、操作、情境體驗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等有效的教學活動與策略，引導學生創造與省思，提供學生更多</a:t>
            </a:r>
            <a:r>
              <a:rPr kumimoji="0" lang="zh-TW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參與互動及力行實踐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的機會，以強化學生主動學習的角色。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內容版面配置區 6"/>
          <p:cNvSpPr txBox="1">
            <a:spLocks/>
          </p:cNvSpPr>
          <p:nvPr/>
        </p:nvSpPr>
        <p:spPr bwMode="auto">
          <a:xfrm>
            <a:off x="4742582" y="2797101"/>
            <a:ext cx="3884811" cy="328801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kumimoji="0" lang="zh-TW" altLang="en-US" sz="2000" dirty="0" smtClean="0">
                <a:latin typeface="+mn-ea"/>
                <a:ea typeface="+mn-ea"/>
              </a:rPr>
              <a:t>對周遭環境保持好奇心並能進行</a:t>
            </a:r>
            <a:r>
              <a:rPr kumimoji="0" lang="zh-TW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主動地探索體驗、試驗、尋求答案與合作學習</a:t>
            </a:r>
            <a:r>
              <a:rPr kumimoji="0" lang="zh-TW" altLang="en-US" sz="2000" dirty="0" smtClean="0">
                <a:latin typeface="+mn-ea"/>
                <a:ea typeface="+mn-ea"/>
              </a:rPr>
              <a:t>。</a:t>
            </a:r>
            <a:endParaRPr kumimoji="0" lang="en-US" altLang="zh-TW" sz="2000" dirty="0" smtClean="0">
              <a:latin typeface="+mn-ea"/>
              <a:ea typeface="+mn-ea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kumimoji="0" lang="zh-TW" altLang="en-US" sz="2000" dirty="0" smtClean="0">
                <a:latin typeface="+mn-ea"/>
                <a:ea typeface="+mn-ea"/>
              </a:rPr>
              <a:t>積極正向的參與家庭、學校、社會生活，並能主動地與周遭人、事、物及環境的互動中觀察現象，尋求關係，</a:t>
            </a:r>
            <a:r>
              <a:rPr kumimoji="0" lang="zh-TW" altLang="en-US" sz="2000" u="sng" dirty="0" smtClean="0">
                <a:latin typeface="+mn-ea"/>
                <a:ea typeface="+mn-ea"/>
              </a:rPr>
              <a:t>解決問題</a:t>
            </a:r>
            <a:r>
              <a:rPr kumimoji="0" lang="zh-TW" altLang="en-US" sz="2000" dirty="0" smtClean="0">
                <a:latin typeface="+mn-ea"/>
                <a:ea typeface="+mn-ea"/>
              </a:rPr>
              <a:t>。</a:t>
            </a:r>
            <a:endParaRPr kumimoji="0" lang="en-US" altLang="zh-TW" sz="2000" dirty="0" smtClean="0">
              <a:latin typeface="+mn-ea"/>
              <a:ea typeface="+mn-ea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kumimoji="0" lang="zh-TW" altLang="en-US" sz="2000" dirty="0" smtClean="0">
                <a:latin typeface="+mn-ea"/>
                <a:ea typeface="+mn-ea"/>
              </a:rPr>
              <a:t>關注將所學內容轉化為</a:t>
            </a:r>
            <a:r>
              <a:rPr kumimoji="0" lang="zh-TW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實踐性的知識</a:t>
            </a:r>
            <a:r>
              <a:rPr kumimoji="0" lang="zh-TW" altLang="en-US" sz="2000" dirty="0" smtClean="0">
                <a:latin typeface="+mn-ea"/>
                <a:ea typeface="+mn-ea"/>
              </a:rPr>
              <a:t>，落實於生活中，以開放心胸來適應及參與社會生活。</a:t>
            </a:r>
            <a:endParaRPr kumimoji="0" lang="zh-TW" altLang="en-US" sz="2000" dirty="0">
              <a:latin typeface="+mn-ea"/>
              <a:ea typeface="+mn-ea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55576" y="2132856"/>
            <a:ext cx="3703638" cy="6588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教師教學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 bwMode="auto">
          <a:xfrm>
            <a:off x="4723533" y="2114476"/>
            <a:ext cx="3903860" cy="658813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學生學習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16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素養導向的教學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272808" cy="44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Shape 787"/>
          <p:cNvSpPr>
            <a:spLocks noGrp="1"/>
          </p:cNvSpPr>
          <p:nvPr>
            <p:ph sz="quarter" idx="1"/>
          </p:nvPr>
        </p:nvSpPr>
        <p:spPr>
          <a:xfrm>
            <a:off x="826560" y="1052736"/>
            <a:ext cx="7500937" cy="1214437"/>
          </a:xfrm>
        </p:spPr>
        <p:txBody>
          <a:bodyPr lIns="91425" tIns="45700" rIns="91425" bIns="45700"/>
          <a:lstStyle/>
          <a:p>
            <a:pPr marL="342900" indent="-34290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--</a:t>
            </a:r>
            <a:r>
              <a:rPr lang="en-US" sz="32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朝向素養</a:t>
            </a:r>
            <a:r>
              <a:rPr lang="en-US" sz="3200" b="1" u="sng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  <a:hlinkClick r:id="rId3"/>
              </a:rPr>
              <a:t>導向</a:t>
            </a:r>
            <a:r>
              <a:rPr lang="en-US" sz="32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的教學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原則</a:t>
            </a:r>
            <a:endParaRPr lang="en-US" sz="3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304130" name="投影片編號版面配置區 1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E49DB21-C576-47A9-8095-993238CD4FDF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33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04131" name="Shape 789"/>
          <p:cNvGrpSpPr>
            <a:grpSpLocks/>
          </p:cNvGrpSpPr>
          <p:nvPr/>
        </p:nvGrpSpPr>
        <p:grpSpPr bwMode="auto">
          <a:xfrm>
            <a:off x="366371" y="2132856"/>
            <a:ext cx="2415334" cy="2683321"/>
            <a:chOff x="2405" y="757110"/>
            <a:chExt cx="2414868" cy="2414868"/>
          </a:xfrm>
        </p:grpSpPr>
        <p:sp>
          <p:nvSpPr>
            <p:cNvPr id="304132" name="Shape 790"/>
            <p:cNvSpPr>
              <a:spLocks noChangeArrowheads="1"/>
            </p:cNvSpPr>
            <p:nvPr/>
          </p:nvSpPr>
          <p:spPr bwMode="auto">
            <a:xfrm>
              <a:off x="2405" y="757110"/>
              <a:ext cx="2414868" cy="2414868"/>
            </a:xfrm>
            <a:prstGeom prst="ellipse">
              <a:avLst/>
            </a:prstGeom>
            <a:solidFill>
              <a:srgbClr val="BF504D">
                <a:alpha val="49803"/>
              </a:srgb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sz="1800" b="1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4133" name="Shape 791"/>
            <p:cNvSpPr txBox="1">
              <a:spLocks noChangeArrowheads="1"/>
            </p:cNvSpPr>
            <p:nvPr/>
          </p:nvSpPr>
          <p:spPr bwMode="auto">
            <a:xfrm>
              <a:off x="356055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 dirty="0" err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整合知識、技能與態度</a:t>
              </a:r>
              <a:endParaRPr 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691681" y="1886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課程的改變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教師教學端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447118" y="2508163"/>
          <a:ext cx="4797290" cy="3108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97290"/>
              </a:tblGrid>
              <a:tr h="370840">
                <a:tc>
                  <a:txBody>
                    <a:bodyPr/>
                    <a:lstStyle/>
                    <a:p>
                      <a:pPr marL="631825" indent="-631825"/>
                      <a:r>
                        <a:rPr lang="en-US" altLang="zh-TW" sz="3200" b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</a:t>
                      </a:r>
                      <a:r>
                        <a:rPr lang="zh-TW" altLang="en-US" sz="3200" b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比較</a:t>
                      </a:r>
                      <a:r>
                        <a:rPr lang="zh-TW" altLang="en-US" sz="32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或連結同領域或科目間之知識、技能、態度</a:t>
                      </a:r>
                      <a:endParaRPr lang="zh-TW" altLang="en-US" sz="32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631825" indent="-631825"/>
                      <a:r>
                        <a:rPr kumimoji="0" lang="en-US" altLang="zh-TW" sz="3200" b="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</a:t>
                      </a:r>
                      <a:r>
                        <a:rPr kumimoji="0" lang="zh-TW" altLang="zh-TW" sz="3200" b="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比較或連結不同領域或科目間之知識、技能、態度</a:t>
                      </a:r>
                      <a:endParaRPr lang="zh-TW" altLang="en-US" sz="32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0211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 bwMode="auto">
          <a:xfrm>
            <a:off x="611561" y="2488124"/>
            <a:ext cx="2160240" cy="205531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304129" name="Shape 787"/>
          <p:cNvSpPr>
            <a:spLocks noGrp="1"/>
          </p:cNvSpPr>
          <p:nvPr>
            <p:ph sz="quarter" idx="1"/>
          </p:nvPr>
        </p:nvSpPr>
        <p:spPr>
          <a:xfrm>
            <a:off x="826560" y="1052736"/>
            <a:ext cx="7500937" cy="1214437"/>
          </a:xfrm>
        </p:spPr>
        <p:txBody>
          <a:bodyPr lIns="91425" tIns="45700" rIns="91425" bIns="45700"/>
          <a:lstStyle/>
          <a:p>
            <a:pPr marL="342900" indent="-34290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--</a:t>
            </a:r>
            <a:r>
              <a:rPr lang="en-US" sz="32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朝向素養</a:t>
            </a:r>
            <a:r>
              <a:rPr lang="en-US" sz="3200" b="1" u="sng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  <a:hlinkClick r:id="rId3"/>
              </a:rPr>
              <a:t>導向</a:t>
            </a:r>
            <a:r>
              <a:rPr lang="en-US" sz="32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的教學</a:t>
            </a:r>
            <a:endParaRPr lang="en-US" sz="3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304130" name="投影片編號版面配置區 1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E49DB21-C576-47A9-8095-993238CD4FDF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34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04131" name="Shape 789"/>
          <p:cNvGrpSpPr>
            <a:grpSpLocks/>
          </p:cNvGrpSpPr>
          <p:nvPr/>
        </p:nvGrpSpPr>
        <p:grpSpPr bwMode="auto">
          <a:xfrm>
            <a:off x="499641" y="2132856"/>
            <a:ext cx="2416175" cy="2683321"/>
            <a:chOff x="1934021" y="757110"/>
            <a:chExt cx="2415709" cy="2414868"/>
          </a:xfrm>
        </p:grpSpPr>
        <p:sp>
          <p:nvSpPr>
            <p:cNvPr id="792" name="Shape 792"/>
            <p:cNvSpPr/>
            <p:nvPr/>
          </p:nvSpPr>
          <p:spPr>
            <a:xfrm>
              <a:off x="1934021" y="757110"/>
              <a:ext cx="2415709" cy="2414868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sz="18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4135" name="Shape 793"/>
            <p:cNvSpPr txBox="1">
              <a:spLocks noChangeArrowheads="1"/>
            </p:cNvSpPr>
            <p:nvPr/>
          </p:nvSpPr>
          <p:spPr bwMode="auto">
            <a:xfrm>
              <a:off x="2287950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 dirty="0" err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情境化、脈絡化的學習</a:t>
              </a:r>
              <a:endParaRPr 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691681" y="1886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課程的改變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教師教學端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347864" y="2251498"/>
          <a:ext cx="5256584" cy="29260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256584"/>
              </a:tblGrid>
              <a:tr h="0">
                <a:tc>
                  <a:txBody>
                    <a:bodyPr/>
                    <a:lstStyle/>
                    <a:p>
                      <a:pPr marL="631825" indent="-63182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2-1</a:t>
                      </a:r>
                      <a:r>
                        <a:rPr lang="zh-TW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課程初始</a:t>
                      </a:r>
                      <a:r>
                        <a:rPr lang="en-US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zh-TW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提供情境促進新的學習和舊經驗連結</a:t>
                      </a:r>
                      <a:endParaRPr lang="zh-TW" sz="3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631825" indent="-63182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2-2</a:t>
                      </a:r>
                      <a:r>
                        <a:rPr lang="zh-TW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課程開展</a:t>
                      </a:r>
                      <a:r>
                        <a:rPr lang="en-US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zh-TW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提供熟悉素材使聚焦學習關鍵或策略</a:t>
                      </a:r>
                      <a:endParaRPr lang="zh-TW" sz="3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631825" indent="-63182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2-3</a:t>
                      </a:r>
                      <a:r>
                        <a:rPr lang="zh-TW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課程總結</a:t>
                      </a:r>
                      <a:r>
                        <a:rPr lang="en-US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zh-TW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設計情形促進應用或實踐</a:t>
                      </a:r>
                      <a:endParaRPr lang="zh-TW" sz="3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6235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Shape 787"/>
          <p:cNvSpPr>
            <a:spLocks noGrp="1"/>
          </p:cNvSpPr>
          <p:nvPr>
            <p:ph sz="quarter" idx="1"/>
          </p:nvPr>
        </p:nvSpPr>
        <p:spPr>
          <a:xfrm>
            <a:off x="826560" y="1052736"/>
            <a:ext cx="7500937" cy="1214437"/>
          </a:xfrm>
        </p:spPr>
        <p:txBody>
          <a:bodyPr lIns="91425" tIns="45700" rIns="91425" bIns="45700"/>
          <a:lstStyle/>
          <a:p>
            <a:pPr marL="342900" indent="-34290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--</a:t>
            </a:r>
            <a:r>
              <a:rPr lang="en-US" sz="32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朝向素養</a:t>
            </a:r>
            <a:r>
              <a:rPr lang="en-US" sz="3200" b="1" u="sng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  <a:hlinkClick r:id="rId3"/>
              </a:rPr>
              <a:t>導向</a:t>
            </a:r>
            <a:r>
              <a:rPr lang="en-US" sz="32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的教學</a:t>
            </a:r>
            <a:endParaRPr lang="en-US" sz="3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304130" name="投影片編號版面配置區 1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E49DB21-C576-47A9-8095-993238CD4FDF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35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04131" name="Shape 789"/>
          <p:cNvGrpSpPr>
            <a:grpSpLocks/>
          </p:cNvGrpSpPr>
          <p:nvPr/>
        </p:nvGrpSpPr>
        <p:grpSpPr bwMode="auto">
          <a:xfrm>
            <a:off x="683568" y="2132856"/>
            <a:ext cx="2416175" cy="2683321"/>
            <a:chOff x="3865635" y="757110"/>
            <a:chExt cx="2415709" cy="2414868"/>
          </a:xfrm>
        </p:grpSpPr>
        <p:sp>
          <p:nvSpPr>
            <p:cNvPr id="794" name="Shape 794"/>
            <p:cNvSpPr/>
            <p:nvPr/>
          </p:nvSpPr>
          <p:spPr>
            <a:xfrm>
              <a:off x="3865635" y="757110"/>
              <a:ext cx="2415709" cy="241486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sz="18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4137" name="Shape 795"/>
            <p:cNvSpPr txBox="1">
              <a:spLocks noChangeArrowheads="1"/>
            </p:cNvSpPr>
            <p:nvPr/>
          </p:nvSpPr>
          <p:spPr bwMode="auto">
            <a:xfrm>
              <a:off x="4219846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學習歷程、方法及策略</a:t>
              </a: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691681" y="1886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課程的改變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教師教學端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563888" y="2251498"/>
          <a:ext cx="4680520" cy="24384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680520"/>
              </a:tblGrid>
              <a:tr h="0">
                <a:tc>
                  <a:txBody>
                    <a:bodyPr/>
                    <a:lstStyle/>
                    <a:p>
                      <a:pPr marL="714375" indent="-7143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3-1 </a:t>
                      </a:r>
                      <a:r>
                        <a:rPr lang="zh-TW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設計時能明確列出學習的關鍵或方法</a:t>
                      </a:r>
                      <a:endParaRPr lang="zh-TW" sz="3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14375" indent="-7143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3-2 </a:t>
                      </a:r>
                      <a:r>
                        <a:rPr lang="zh-TW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教學活動中能引導學生歸納學習目標所需掌握之策略與關鍵</a:t>
                      </a:r>
                      <a:endParaRPr lang="zh-TW" sz="3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4613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Shape 787"/>
          <p:cNvSpPr>
            <a:spLocks noGrp="1"/>
          </p:cNvSpPr>
          <p:nvPr>
            <p:ph sz="quarter" idx="1"/>
          </p:nvPr>
        </p:nvSpPr>
        <p:spPr>
          <a:xfrm>
            <a:off x="826560" y="1052736"/>
            <a:ext cx="7500937" cy="1214437"/>
          </a:xfrm>
        </p:spPr>
        <p:txBody>
          <a:bodyPr lIns="91425" tIns="45700" rIns="91425" bIns="45700"/>
          <a:lstStyle/>
          <a:p>
            <a:pPr marL="342900" indent="-34290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--</a:t>
            </a:r>
            <a:r>
              <a:rPr lang="en-US" sz="32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朝向素養</a:t>
            </a:r>
            <a:r>
              <a:rPr lang="en-US" sz="3200" b="1" u="sng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  <a:hlinkClick r:id="rId3"/>
              </a:rPr>
              <a:t>導向</a:t>
            </a:r>
            <a:r>
              <a:rPr lang="en-US" sz="32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的教學</a:t>
            </a:r>
            <a:endParaRPr lang="en-US" sz="3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304130" name="投影片編號版面配置區 1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E49DB21-C576-47A9-8095-993238CD4FDF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36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04131" name="Shape 789"/>
          <p:cNvGrpSpPr>
            <a:grpSpLocks/>
          </p:cNvGrpSpPr>
          <p:nvPr/>
        </p:nvGrpSpPr>
        <p:grpSpPr bwMode="auto">
          <a:xfrm>
            <a:off x="755576" y="2132856"/>
            <a:ext cx="2415334" cy="2683321"/>
            <a:chOff x="5798092" y="757110"/>
            <a:chExt cx="2414868" cy="2414868"/>
          </a:xfrm>
        </p:grpSpPr>
        <p:sp>
          <p:nvSpPr>
            <p:cNvPr id="304138" name="Shape 796"/>
            <p:cNvSpPr>
              <a:spLocks noChangeArrowheads="1"/>
            </p:cNvSpPr>
            <p:nvPr/>
          </p:nvSpPr>
          <p:spPr bwMode="auto">
            <a:xfrm>
              <a:off x="5798092" y="757110"/>
              <a:ext cx="2414868" cy="2414868"/>
            </a:xfrm>
            <a:prstGeom prst="ellipse">
              <a:avLst/>
            </a:prstGeom>
            <a:solidFill>
              <a:srgbClr val="49ACC5">
                <a:alpha val="49803"/>
              </a:srgb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sz="1800" b="1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4139" name="Shape 797"/>
            <p:cNvSpPr txBox="1">
              <a:spLocks noChangeArrowheads="1"/>
            </p:cNvSpPr>
            <p:nvPr/>
          </p:nvSpPr>
          <p:spPr bwMode="auto">
            <a:xfrm>
              <a:off x="6151742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實踐力行的表現</a:t>
              </a: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691681" y="1886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課程的改變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教師教學端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347864" y="2525818"/>
          <a:ext cx="4968552" cy="19507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968552"/>
              </a:tblGrid>
              <a:tr h="0">
                <a:tc>
                  <a:txBody>
                    <a:bodyPr/>
                    <a:lstStyle/>
                    <a:p>
                      <a:pPr marL="714375" indent="-7143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4-1</a:t>
                      </a:r>
                      <a:r>
                        <a:rPr lang="zh-TW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能設計練習活動讓學生練習或應用所學</a:t>
                      </a:r>
                      <a:endParaRPr lang="zh-TW" sz="3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631825" indent="-63182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4-2 </a:t>
                      </a:r>
                      <a:r>
                        <a:rPr lang="zh-TW" sz="32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具總結性活動統整和實踐各領域所學 </a:t>
                      </a:r>
                      <a:endParaRPr lang="zh-TW" sz="32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783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Shape 787"/>
          <p:cNvSpPr>
            <a:spLocks noGrp="1"/>
          </p:cNvSpPr>
          <p:nvPr>
            <p:ph sz="quarter" idx="1"/>
          </p:nvPr>
        </p:nvSpPr>
        <p:spPr>
          <a:xfrm>
            <a:off x="826560" y="1052736"/>
            <a:ext cx="7500937" cy="1214437"/>
          </a:xfrm>
        </p:spPr>
        <p:txBody>
          <a:bodyPr lIns="91425" tIns="45700" rIns="91425" bIns="45700"/>
          <a:lstStyle/>
          <a:p>
            <a:pPr marL="342900" indent="-34290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--</a:t>
            </a:r>
            <a:r>
              <a:rPr lang="en-US" sz="32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朝向素養</a:t>
            </a:r>
            <a:r>
              <a:rPr lang="en-US" sz="3200" b="1" u="sng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  <a:hlinkClick r:id="rId3"/>
              </a:rPr>
              <a:t>導向</a:t>
            </a:r>
            <a:r>
              <a:rPr lang="en-US" sz="32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的教學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原則</a:t>
            </a:r>
            <a:endParaRPr lang="en-US" sz="3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304130" name="投影片編號版面配置區 1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E49DB21-C576-47A9-8095-993238CD4FDF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37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04131" name="Shape 789"/>
          <p:cNvGrpSpPr>
            <a:grpSpLocks/>
          </p:cNvGrpSpPr>
          <p:nvPr/>
        </p:nvGrpSpPr>
        <p:grpSpPr bwMode="auto">
          <a:xfrm>
            <a:off x="366371" y="2132856"/>
            <a:ext cx="8212138" cy="2683321"/>
            <a:chOff x="2405" y="757110"/>
            <a:chExt cx="8210555" cy="2414868"/>
          </a:xfrm>
        </p:grpSpPr>
        <p:sp>
          <p:nvSpPr>
            <p:cNvPr id="304132" name="Shape 790"/>
            <p:cNvSpPr>
              <a:spLocks noChangeArrowheads="1"/>
            </p:cNvSpPr>
            <p:nvPr/>
          </p:nvSpPr>
          <p:spPr bwMode="auto">
            <a:xfrm>
              <a:off x="2405" y="757110"/>
              <a:ext cx="2414868" cy="2414868"/>
            </a:xfrm>
            <a:prstGeom prst="ellipse">
              <a:avLst/>
            </a:prstGeom>
            <a:solidFill>
              <a:srgbClr val="BF504D">
                <a:alpha val="49803"/>
              </a:srgb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sz="1800" b="1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4133" name="Shape 791"/>
            <p:cNvSpPr txBox="1">
              <a:spLocks noChangeArrowheads="1"/>
            </p:cNvSpPr>
            <p:nvPr/>
          </p:nvSpPr>
          <p:spPr bwMode="auto">
            <a:xfrm>
              <a:off x="356055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整合知識、技能與態度</a:t>
              </a:r>
            </a:p>
          </p:txBody>
        </p:sp>
        <p:sp>
          <p:nvSpPr>
            <p:cNvPr id="792" name="Shape 792"/>
            <p:cNvSpPr/>
            <p:nvPr/>
          </p:nvSpPr>
          <p:spPr>
            <a:xfrm>
              <a:off x="1934021" y="757110"/>
              <a:ext cx="2415709" cy="2414868"/>
            </a:xfrm>
            <a:prstGeom prst="ellipse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sz="18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4135" name="Shape 793"/>
            <p:cNvSpPr txBox="1">
              <a:spLocks noChangeArrowheads="1"/>
            </p:cNvSpPr>
            <p:nvPr/>
          </p:nvSpPr>
          <p:spPr bwMode="auto">
            <a:xfrm>
              <a:off x="2287950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情境化、脈絡化的學習</a:t>
              </a:r>
            </a:p>
          </p:txBody>
        </p:sp>
        <p:sp>
          <p:nvSpPr>
            <p:cNvPr id="794" name="Shape 794"/>
            <p:cNvSpPr/>
            <p:nvPr/>
          </p:nvSpPr>
          <p:spPr>
            <a:xfrm>
              <a:off x="3865635" y="757110"/>
              <a:ext cx="2415709" cy="241486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sz="18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4137" name="Shape 795"/>
            <p:cNvSpPr txBox="1">
              <a:spLocks noChangeArrowheads="1"/>
            </p:cNvSpPr>
            <p:nvPr/>
          </p:nvSpPr>
          <p:spPr bwMode="auto">
            <a:xfrm>
              <a:off x="4219846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學習歷程、方法及策略</a:t>
              </a:r>
            </a:p>
          </p:txBody>
        </p:sp>
        <p:sp>
          <p:nvSpPr>
            <p:cNvPr id="304138" name="Shape 796"/>
            <p:cNvSpPr>
              <a:spLocks noChangeArrowheads="1"/>
            </p:cNvSpPr>
            <p:nvPr/>
          </p:nvSpPr>
          <p:spPr bwMode="auto">
            <a:xfrm>
              <a:off x="5798092" y="757110"/>
              <a:ext cx="2414868" cy="2414868"/>
            </a:xfrm>
            <a:prstGeom prst="ellipse">
              <a:avLst/>
            </a:prstGeom>
            <a:solidFill>
              <a:srgbClr val="49ACC5">
                <a:alpha val="49803"/>
              </a:srgb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sz="1800" b="1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4139" name="Shape 797"/>
            <p:cNvSpPr txBox="1">
              <a:spLocks noChangeArrowheads="1"/>
            </p:cNvSpPr>
            <p:nvPr/>
          </p:nvSpPr>
          <p:spPr bwMode="auto">
            <a:xfrm>
              <a:off x="6151742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實踐力行的表現</a:t>
              </a: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691681" y="1886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課程的改變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教師教學端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67645" y="5241593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kumimoji="0"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原則各有兩到三個項目，依課程性質和時間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運用，</a:t>
            </a:r>
            <a:r>
              <a:rPr kumimoji="0"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不一定每個項目都一定要符合，未能符合者思考其原因即可。</a:t>
            </a:r>
          </a:p>
        </p:txBody>
      </p:sp>
    </p:spTree>
    <p:extLst>
      <p:ext uri="{BB962C8B-B14F-4D97-AF65-F5344CB8AC3E}">
        <p14:creationId xmlns:p14="http://schemas.microsoft.com/office/powerpoint/2010/main" val="31205287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素養導向的教學設計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88840"/>
            <a:ext cx="7848872" cy="2592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基本原則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連結實際的情境脈絡，讓學習產生意義。</a:t>
            </a:r>
            <a:endParaRPr lang="en-US" altLang="zh-TW" sz="240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強調學生參與和主動學習，得以運用與強化相關能力。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兼顧學習的內容（學習內容）與歷程（學習表現），以彰顯素養乃包含知識、技能、情意的統整能力。</a:t>
            </a:r>
            <a:endParaRPr lang="en-US" altLang="zh-TW" sz="240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針對不同核心素養項目，應有不同設計重點。</a:t>
            </a:r>
            <a:endParaRPr lang="en-US" altLang="zh-TW" sz="200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zh-TW" altLang="en-US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653136"/>
            <a:ext cx="6864350" cy="159385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67744" y="6240173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latin typeface="+mj-ea"/>
                <a:ea typeface="+mj-ea"/>
              </a:rPr>
              <a:t>引自素養導向教學設計參考手冊，周淑卿等</a:t>
            </a:r>
            <a:r>
              <a:rPr lang="zh-TW" altLang="en-US" sz="1800" dirty="0" smtClean="0">
                <a:latin typeface="+mj-ea"/>
              </a:rPr>
              <a:t>，</a:t>
            </a:r>
            <a:r>
              <a:rPr lang="zh-TW" altLang="en-US" sz="1800" dirty="0" smtClean="0">
                <a:latin typeface="+mj-ea"/>
                <a:ea typeface="+mj-ea"/>
              </a:rPr>
              <a:t>教育部</a:t>
            </a:r>
            <a:r>
              <a:rPr lang="en-US" altLang="zh-TW" sz="1800" dirty="0" smtClean="0">
                <a:latin typeface="+mj-ea"/>
                <a:ea typeface="+mj-ea"/>
              </a:rPr>
              <a:t>(2018.01)</a:t>
            </a:r>
            <a:endParaRPr lang="zh-TW" altLang="en-US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804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素養導向課程與教學設計之關鍵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837" y="2072763"/>
            <a:ext cx="7848872" cy="223224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教學設計關鍵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教對：用正確的方法教正確的內容。</a:t>
            </a:r>
            <a:endParaRPr lang="en-US" altLang="zh-TW" sz="240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教會：教導學生懂得如何學習。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教好：學生學會正確的內容和學習方法後，能運用所學解決問題、分析和評價事務，進而有所創發。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None/>
            </a:pPr>
            <a:endParaRPr lang="zh-TW" altLang="en-US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43608" y="4293096"/>
            <a:ext cx="35853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對應學生學習</a:t>
            </a:r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學對。</a:t>
            </a:r>
            <a:endParaRPr lang="en-US" altLang="zh-TW" sz="2400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學會。</a:t>
            </a:r>
            <a:endParaRPr lang="en-US" altLang="zh-TW" sz="2400" kern="0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學好。</a:t>
            </a: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03848" y="6240173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latin typeface="+mj-ea"/>
                <a:ea typeface="+mj-ea"/>
              </a:rPr>
              <a:t>引自</a:t>
            </a:r>
            <a:r>
              <a:rPr lang="zh-TW" altLang="en-US" sz="1800" dirty="0">
                <a:latin typeface="+mj-ea"/>
                <a:ea typeface="+mj-ea"/>
              </a:rPr>
              <a:t>葉興華</a:t>
            </a:r>
            <a:r>
              <a:rPr lang="en-US" altLang="zh-TW" sz="1800" dirty="0">
                <a:latin typeface="+mj-ea"/>
                <a:ea typeface="+mj-ea"/>
              </a:rPr>
              <a:t>_</a:t>
            </a:r>
            <a:r>
              <a:rPr lang="zh-TW" altLang="en-US" sz="1800" dirty="0">
                <a:latin typeface="+mj-ea"/>
                <a:ea typeface="+mj-ea"/>
              </a:rPr>
              <a:t>談素養導向之課程與教學設計（</a:t>
            </a:r>
            <a:r>
              <a:rPr lang="en-US" altLang="zh-TW" sz="1800" dirty="0">
                <a:latin typeface="+mj-ea"/>
                <a:ea typeface="+mj-ea"/>
              </a:rPr>
              <a:t>106.11</a:t>
            </a:r>
            <a:r>
              <a:rPr lang="zh-TW" altLang="en-US" sz="1800" dirty="0" smtClean="0">
                <a:latin typeface="+mj-ea"/>
                <a:ea typeface="+mj-ea"/>
              </a:rPr>
              <a:t>）</a:t>
            </a:r>
            <a:endParaRPr lang="zh-TW" altLang="en-US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679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223"/>
            <a:ext cx="8784976" cy="67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數學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素養導向教材編寫原則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88839"/>
            <a:ext cx="7560840" cy="410445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透過現實情境、寓言故事或數學史引入教材，營造數學學習需求。</a:t>
            </a:r>
            <a:endParaRPr lang="en-US" altLang="zh-TW" sz="2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以任務鋪陳數學學習脈絡，引導學生進行探索與發展概念。</a:t>
            </a:r>
            <a:endParaRPr lang="en-US" altLang="zh-TW" sz="2600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讓學生運用相關數學知識與能力解決問題，提出合理的觀點與他人溝通。</a:t>
            </a:r>
            <a:endParaRPr lang="en-US" altLang="zh-TW" sz="2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材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安排從具體到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抽象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，提供學生有感的學習機會。</a:t>
            </a:r>
            <a:endParaRPr lang="en-US" altLang="zh-TW" sz="2600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教材設計具備多重表徵。</a:t>
            </a:r>
            <a:endParaRPr lang="en-US" altLang="zh-TW" sz="2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學習任務具備形成性評量的功能，以評估與促進數學學習。</a:t>
            </a:r>
            <a:endParaRPr lang="zh-TW" altLang="en-US" sz="260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63688" y="6240173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latin typeface="+mj-ea"/>
                <a:ea typeface="+mj-ea"/>
              </a:rPr>
              <a:t>引自數學領域課程手冊，洪詠善等</a:t>
            </a:r>
            <a:r>
              <a:rPr lang="zh-TW" altLang="en-US" sz="1800" dirty="0" smtClean="0">
                <a:latin typeface="+mj-ea"/>
              </a:rPr>
              <a:t>，</a:t>
            </a:r>
            <a:r>
              <a:rPr lang="zh-TW" altLang="en-US" sz="1800" dirty="0" smtClean="0">
                <a:latin typeface="+mj-ea"/>
                <a:ea typeface="+mj-ea"/>
              </a:rPr>
              <a:t>教育研究院</a:t>
            </a:r>
            <a:r>
              <a:rPr lang="en-US" altLang="zh-TW" sz="1800" dirty="0" smtClean="0">
                <a:latin typeface="+mj-ea"/>
                <a:ea typeface="+mj-ea"/>
              </a:rPr>
              <a:t>(2017.12.</a:t>
            </a:r>
            <a:r>
              <a:rPr lang="zh-TW" altLang="en-US" sz="1800" dirty="0" smtClean="0">
                <a:latin typeface="+mj-ea"/>
                <a:ea typeface="+mj-ea"/>
              </a:rPr>
              <a:t>更新五版</a:t>
            </a:r>
            <a:r>
              <a:rPr lang="en-US" altLang="zh-TW" sz="1800" dirty="0" smtClean="0">
                <a:latin typeface="+mj-ea"/>
                <a:ea typeface="+mj-ea"/>
              </a:rPr>
              <a:t>)</a:t>
            </a:r>
            <a:endParaRPr lang="zh-TW" altLang="en-US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7104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數學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素養導向教材編寫原則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63688" y="6240173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latin typeface="+mj-ea"/>
                <a:ea typeface="+mj-ea"/>
              </a:rPr>
              <a:t>引自數學領域課程手冊，洪詠善等</a:t>
            </a:r>
            <a:r>
              <a:rPr lang="zh-TW" altLang="en-US" sz="1800" dirty="0" smtClean="0">
                <a:latin typeface="+mj-ea"/>
              </a:rPr>
              <a:t>，</a:t>
            </a:r>
            <a:r>
              <a:rPr lang="zh-TW" altLang="en-US" sz="1800" dirty="0" smtClean="0">
                <a:latin typeface="+mj-ea"/>
                <a:ea typeface="+mj-ea"/>
              </a:rPr>
              <a:t>教育研究院</a:t>
            </a:r>
            <a:r>
              <a:rPr lang="en-US" altLang="zh-TW" sz="1800" dirty="0" smtClean="0">
                <a:latin typeface="+mj-ea"/>
                <a:ea typeface="+mj-ea"/>
              </a:rPr>
              <a:t>(2017.12.</a:t>
            </a:r>
            <a:r>
              <a:rPr lang="zh-TW" altLang="en-US" sz="1800" dirty="0" smtClean="0">
                <a:latin typeface="+mj-ea"/>
                <a:ea typeface="+mj-ea"/>
              </a:rPr>
              <a:t>更新五版</a:t>
            </a:r>
            <a:r>
              <a:rPr lang="en-US" altLang="zh-TW" sz="1800" dirty="0" smtClean="0">
                <a:latin typeface="+mj-ea"/>
                <a:ea typeface="+mj-ea"/>
              </a:rPr>
              <a:t>)</a:t>
            </a:r>
            <a:endParaRPr lang="zh-TW" altLang="en-US" sz="1800" dirty="0"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77908" y="2107529"/>
            <a:ext cx="816606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　素養導向教材編寫的核心想法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在於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「來龍去脈」的建構。教材應營造生活、歷史或數學的情境，讓學習者認知到特定數學知識發生的脈絡或與日常生活之間的關聯。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solidFill>
                  <a:srgbClr val="CC66FF"/>
                </a:solidFill>
                <a:latin typeface="+mj-ea"/>
                <a:ea typeface="+mj-ea"/>
              </a:rPr>
              <a:t>　</a:t>
            </a:r>
            <a:r>
              <a:rPr lang="zh-TW" altLang="en-US" dirty="0" smtClean="0">
                <a:solidFill>
                  <a:srgbClr val="CC66FF"/>
                </a:solidFill>
                <a:latin typeface="+mj-ea"/>
                <a:ea typeface="+mj-ea"/>
              </a:rPr>
              <a:t>學習任務安排應有一條明確的主軸，引領學生建立基礎的數學概念與發展相關的技能，進行探索，問題解決、找出模式並與他人溝通，幫助學生知道所學的內容在現實生活中、往後的數學學習或是專業科目的用處為何</a:t>
            </a:r>
            <a:r>
              <a:rPr lang="zh-TW" altLang="en-US" dirty="0">
                <a:solidFill>
                  <a:srgbClr val="CC66FF"/>
                </a:solidFill>
                <a:latin typeface="+mj-ea"/>
                <a:ea typeface="+mj-ea"/>
              </a:rPr>
              <a:t>。 </a:t>
            </a:r>
            <a:endParaRPr lang="en-US" altLang="zh-TW" dirty="0" smtClean="0">
              <a:solidFill>
                <a:srgbClr val="CC66FF"/>
              </a:solidFill>
              <a:latin typeface="+mj-ea"/>
              <a:ea typeface="+mj-ea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solidFill>
                  <a:srgbClr val="0000CC"/>
                </a:solidFill>
                <a:latin typeface="+mj-ea"/>
                <a:ea typeface="+mj-ea"/>
              </a:rPr>
              <a:t>　素養導向</a:t>
            </a:r>
            <a:r>
              <a:rPr lang="zh-TW" altLang="en-US" dirty="0" smtClean="0">
                <a:solidFill>
                  <a:srgbClr val="0000CC"/>
                </a:solidFill>
                <a:latin typeface="+mj-ea"/>
                <a:ea typeface="+mj-ea"/>
              </a:rPr>
              <a:t>教材須提供學習者對於數學有感的學習機會，讓學生認知到除了實用性之外，數學也有其人文、歷史或美學的層面</a:t>
            </a:r>
            <a:r>
              <a:rPr lang="zh-TW" altLang="en-US" dirty="0">
                <a:solidFill>
                  <a:srgbClr val="0000CC"/>
                </a:solidFill>
                <a:latin typeface="+mj-ea"/>
                <a:ea typeface="+mj-ea"/>
              </a:rPr>
              <a:t>。 </a:t>
            </a:r>
            <a:r>
              <a:rPr lang="zh-TW" altLang="en-US" sz="2200" dirty="0" smtClean="0">
                <a:solidFill>
                  <a:srgbClr val="0000CC"/>
                </a:solidFill>
                <a:latin typeface="+mj-ea"/>
                <a:ea typeface="+mj-ea"/>
              </a:rPr>
              <a:t>　</a:t>
            </a:r>
            <a:endParaRPr lang="zh-TW" altLang="en-US" sz="22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229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素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養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導向的評量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920880" cy="46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素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養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導向試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題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的設計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02440"/>
            <a:ext cx="5976664" cy="472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數學素養導向的試題舉隅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45390" y="205379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試題舉隅（一）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　　判斷下列甲、乙、丙、丁哪些式子是正確的？</a:t>
            </a:r>
            <a:endParaRPr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245390" y="3356992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　　甲：</a:t>
            </a:r>
            <a:r>
              <a:rPr lang="en-US" altLang="zh-TW" dirty="0" smtClean="0"/>
              <a:t>0.82×129&gt;0.8</a:t>
            </a:r>
            <a:r>
              <a:rPr lang="en-US" altLang="zh-TW" dirty="0"/>
              <a:t>×</a:t>
            </a:r>
            <a:r>
              <a:rPr lang="en-US" altLang="zh-TW" dirty="0" smtClean="0"/>
              <a:t>129</a:t>
            </a:r>
          </a:p>
          <a:p>
            <a:r>
              <a:rPr lang="zh-TW" altLang="en-US" dirty="0"/>
              <a:t>　</a:t>
            </a:r>
            <a:r>
              <a:rPr lang="zh-TW" altLang="en-US" dirty="0" smtClean="0"/>
              <a:t>　乙：</a:t>
            </a:r>
            <a:r>
              <a:rPr lang="en-US" altLang="zh-TW" dirty="0" smtClean="0"/>
              <a:t>1.5×0.3&lt;1.5</a:t>
            </a:r>
            <a:r>
              <a:rPr lang="en-US" altLang="zh-TW" dirty="0"/>
              <a:t>×</a:t>
            </a:r>
            <a:r>
              <a:rPr lang="en-US" altLang="zh-TW" dirty="0" smtClean="0"/>
              <a:t>0.21</a:t>
            </a:r>
          </a:p>
          <a:p>
            <a:r>
              <a:rPr lang="zh-TW" altLang="en-US" dirty="0"/>
              <a:t>　</a:t>
            </a:r>
            <a:r>
              <a:rPr lang="zh-TW" altLang="en-US" dirty="0" smtClean="0"/>
              <a:t>　丙：</a:t>
            </a:r>
            <a:r>
              <a:rPr lang="en-US" altLang="zh-TW" dirty="0" smtClean="0"/>
              <a:t>44</a:t>
            </a:r>
            <a:r>
              <a:rPr lang="en-US" altLang="zh-TW" dirty="0"/>
              <a:t>×</a:t>
            </a:r>
            <a:r>
              <a:rPr lang="en-US" altLang="zh-TW" dirty="0" smtClean="0"/>
              <a:t>0.99&gt;44÷0.99</a:t>
            </a:r>
            <a:endParaRPr lang="en-US" altLang="zh-TW" dirty="0"/>
          </a:p>
          <a:p>
            <a:r>
              <a:rPr lang="zh-TW" altLang="en-US" dirty="0"/>
              <a:t>　</a:t>
            </a:r>
            <a:r>
              <a:rPr lang="zh-TW" altLang="en-US" dirty="0" smtClean="0"/>
              <a:t>　丁：</a:t>
            </a:r>
            <a:r>
              <a:rPr lang="en-US" altLang="zh-TW" dirty="0" smtClean="0"/>
              <a:t>3.1÷0.1&lt;3.1</a:t>
            </a:r>
            <a:r>
              <a:rPr lang="en-US" altLang="zh-TW" dirty="0"/>
              <a:t>÷</a:t>
            </a:r>
            <a:r>
              <a:rPr lang="en-US" altLang="zh-TW" dirty="0" smtClean="0"/>
              <a:t>0.01</a:t>
            </a:r>
            <a:endParaRPr lang="en-US" altLang="zh-TW" dirty="0"/>
          </a:p>
          <a:p>
            <a:r>
              <a:rPr lang="zh-TW" altLang="en-US" dirty="0" smtClean="0"/>
              <a:t>                                           ～國小教師甄試試題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173382" y="57332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偏向程序性知識的素養題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96053"/>
              </p:ext>
            </p:extLst>
          </p:nvPr>
        </p:nvGraphicFramePr>
        <p:xfrm>
          <a:off x="5220072" y="5733256"/>
          <a:ext cx="332267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559"/>
                <a:gridCol w="1107559"/>
                <a:gridCol w="11075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知識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情境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能力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0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數學素養導向的試題舉隅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59632" y="2132856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素養試題（</a:t>
            </a:r>
            <a:r>
              <a:rPr lang="zh-TW" altLang="en-US" dirty="0"/>
              <a:t>二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　　</a:t>
            </a:r>
            <a:r>
              <a:rPr lang="zh-TW" altLang="en-US" u="sng" dirty="0" smtClean="0"/>
              <a:t>小志</a:t>
            </a:r>
            <a:r>
              <a:rPr lang="zh-TW" altLang="en-US" dirty="0" smtClean="0"/>
              <a:t>在市場賣衣服，一件襯衫的成本是</a:t>
            </a:r>
            <a:r>
              <a:rPr lang="en-US" altLang="zh-TW" dirty="0" smtClean="0"/>
              <a:t>320</a:t>
            </a:r>
            <a:r>
              <a:rPr lang="zh-TW" altLang="en-US" dirty="0" smtClean="0"/>
              <a:t>元，並以標價</a:t>
            </a:r>
            <a:r>
              <a:rPr lang="en-US" altLang="zh-TW" dirty="0" smtClean="0"/>
              <a:t>380</a:t>
            </a:r>
            <a:r>
              <a:rPr lang="zh-TW" altLang="en-US" dirty="0" smtClean="0"/>
              <a:t>元賣出，一天</a:t>
            </a:r>
            <a:r>
              <a:rPr lang="zh-TW" altLang="en-US" u="sng" dirty="0" smtClean="0"/>
              <a:t>小蘭</a:t>
            </a:r>
            <a:r>
              <a:rPr lang="zh-TW" altLang="en-US" dirty="0" smtClean="0"/>
              <a:t>用一張</a:t>
            </a:r>
            <a:r>
              <a:rPr lang="en-US" altLang="zh-TW" dirty="0" smtClean="0"/>
              <a:t>500</a:t>
            </a:r>
            <a:r>
              <a:rPr lang="zh-TW" altLang="en-US" dirty="0" smtClean="0"/>
              <a:t>元向</a:t>
            </a:r>
            <a:r>
              <a:rPr lang="zh-TW" altLang="en-US" u="sng" dirty="0" smtClean="0"/>
              <a:t>小志</a:t>
            </a:r>
            <a:r>
              <a:rPr lang="zh-TW" altLang="en-US" dirty="0" smtClean="0"/>
              <a:t>買了一件襯衫</a:t>
            </a:r>
            <a:r>
              <a:rPr lang="zh-TW" altLang="en-US" dirty="0"/>
              <a:t>，</a:t>
            </a:r>
            <a:r>
              <a:rPr lang="zh-TW" altLang="en-US" dirty="0" smtClean="0"/>
              <a:t>但是</a:t>
            </a:r>
            <a:r>
              <a:rPr lang="zh-TW" altLang="en-US" u="sng" dirty="0" smtClean="0"/>
              <a:t>小志</a:t>
            </a:r>
            <a:r>
              <a:rPr lang="zh-TW" altLang="en-US" dirty="0" smtClean="0"/>
              <a:t>無零錢找給</a:t>
            </a:r>
            <a:r>
              <a:rPr lang="zh-TW" altLang="en-US" u="sng" dirty="0" smtClean="0"/>
              <a:t>小蘭</a:t>
            </a:r>
            <a:r>
              <a:rPr lang="zh-TW" altLang="en-US" dirty="0" smtClean="0"/>
              <a:t>，所以向隔壁攤販</a:t>
            </a:r>
            <a:r>
              <a:rPr lang="zh-TW" altLang="en-US" u="sng" dirty="0" smtClean="0"/>
              <a:t>小如</a:t>
            </a:r>
            <a:r>
              <a:rPr lang="zh-TW" altLang="en-US" dirty="0" smtClean="0"/>
              <a:t>換五張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元，找了</a:t>
            </a:r>
            <a:r>
              <a:rPr lang="en-US" altLang="zh-TW" dirty="0" smtClean="0"/>
              <a:t>120</a:t>
            </a:r>
            <a:r>
              <a:rPr lang="zh-TW" altLang="en-US" dirty="0" smtClean="0"/>
              <a:t>元給</a:t>
            </a:r>
            <a:r>
              <a:rPr lang="zh-TW" altLang="en-US" u="sng" dirty="0" smtClean="0"/>
              <a:t>小蘭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91036" y="4079306"/>
            <a:ext cx="7125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　　不久</a:t>
            </a:r>
            <a:r>
              <a:rPr lang="zh-TW" altLang="en-US" u="sng" dirty="0" smtClean="0"/>
              <a:t>小如</a:t>
            </a:r>
            <a:r>
              <a:rPr lang="zh-TW" altLang="en-US" dirty="0" smtClean="0"/>
              <a:t>拿了一張</a:t>
            </a:r>
            <a:r>
              <a:rPr lang="en-US" altLang="zh-TW" dirty="0" smtClean="0"/>
              <a:t>500</a:t>
            </a:r>
            <a:r>
              <a:rPr lang="zh-TW" altLang="en-US" dirty="0" smtClean="0"/>
              <a:t>元向小志說，剛那張</a:t>
            </a:r>
            <a:r>
              <a:rPr lang="en-US" altLang="zh-TW" dirty="0" smtClean="0"/>
              <a:t>500</a:t>
            </a:r>
            <a:r>
              <a:rPr lang="zh-TW" altLang="en-US" dirty="0" smtClean="0"/>
              <a:t>元是假鈔，而向</a:t>
            </a:r>
            <a:r>
              <a:rPr lang="zh-TW" altLang="en-US" u="sng" dirty="0" smtClean="0"/>
              <a:t>小志</a:t>
            </a:r>
            <a:r>
              <a:rPr lang="zh-TW" altLang="en-US" dirty="0" smtClean="0"/>
              <a:t>換回另外</a:t>
            </a:r>
            <a:r>
              <a:rPr lang="en-US" altLang="zh-TW" dirty="0" smtClean="0"/>
              <a:t>500</a:t>
            </a:r>
            <a:r>
              <a:rPr lang="zh-TW" altLang="en-US" dirty="0" smtClean="0"/>
              <a:t>元，請問最後</a:t>
            </a:r>
            <a:r>
              <a:rPr lang="zh-TW" altLang="en-US" u="sng" dirty="0" smtClean="0"/>
              <a:t>小志</a:t>
            </a:r>
            <a:r>
              <a:rPr lang="zh-TW" altLang="en-US" dirty="0" smtClean="0"/>
              <a:t>是賺了？還是賠了？又是賺多少？</a:t>
            </a:r>
            <a:r>
              <a:rPr lang="zh-TW" altLang="en-US" dirty="0"/>
              <a:t>還是</a:t>
            </a:r>
            <a:r>
              <a:rPr lang="zh-TW" altLang="en-US" dirty="0" smtClean="0"/>
              <a:t>賠多少？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56612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偏向生活情境的</a:t>
            </a:r>
            <a:r>
              <a:rPr lang="zh-TW" altLang="en-US" dirty="0">
                <a:solidFill>
                  <a:srgbClr val="FF0000"/>
                </a:solidFill>
              </a:rPr>
              <a:t>素養題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536053"/>
              </p:ext>
            </p:extLst>
          </p:nvPr>
        </p:nvGraphicFramePr>
        <p:xfrm>
          <a:off x="5065712" y="5596945"/>
          <a:ext cx="332267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559"/>
                <a:gridCol w="1107559"/>
                <a:gridCol w="11075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知識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情境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能力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3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數學素養導向的試題舉隅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87533" y="2126133"/>
            <a:ext cx="7200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素養試題（三）</a:t>
            </a:r>
            <a:endParaRPr lang="en-US" altLang="zh-TW" dirty="0" smtClean="0"/>
          </a:p>
          <a:p>
            <a:r>
              <a:rPr lang="zh-TW" altLang="en-US" sz="2000" dirty="0"/>
              <a:t>　</a:t>
            </a:r>
            <a:r>
              <a:rPr lang="zh-TW" altLang="zh-TW" sz="2000" u="sng" dirty="0" smtClean="0"/>
              <a:t>亭</a:t>
            </a:r>
            <a:r>
              <a:rPr lang="zh-TW" altLang="zh-TW" sz="2000" u="sng" dirty="0"/>
              <a:t>君</a:t>
            </a:r>
            <a:r>
              <a:rPr lang="zh-TW" altLang="zh-TW" sz="2000" dirty="0"/>
              <a:t>一家三口要在周日開車到影城吃午餐和看電影，他們預定</a:t>
            </a:r>
            <a:r>
              <a:rPr lang="en-US" altLang="zh-TW" sz="2000" dirty="0"/>
              <a:t>11</a:t>
            </a:r>
            <a:r>
              <a:rPr lang="zh-TW" altLang="zh-TW" sz="2000" dirty="0"/>
              <a:t>：</a:t>
            </a:r>
            <a:r>
              <a:rPr lang="en-US" altLang="zh-TW" sz="2000" dirty="0"/>
              <a:t>50</a:t>
            </a:r>
            <a:r>
              <a:rPr lang="zh-TW" altLang="zh-TW" sz="2000" dirty="0"/>
              <a:t>先到影城的餐廳吃飯，接著觀賞</a:t>
            </a:r>
            <a:r>
              <a:rPr lang="en-US" altLang="zh-TW" sz="2000" dirty="0"/>
              <a:t>13</a:t>
            </a:r>
            <a:r>
              <a:rPr lang="zh-TW" altLang="zh-TW" sz="2000" dirty="0"/>
              <a:t>：</a:t>
            </a:r>
            <a:r>
              <a:rPr lang="en-US" altLang="zh-TW" sz="2000" dirty="0"/>
              <a:t>20-15</a:t>
            </a:r>
            <a:r>
              <a:rPr lang="zh-TW" altLang="zh-TW" sz="2000" dirty="0"/>
              <a:t>：</a:t>
            </a:r>
            <a:r>
              <a:rPr lang="en-US" altLang="zh-TW" sz="2000" dirty="0"/>
              <a:t>35</a:t>
            </a:r>
            <a:r>
              <a:rPr lang="zh-TW" altLang="zh-TW" sz="2000" dirty="0"/>
              <a:t>的</a:t>
            </a:r>
            <a:r>
              <a:rPr lang="zh-TW" altLang="zh-TW" sz="2000" dirty="0" smtClean="0"/>
              <a:t>電影影</a:t>
            </a:r>
            <a:r>
              <a:rPr lang="zh-TW" altLang="zh-TW" sz="2000" dirty="0"/>
              <a:t>城附近有三個停車場，收費資訊如下，他們停哪一個停車場比較划算呢</a:t>
            </a:r>
            <a:r>
              <a:rPr lang="zh-TW" altLang="zh-TW" sz="2000" dirty="0" smtClean="0"/>
              <a:t>？</a:t>
            </a:r>
            <a:endParaRPr lang="zh-TW" altLang="zh-TW" sz="2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13514"/>
              </p:ext>
            </p:extLst>
          </p:nvPr>
        </p:nvGraphicFramePr>
        <p:xfrm>
          <a:off x="1547664" y="3933056"/>
          <a:ext cx="648072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049"/>
                <a:gridCol w="1760706"/>
                <a:gridCol w="3188965"/>
              </a:tblGrid>
              <a:tr h="139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停車場別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收費車種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收費方式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小型車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計次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140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小型車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6-24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時計時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元、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24-6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時計時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小型車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計時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元，每日最高收費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180</a:t>
                      </a:r>
                      <a:r>
                        <a:rPr lang="zh-TW" sz="16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749684"/>
              </p:ext>
            </p:extLst>
          </p:nvPr>
        </p:nvGraphicFramePr>
        <p:xfrm>
          <a:off x="4932040" y="5661248"/>
          <a:ext cx="332267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559"/>
                <a:gridCol w="1107559"/>
                <a:gridCol w="11075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知識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情境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能力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˅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213422" y="5801255"/>
            <a:ext cx="180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素養題舉隅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數學素養導向的試題舉隅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59632" y="21328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素養試題（四）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31640" y="58772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素養題舉隅</a:t>
            </a:r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建構反應題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71" y="2708920"/>
            <a:ext cx="6588224" cy="2859797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22286"/>
              </p:ext>
            </p:extLst>
          </p:nvPr>
        </p:nvGraphicFramePr>
        <p:xfrm>
          <a:off x="4981834" y="5560685"/>
          <a:ext cx="332267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559"/>
                <a:gridCol w="1107559"/>
                <a:gridCol w="11075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知識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情境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能力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64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數學素養導向的試題舉隅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59632" y="21328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素養試題（五）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31640" y="58772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素養題舉隅</a:t>
            </a:r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建構反應題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66839"/>
            <a:ext cx="6732240" cy="208839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37109"/>
              </p:ext>
            </p:extLst>
          </p:nvPr>
        </p:nvGraphicFramePr>
        <p:xfrm>
          <a:off x="4946601" y="5597257"/>
          <a:ext cx="332267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559"/>
                <a:gridCol w="1107559"/>
                <a:gridCol w="11075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知識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情境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能力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˅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4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數學素養導向的試題舉隅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59632" y="21328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素養試題（六）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31640" y="58772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素養題舉隅</a:t>
            </a:r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r>
              <a:rPr lang="zh-TW" altLang="en-US" dirty="0">
                <a:solidFill>
                  <a:srgbClr val="FF0000"/>
                </a:solidFill>
              </a:rPr>
              <a:t>芬</a:t>
            </a:r>
            <a:r>
              <a:rPr lang="zh-TW" altLang="en-US" dirty="0" smtClean="0">
                <a:solidFill>
                  <a:srgbClr val="FF0000"/>
                </a:solidFill>
              </a:rPr>
              <a:t>蘭教科書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15" y="2703271"/>
            <a:ext cx="5580112" cy="3065251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98385"/>
              </p:ext>
            </p:extLst>
          </p:nvPr>
        </p:nvGraphicFramePr>
        <p:xfrm>
          <a:off x="5068833" y="5737264"/>
          <a:ext cx="332267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559"/>
                <a:gridCol w="1107559"/>
                <a:gridCol w="11075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知識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情境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能力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˅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文字方塊 6"/>
          <p:cNvSpPr txBox="1">
            <a:spLocks noChangeArrowheads="1"/>
          </p:cNvSpPr>
          <p:nvPr/>
        </p:nvSpPr>
        <p:spPr bwMode="auto">
          <a:xfrm>
            <a:off x="2699792" y="6345142"/>
            <a:ext cx="61206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1200" b="1" dirty="0">
                <a:latin typeface="標楷體" pitchFamily="65" charset="-120"/>
                <a:ea typeface="標楷體" pitchFamily="65" charset="-120"/>
              </a:rPr>
              <a:t>圖片來源：十二年國民基本教育</a:t>
            </a:r>
            <a:r>
              <a:rPr lang="en-US" altLang="zh-TW" sz="1200" b="1" dirty="0">
                <a:latin typeface="標楷體" pitchFamily="65" charset="-120"/>
                <a:ea typeface="標楷體" pitchFamily="65" charset="-120"/>
              </a:rPr>
              <a:t>http://12basic.edu.tw/temp/brochure2.pdf</a:t>
            </a:r>
            <a:endParaRPr lang="zh-TW" altLang="en-US" sz="1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9852" y="2542546"/>
            <a:ext cx="2952328" cy="2958028"/>
          </a:xfrm>
          <a:prstGeom prst="ellips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9" name="矩形 8"/>
          <p:cNvSpPr/>
          <p:nvPr/>
        </p:nvSpPr>
        <p:spPr>
          <a:xfrm>
            <a:off x="1151620" y="1124744"/>
            <a:ext cx="3564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defRPr/>
            </a:pPr>
            <a:r>
              <a:rPr lang="zh-TW" altLang="en-US" sz="2800" b="1" dirty="0" smtClean="0">
                <a:solidFill>
                  <a:schemeClr val="folHlink"/>
                </a:solidFill>
                <a:latin typeface="+mj-lt"/>
                <a:ea typeface="標楷體" panose="03000509000000000000" pitchFamily="65" charset="-120"/>
                <a:cs typeface="+mj-cs"/>
              </a:rPr>
              <a:t>十二年國民教育啟航</a:t>
            </a:r>
            <a:endParaRPr lang="zh-TW" altLang="en-US" sz="2800" b="1" dirty="0">
              <a:solidFill>
                <a:schemeClr val="folHlink"/>
              </a:solidFill>
              <a:latin typeface="+mj-lt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907704" y="5661248"/>
            <a:ext cx="583264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十二年國民教育五大理念</a:t>
            </a:r>
            <a:endParaRPr lang="zh-TW" altLang="en-US" sz="2800" b="1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23628" y="198403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B050"/>
                </a:solidFill>
                <a:ea typeface="標楷體" panose="03000509000000000000" pitchFamily="65" charset="-120"/>
              </a:rPr>
              <a:t>透過十二年國教的契機，落實課程連貫及統</a:t>
            </a:r>
            <a:r>
              <a:rPr lang="zh-TW" altLang="en-US" b="1" dirty="0" smtClean="0">
                <a:solidFill>
                  <a:srgbClr val="00B050"/>
                </a:solidFill>
                <a:ea typeface="標楷體" panose="03000509000000000000" pitchFamily="65" charset="-120"/>
              </a:rPr>
              <a:t>整</a:t>
            </a:r>
            <a:endParaRPr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數學素養導向的試題舉隅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59632" y="21328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素養試題（七）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31640" y="587727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素養題舉隅</a:t>
            </a:r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英</a:t>
            </a:r>
            <a:r>
              <a:rPr lang="zh-TW" altLang="en-US" dirty="0">
                <a:solidFill>
                  <a:srgbClr val="FF0000"/>
                </a:solidFill>
              </a:rPr>
              <a:t>國</a:t>
            </a:r>
            <a:r>
              <a:rPr lang="zh-TW" altLang="en-US" dirty="0" smtClean="0">
                <a:solidFill>
                  <a:srgbClr val="FF0000"/>
                </a:solidFill>
              </a:rPr>
              <a:t>會考試題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31640" y="2710430"/>
            <a:ext cx="7125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假設一個數是 </a:t>
            </a:r>
            <a:r>
              <a:rPr lang="en-US" altLang="zh-TW" dirty="0" smtClean="0"/>
              <a:t>X </a:t>
            </a:r>
          </a:p>
          <a:p>
            <a:r>
              <a:rPr lang="zh-TW" altLang="en-US" dirty="0" smtClean="0"/>
              <a:t>現在加上這個數的一半得到 </a:t>
            </a:r>
            <a:r>
              <a:rPr lang="en-US" altLang="zh-TW" dirty="0" smtClean="0"/>
              <a:t>Y</a:t>
            </a:r>
          </a:p>
          <a:p>
            <a:r>
              <a:rPr lang="zh-TW" altLang="en-US" dirty="0" smtClean="0"/>
              <a:t>請問要減去 </a:t>
            </a:r>
            <a:r>
              <a:rPr lang="en-US" altLang="zh-TW" dirty="0" smtClean="0"/>
              <a:t>Y</a:t>
            </a:r>
            <a:r>
              <a:rPr lang="zh-TW" altLang="en-US" dirty="0" smtClean="0"/>
              <a:t> 的幾分之幾才可以結果會</a:t>
            </a:r>
            <a:r>
              <a:rPr lang="zh-TW" altLang="en-US" dirty="0"/>
              <a:t>是 </a:t>
            </a:r>
            <a:r>
              <a:rPr lang="en-US" altLang="zh-TW" dirty="0"/>
              <a:t>X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361445" y="4149080"/>
            <a:ext cx="7125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假設一個數是 </a:t>
            </a:r>
            <a:r>
              <a:rPr lang="en-US" altLang="zh-TW" dirty="0" smtClean="0"/>
              <a:t>X </a:t>
            </a:r>
          </a:p>
          <a:p>
            <a:r>
              <a:rPr lang="zh-TW" altLang="en-US" dirty="0" smtClean="0"/>
              <a:t>現在加上這個數的三分之二得到 </a:t>
            </a:r>
            <a:r>
              <a:rPr lang="en-US" altLang="zh-TW" dirty="0" smtClean="0"/>
              <a:t>Y</a:t>
            </a:r>
          </a:p>
          <a:p>
            <a:r>
              <a:rPr lang="zh-TW" altLang="en-US" dirty="0" smtClean="0"/>
              <a:t>請問要減去 </a:t>
            </a:r>
            <a:r>
              <a:rPr lang="en-US" altLang="zh-TW" dirty="0" smtClean="0"/>
              <a:t>Y</a:t>
            </a:r>
            <a:r>
              <a:rPr lang="zh-TW" altLang="en-US" dirty="0" smtClean="0"/>
              <a:t> 的幾分之幾才可以結果會</a:t>
            </a:r>
            <a:r>
              <a:rPr lang="zh-TW" altLang="en-US" dirty="0"/>
              <a:t>是 </a:t>
            </a:r>
            <a:r>
              <a:rPr lang="en-US" altLang="zh-TW" dirty="0"/>
              <a:t>X</a:t>
            </a:r>
            <a:endParaRPr lang="zh-TW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420179"/>
              </p:ext>
            </p:extLst>
          </p:nvPr>
        </p:nvGraphicFramePr>
        <p:xfrm>
          <a:off x="5350514" y="5601623"/>
          <a:ext cx="332267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559"/>
                <a:gridCol w="1107559"/>
                <a:gridCol w="11075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知識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情境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能力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˅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7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數學素養導向的試題舉隅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331640" y="606825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素養題舉隅</a:t>
            </a:r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素養評量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59632" y="21328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素養試題（八）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92" y="2594521"/>
            <a:ext cx="7077673" cy="3354759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37679"/>
              </p:ext>
            </p:extLst>
          </p:nvPr>
        </p:nvGraphicFramePr>
        <p:xfrm>
          <a:off x="5065712" y="5949280"/>
          <a:ext cx="332267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559"/>
                <a:gridCol w="1107559"/>
                <a:gridCol w="11075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知識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情境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能力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˅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數學素養導向的試題舉隅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331640" y="606825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素養題舉隅</a:t>
            </a:r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素養評量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59632" y="21328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素養試題（九）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94521"/>
            <a:ext cx="7560840" cy="3354760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740369"/>
              </p:ext>
            </p:extLst>
          </p:nvPr>
        </p:nvGraphicFramePr>
        <p:xfrm>
          <a:off x="4993739" y="5914783"/>
          <a:ext cx="332267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559"/>
                <a:gridCol w="1107559"/>
                <a:gridCol w="11075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知識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情境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能力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˅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69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數學素養導向的試題舉隅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331640" y="606825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素養題舉隅</a:t>
            </a:r>
            <a:r>
              <a:rPr lang="en-US" altLang="zh-TW" dirty="0" smtClean="0">
                <a:solidFill>
                  <a:srgbClr val="FF0000"/>
                </a:solidFill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素養評量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59632" y="21328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素養試題（十）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2594521"/>
            <a:ext cx="6982245" cy="3337601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27785"/>
              </p:ext>
            </p:extLst>
          </p:nvPr>
        </p:nvGraphicFramePr>
        <p:xfrm>
          <a:off x="5146484" y="5932122"/>
          <a:ext cx="332267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559"/>
                <a:gridCol w="1107559"/>
                <a:gridCol w="11075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知識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情境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能力</a:t>
                      </a:r>
                      <a:endParaRPr lang="zh-TW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˅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8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關於素養導向的「紙筆測驗」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關於素養導向的「紙筆測驗」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812525" cy="19685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33" y="4155728"/>
            <a:ext cx="7777584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素養導向評量的其他重點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56356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80728"/>
            <a:ext cx="6192861" cy="77981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共同備課的意涵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43608" y="2204864"/>
            <a:ext cx="725047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　共同備課是對一個單元或主題之教學進行系統性、整體性的研究，老師們一起備課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</a:rPr>
              <a:t>，分析教材、教法與評量，然後一起實施教學觀摩，對教學過程發生的現象的問題，進行討論和慎思，作為教師教學改進之參考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+mj-ea"/>
            </a:endParaRPr>
          </a:p>
          <a:p>
            <a:pPr>
              <a:spcBef>
                <a:spcPts val="600"/>
              </a:spcBef>
            </a:pPr>
            <a:r>
              <a:rPr lang="zh-TW" altLang="en-US" dirty="0" smtClean="0">
                <a:solidFill>
                  <a:srgbClr val="0000CC"/>
                </a:solidFill>
                <a:latin typeface="+mj-ea"/>
                <a:ea typeface="+mj-ea"/>
              </a:rPr>
              <a:t>　共同備課之內涵聚焦於以「素養導向」的單元教學設計，以</a:t>
            </a:r>
            <a:r>
              <a:rPr lang="zh-TW" altLang="en-US" dirty="0">
                <a:solidFill>
                  <a:srgbClr val="0000CC"/>
                </a:solidFill>
                <a:latin typeface="+mj-ea"/>
                <a:ea typeface="+mj-ea"/>
              </a:rPr>
              <a:t>課堂教學研究三部曲（共同備課、公開授課／觀課、共同議課</a:t>
            </a:r>
            <a:r>
              <a:rPr lang="zh-TW" altLang="en-US" dirty="0" smtClean="0">
                <a:solidFill>
                  <a:srgbClr val="0000CC"/>
                </a:solidFill>
                <a:latin typeface="+mj-ea"/>
                <a:ea typeface="+mj-ea"/>
              </a:rPr>
              <a:t>）為運作方式</a:t>
            </a:r>
            <a:r>
              <a:rPr lang="zh-TW" altLang="en-US" dirty="0" smtClean="0">
                <a:solidFill>
                  <a:srgbClr val="0000CC"/>
                </a:solidFill>
                <a:latin typeface="+mj-ea"/>
              </a:rPr>
              <a:t>，促進課堂教學之改變</a:t>
            </a:r>
            <a:r>
              <a:rPr lang="zh-TW" altLang="en-US" dirty="0" smtClean="0">
                <a:solidFill>
                  <a:srgbClr val="0000CC"/>
                </a:solidFill>
                <a:latin typeface="+mj-ea"/>
                <a:ea typeface="+mj-ea"/>
              </a:rPr>
              <a:t>，提昇教師專業知能。 </a:t>
            </a:r>
            <a:r>
              <a:rPr lang="zh-TW" altLang="en-US" sz="2200" dirty="0" smtClean="0">
                <a:solidFill>
                  <a:srgbClr val="0000CC"/>
                </a:solidFill>
                <a:latin typeface="+mj-ea"/>
                <a:ea typeface="+mj-ea"/>
              </a:rPr>
              <a:t>　</a:t>
            </a:r>
            <a:endParaRPr lang="zh-TW" altLang="en-US" sz="22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95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80728"/>
            <a:ext cx="6192861" cy="77981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共同備課的意涵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43608" y="2204864"/>
            <a:ext cx="72504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　共同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備課的內容廣泛多元，如：研發校本特色課程、自編教材或講義、 會考（段考）命題分析與學生成績診斷、行動研究、單元學習活動設計、議 題融入教學⋯⋯等，均屬共同備課的範疇。</a:t>
            </a:r>
            <a:endParaRPr lang="en-US" altLang="zh-TW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spcBef>
                <a:spcPts val="600"/>
              </a:spcBef>
            </a:pPr>
            <a:r>
              <a:rPr lang="zh-TW" altLang="en-US" dirty="0">
                <a:solidFill>
                  <a:srgbClr val="0000CC"/>
                </a:solidFill>
                <a:latin typeface="+mj-ea"/>
                <a:ea typeface="+mj-ea"/>
              </a:rPr>
              <a:t>　</a:t>
            </a:r>
            <a:r>
              <a:rPr lang="zh-TW" altLang="en-US" dirty="0" smtClean="0">
                <a:solidFill>
                  <a:srgbClr val="0000CC"/>
                </a:solidFill>
                <a:latin typeface="+mj-ea"/>
                <a:ea typeface="+mj-ea"/>
              </a:rPr>
              <a:t>教學</a:t>
            </a:r>
            <a:r>
              <a:rPr lang="zh-TW" altLang="en-US" dirty="0">
                <a:solidFill>
                  <a:srgbClr val="0000CC"/>
                </a:solidFill>
                <a:latin typeface="+mj-ea"/>
                <a:ea typeface="+mj-ea"/>
              </a:rPr>
              <a:t>研究會經常進行的工作， 如：政策轉達、政令宣導、學生個案討論等應不屬於共同備課的範圍。 </a:t>
            </a: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rgbClr val="0000CC"/>
                </a:solidFill>
                <a:latin typeface="+mj-ea"/>
                <a:ea typeface="+mj-ea"/>
              </a:rPr>
              <a:t>　</a:t>
            </a:r>
            <a:endParaRPr lang="zh-TW" altLang="en-US" sz="22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826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0" y="476672"/>
            <a:ext cx="8964487" cy="21602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53" y="764704"/>
            <a:ext cx="8712967" cy="541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6758">
            <a:off x="2542707" y="1703004"/>
            <a:ext cx="3862508" cy="3528392"/>
          </a:xfrm>
          <a:prstGeom prst="cloud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747" name="投影片編號版面配置區 1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216E71-221C-4142-8487-D106FC77B1D8}" type="slidenum">
              <a:rPr lang="en-US" altLang="zh-TW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6</a:t>
            </a:fld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53955" name="Shape 552"/>
          <p:cNvSpPr>
            <a:spLocks noChangeArrowheads="1"/>
          </p:cNvSpPr>
          <p:nvPr/>
        </p:nvSpPr>
        <p:spPr bwMode="auto">
          <a:xfrm>
            <a:off x="468313" y="5434013"/>
            <a:ext cx="8208962" cy="11636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00" rIns="91425" bIns="45700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秉持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自發、互動、共好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的理念，透過與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生活情境的結合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</a:p>
          <a:p>
            <a:pPr algn="ctr"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學生能夠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理解所學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，進而</a:t>
            </a:r>
            <a:r>
              <a:rPr lang="en-US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整合和運用所學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</a:p>
          <a:p>
            <a:pPr algn="ctr"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解決問題、推陳出新，成為與時俱進的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終身學習者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。</a:t>
            </a:r>
          </a:p>
        </p:txBody>
      </p:sp>
      <p:sp>
        <p:nvSpPr>
          <p:cNvPr id="31749" name="Shape 541"/>
          <p:cNvSpPr txBox="1">
            <a:spLocks/>
          </p:cNvSpPr>
          <p:nvPr/>
        </p:nvSpPr>
        <p:spPr bwMode="auto">
          <a:xfrm>
            <a:off x="226219" y="251097"/>
            <a:ext cx="86931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zh-TW" altLang="en-US" sz="4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總綱</a:t>
            </a:r>
            <a:r>
              <a:rPr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願景</a:t>
            </a:r>
            <a:r>
              <a:rPr lang="en-US" altLang="zh-TW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/>
            </a:r>
            <a:br>
              <a:rPr lang="en-US" altLang="zh-TW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</a:br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成就每一個孩子</a:t>
            </a:r>
            <a:r>
              <a:rPr lang="en-US" altLang="zh-TW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-</a:t>
            </a:r>
            <a:r>
              <a:rPr lang="en-US" altLang="zh-TW" sz="4000" b="1" dirty="0" err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適性揚才</a:t>
            </a:r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，</a:t>
            </a:r>
            <a:r>
              <a:rPr lang="en-US" altLang="zh-TW" sz="4000" b="1" dirty="0" err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終身學習</a:t>
            </a:r>
            <a:endParaRPr kumimoji="0" lang="en-US" altLang="zh-TW" sz="4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31750" name="文字方塊 8"/>
          <p:cNvSpPr txBox="1">
            <a:spLocks noChangeArrowheads="1"/>
          </p:cNvSpPr>
          <p:nvPr/>
        </p:nvSpPr>
        <p:spPr bwMode="auto">
          <a:xfrm>
            <a:off x="5580112" y="4903788"/>
            <a:ext cx="295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圖片來源：十二年國民基本教育宣導影片</a:t>
            </a:r>
          </a:p>
        </p:txBody>
      </p:sp>
    </p:spTree>
    <p:extLst>
      <p:ext uri="{BB962C8B-B14F-4D97-AF65-F5344CB8AC3E}">
        <p14:creationId xmlns:p14="http://schemas.microsoft.com/office/powerpoint/2010/main" val="26380354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80728"/>
            <a:ext cx="6192861" cy="77981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共同備課的特性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38837" y="2072763"/>
            <a:ext cx="727757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2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者中心</a:t>
            </a: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不再是教室的主宰</a:t>
            </a: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者。</a:t>
            </a:r>
            <a:endParaRPr lang="en-US" altLang="zh-TW" sz="2400" kern="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課堂的教學是師生共同建構和創造知識的歷程。</a:t>
            </a: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每個學生都是學習的主人。</a:t>
            </a: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91" y="4149080"/>
            <a:ext cx="3131840" cy="20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80728"/>
            <a:ext cx="6192861" cy="77981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共同備課的特性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38837" y="2072763"/>
            <a:ext cx="7565611" cy="286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學科本質</a:t>
            </a:r>
            <a:endParaRPr lang="zh-TW" altLang="en-US" sz="2800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一種學科都有其系統性的知識體系和獨特的本質</a:t>
            </a:r>
            <a:endParaRPr lang="en-US" altLang="zh-TW" sz="2400" kern="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必須注重學科概念架構、概念發展邏輯以及概念知識系統完整性，並掌握及深究學科知識的結構與內容，有系統引導學生進入學科知識的殿堂，並聯結學生的生活經驗，以符合學科知識本質的學習方法，促進學生對學科知識的理解</a:t>
            </a:r>
            <a:r>
              <a:rPr lang="zh-TW" altLang="en-US" sz="2400" kern="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91" y="4581128"/>
            <a:ext cx="3131840" cy="209674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38837" y="4941168"/>
            <a:ext cx="5117340" cy="89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數學學科重視知識的正確性、知識的邏輯性</a:t>
            </a:r>
            <a:r>
              <a:rPr lang="en-US" altLang="zh-TW" sz="2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前後不可以對調</a:t>
            </a:r>
            <a:r>
              <a:rPr lang="en-US" altLang="zh-TW" sz="2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76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80728"/>
            <a:ext cx="6192861" cy="77981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共同備課的特性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38837" y="2072763"/>
            <a:ext cx="7277579" cy="21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教學實踐</a:t>
            </a:r>
            <a:endParaRPr lang="zh-TW" altLang="en-US" sz="2800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體現的教育教學理念，主動地與傳統的教育教學思想發生碰撞，進行反思。</a:t>
            </a:r>
            <a:endParaRPr lang="en-US" altLang="zh-TW" sz="2400" kern="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內容著重教學上的應用，讓學生具體實踐的導引與設計</a:t>
            </a:r>
            <a:r>
              <a:rPr lang="zh-TW" altLang="en-US" sz="2400" kern="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191352"/>
            <a:ext cx="3131840" cy="209674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38837" y="4221088"/>
            <a:ext cx="51893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2400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使學生在課堂上能進行探究，促進學習遷移，幫助學生理解事實與技能，發現課程內容的核心概念</a:t>
            </a:r>
            <a:r>
              <a:rPr lang="zh-TW" altLang="en-US" sz="2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3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80728"/>
            <a:ext cx="6192861" cy="77981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共同備課的特性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38837" y="2072763"/>
            <a:ext cx="4685291" cy="409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專業反思</a:t>
            </a:r>
            <a:endParaRPr lang="zh-TW" altLang="en-US" sz="2800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實踐共同備課時，必須涵蓋教學實踐的修正歷程，方能提供專業反思的機會，帶動教師專業成長。</a:t>
            </a:r>
            <a:endParaRPr lang="en-US" altLang="zh-TW" sz="2400" kern="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公開授課是共同備課的教學實踐主要方式之一，課後再透過議課方式，進行教學梳理與專業反思，成就下一階段共同備課的思考與發展</a:t>
            </a:r>
            <a:r>
              <a:rPr lang="zh-TW" altLang="en-US" sz="2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基礎。</a:t>
            </a: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94" y="3861048"/>
            <a:ext cx="3131840" cy="20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共同備課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的功能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88839"/>
            <a:ext cx="6984776" cy="3312369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課堂提供行動的指引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課堂提供思考的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規劃。</a:t>
            </a:r>
            <a:endParaRPr lang="en-US" altLang="zh-TW" sz="2600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有助教師獲得經驗和知識。</a:t>
            </a:r>
            <a:endParaRPr lang="en-US" altLang="zh-TW" sz="26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提供了一個互動、導動和發展的情境，促進專業對話。</a:t>
            </a:r>
            <a:endParaRPr lang="en-US" altLang="zh-TW" sz="2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互相協作及相互依存的文化。</a:t>
            </a:r>
            <a:endParaRPr lang="en-US" altLang="zh-TW" sz="260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一個課程發展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平台。</a:t>
            </a:r>
            <a:endParaRPr lang="zh-TW" altLang="en-US" sz="2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51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的重點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348880"/>
            <a:ext cx="6984776" cy="2952328"/>
          </a:xfrm>
        </p:spPr>
        <p:txBody>
          <a:bodyPr/>
          <a:lstStyle/>
          <a:p>
            <a:r>
              <a:rPr lang="zh-TW" altLang="en-US" sz="2800" dirty="0" smtClean="0">
                <a:latin typeface="+mj-ea"/>
                <a:ea typeface="+mj-ea"/>
              </a:rPr>
              <a:t>確認</a:t>
            </a: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主題內容</a:t>
            </a:r>
            <a:r>
              <a:rPr lang="zh-TW" altLang="en-US" sz="2800" dirty="0">
                <a:latin typeface="+mj-ea"/>
                <a:ea typeface="+mj-ea"/>
              </a:rPr>
              <a:t>並釐清</a:t>
            </a: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數學知識的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正確性</a:t>
            </a:r>
            <a:r>
              <a:rPr lang="zh-TW" altLang="en-US" sz="2800" dirty="0">
                <a:solidFill>
                  <a:srgbClr val="0070C0"/>
                </a:solidFill>
                <a:latin typeface="+mj-ea"/>
              </a:rPr>
              <a:t>。</a:t>
            </a:r>
            <a:endParaRPr lang="en-US" altLang="zh-TW" sz="28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解讀</a:t>
            </a:r>
            <a:r>
              <a:rPr lang="zh-TW" altLang="en-US" sz="2800" dirty="0">
                <a:solidFill>
                  <a:srgbClr val="00B050"/>
                </a:solidFill>
                <a:latin typeface="+mj-ea"/>
                <a:ea typeface="+mj-ea"/>
              </a:rPr>
              <a:t>數學教材</a:t>
            </a:r>
            <a:r>
              <a:rPr lang="zh-TW" altLang="en-US" sz="2800" dirty="0">
                <a:latin typeface="+mj-ea"/>
                <a:ea typeface="+mj-ea"/>
              </a:rPr>
              <a:t>並確認</a:t>
            </a:r>
            <a:r>
              <a:rPr lang="zh-TW" altLang="en-US" sz="2800" dirty="0">
                <a:solidFill>
                  <a:srgbClr val="00B050"/>
                </a:solidFill>
                <a:latin typeface="+mj-ea"/>
                <a:ea typeface="+mj-ea"/>
              </a:rPr>
              <a:t>數學課程的結構</a:t>
            </a:r>
            <a:r>
              <a:rPr lang="zh-TW" altLang="en-US" sz="2800" dirty="0" smtClean="0">
                <a:solidFill>
                  <a:srgbClr val="00B050"/>
                </a:solidFill>
                <a:latin typeface="+mj-ea"/>
                <a:ea typeface="+mj-ea"/>
              </a:rPr>
              <a:t>性</a:t>
            </a:r>
            <a:r>
              <a:rPr lang="zh-TW" altLang="en-US" sz="2800" dirty="0">
                <a:solidFill>
                  <a:srgbClr val="0070C0"/>
                </a:solidFill>
                <a:latin typeface="+mj-ea"/>
              </a:rPr>
              <a:t>。</a:t>
            </a:r>
            <a:endParaRPr lang="en-US" altLang="zh-TW" sz="2800" dirty="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分析</a:t>
            </a: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學生學習</a:t>
            </a:r>
            <a:r>
              <a:rPr lang="zh-TW" altLang="en-US" sz="2800" dirty="0">
                <a:latin typeface="+mj-ea"/>
                <a:ea typeface="+mj-ea"/>
              </a:rPr>
              <a:t>並研擬</a:t>
            </a: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教學設計的適切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性</a:t>
            </a:r>
            <a:r>
              <a:rPr lang="zh-TW" altLang="en-US" sz="2800" dirty="0">
                <a:solidFill>
                  <a:srgbClr val="0070C0"/>
                </a:solidFill>
                <a:latin typeface="+mj-ea"/>
              </a:rPr>
              <a:t>。</a:t>
            </a:r>
            <a:endParaRPr lang="en-US" altLang="zh-TW" sz="28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建構</a:t>
            </a:r>
            <a:r>
              <a:rPr lang="zh-TW" altLang="en-US" sz="2800" dirty="0">
                <a:solidFill>
                  <a:srgbClr val="00B050"/>
                </a:solidFill>
                <a:latin typeface="+mj-ea"/>
                <a:ea typeface="+mj-ea"/>
              </a:rPr>
              <a:t>多元評量</a:t>
            </a:r>
            <a:r>
              <a:rPr lang="zh-TW" altLang="en-US" sz="2800" dirty="0">
                <a:latin typeface="+mj-ea"/>
                <a:ea typeface="+mj-ea"/>
              </a:rPr>
              <a:t>並促發</a:t>
            </a:r>
            <a:r>
              <a:rPr lang="zh-TW" altLang="en-US" sz="2800" dirty="0">
                <a:solidFill>
                  <a:srgbClr val="00B050"/>
                </a:solidFill>
                <a:latin typeface="+mj-ea"/>
                <a:ea typeface="+mj-ea"/>
              </a:rPr>
              <a:t>學生學習的多元</a:t>
            </a:r>
            <a:r>
              <a:rPr lang="zh-TW" altLang="en-US" sz="2800" dirty="0" smtClean="0">
                <a:solidFill>
                  <a:srgbClr val="00B050"/>
                </a:solidFill>
                <a:latin typeface="+mj-ea"/>
                <a:ea typeface="+mj-ea"/>
              </a:rPr>
              <a:t>性</a:t>
            </a:r>
            <a:r>
              <a:rPr lang="zh-TW" altLang="en-US" sz="2800" dirty="0">
                <a:solidFill>
                  <a:srgbClr val="0070C0"/>
                </a:solidFill>
                <a:latin typeface="+mj-ea"/>
              </a:rPr>
              <a:t>。</a:t>
            </a:r>
            <a:endParaRPr lang="zh-TW" altLang="en-US" sz="2800" dirty="0">
              <a:solidFill>
                <a:srgbClr val="00B05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endParaRPr lang="zh-TW" altLang="en-US" sz="2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60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的時機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38837" y="2144771"/>
            <a:ext cx="7277579" cy="366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開學前的共同備課</a:t>
            </a:r>
            <a:endParaRPr lang="zh-TW" altLang="en-US" sz="2800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整冊的共備。</a:t>
            </a:r>
            <a:endParaRPr lang="en-US" altLang="zh-TW" sz="2400" kern="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學期中的</a:t>
            </a:r>
            <a:r>
              <a:rPr lang="zh-TW" altLang="en-US" sz="2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共同備課</a:t>
            </a: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</a:t>
            </a: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冊共備的修正。</a:t>
            </a:r>
            <a:endParaRPr lang="en-US" altLang="zh-TW" sz="2400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後半冊的共備。</a:t>
            </a:r>
            <a:endParaRPr lang="en-US" altLang="zh-TW" sz="2400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公開課前的</a:t>
            </a:r>
            <a:r>
              <a:rPr lang="zh-TW" altLang="en-US" sz="2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共同備課</a:t>
            </a: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單元的共備。</a:t>
            </a:r>
            <a:endParaRPr lang="en-US" altLang="zh-TW" sz="2400" kern="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一節課共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</a:t>
            </a: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kern="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zh-TW" altLang="en-US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59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的階段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76872"/>
            <a:ext cx="5865837" cy="31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的進行模式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30513" y="2737693"/>
            <a:ext cx="1665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/>
              </a:rPr>
              <a:t>啟動自備</a:t>
            </a:r>
            <a:endParaRPr kumimoji="0" lang="zh-TW" altLang="en-US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975076" y="2713248"/>
            <a:ext cx="1530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i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/>
              </a:rPr>
              <a:t>集思參與</a:t>
            </a:r>
            <a:endParaRPr kumimoji="0" lang="zh-TW" altLang="en-US" b="1" i="1" dirty="0">
              <a:solidFill>
                <a:srgbClr val="00C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143504" y="5006236"/>
            <a:ext cx="1643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/>
              </a:rPr>
              <a:t>落實觀課</a:t>
            </a:r>
            <a:endParaRPr kumimoji="0" lang="zh-TW" altLang="en-US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098520" y="5038097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i="1" dirty="0">
                <a:solidFill>
                  <a:srgbClr val="B202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/>
              </a:rPr>
              <a:t>反</a:t>
            </a:r>
            <a:r>
              <a:rPr kumimoji="0" lang="zh-TW" altLang="en-US" b="1" i="1" dirty="0" smtClean="0">
                <a:solidFill>
                  <a:srgbClr val="B202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/>
              </a:rPr>
              <a:t>思議課</a:t>
            </a:r>
            <a:endParaRPr kumimoji="0" lang="zh-TW" alt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429000" y="2077293"/>
            <a:ext cx="2808288" cy="576263"/>
          </a:xfrm>
          <a:prstGeom prst="curvedDownArrow">
            <a:avLst>
              <a:gd name="adj1" fmla="val 97466"/>
              <a:gd name="adj2" fmla="val 194931"/>
              <a:gd name="adj3" fmla="val 33333"/>
            </a:avLst>
          </a:prstGeom>
          <a:gradFill rotWithShape="1">
            <a:gsLst>
              <a:gs pos="0">
                <a:srgbClr val="FF9966"/>
              </a:gs>
              <a:gs pos="100000">
                <a:srgbClr val="809DB3"/>
              </a:gs>
            </a:gsLst>
            <a:lin ang="0" scaled="1"/>
          </a:gra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5017516">
            <a:off x="5761667" y="3797188"/>
            <a:ext cx="2317567" cy="576262"/>
          </a:xfrm>
          <a:prstGeom prst="curvedDownArrow">
            <a:avLst>
              <a:gd name="adj1" fmla="val 97466"/>
              <a:gd name="adj2" fmla="val 194931"/>
              <a:gd name="adj3" fmla="val 33333"/>
            </a:avLst>
          </a:prstGeom>
          <a:gradFill rotWithShape="1">
            <a:gsLst>
              <a:gs pos="0">
                <a:srgbClr val="809DB3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0800000">
            <a:off x="3348038" y="5733306"/>
            <a:ext cx="2808287" cy="576262"/>
          </a:xfrm>
          <a:prstGeom prst="curvedDownArrow">
            <a:avLst>
              <a:gd name="adj1" fmla="val 97466"/>
              <a:gd name="adj2" fmla="val 194931"/>
              <a:gd name="adj3" fmla="val 33333"/>
            </a:avLst>
          </a:prstGeom>
          <a:gradFill rotWithShape="1">
            <a:gsLst>
              <a:gs pos="0">
                <a:srgbClr val="00CCFF"/>
              </a:gs>
              <a:gs pos="100000">
                <a:srgbClr val="9900CC"/>
              </a:gs>
            </a:gsLst>
            <a:lin ang="0" scaled="1"/>
          </a:gra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37479668">
            <a:off x="1200449" y="3729940"/>
            <a:ext cx="2640817" cy="618344"/>
          </a:xfrm>
          <a:prstGeom prst="curvedDownArrow">
            <a:avLst>
              <a:gd name="adj1" fmla="val 94986"/>
              <a:gd name="adj2" fmla="val 189972"/>
              <a:gd name="adj3" fmla="val 33333"/>
            </a:avLst>
          </a:prstGeom>
          <a:gradFill rotWithShape="1">
            <a:gsLst>
              <a:gs pos="0">
                <a:srgbClr val="9966FF"/>
              </a:gs>
              <a:gs pos="100000">
                <a:srgbClr val="FCA944"/>
              </a:gs>
            </a:gsLst>
            <a:lin ang="0" scaled="1"/>
          </a:gra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6226998" y="5174802"/>
            <a:ext cx="2160588" cy="1062510"/>
          </a:xfrm>
          <a:prstGeom prst="leftArrow">
            <a:avLst>
              <a:gd name="adj1" fmla="val 50000"/>
              <a:gd name="adj2" fmla="val 37514"/>
            </a:avLst>
          </a:prstGeom>
          <a:solidFill>
            <a:srgbClr val="F4680B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ranklin Gothic Book"/>
              </a:rPr>
              <a:t>觀課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ranklin Gothic Book"/>
              </a:rPr>
              <a:t>(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ranklin Gothic Book"/>
              </a:rPr>
              <a:t>教室觀察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ranklin Gothic Book"/>
              </a:rPr>
              <a:t>)</a:t>
            </a:r>
            <a:endParaRPr kumimoji="0" lang="zh-TW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Franklin Gothic Book"/>
            </a:endParaRPr>
          </a:p>
        </p:txBody>
      </p:sp>
      <p:sp>
        <p:nvSpPr>
          <p:cNvPr id="2" name="向右箭號 1"/>
          <p:cNvSpPr/>
          <p:nvPr/>
        </p:nvSpPr>
        <p:spPr bwMode="auto">
          <a:xfrm>
            <a:off x="938280" y="5358424"/>
            <a:ext cx="2160240" cy="94350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sz="2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/>
              </a:rPr>
              <a:t>教學討論與回饋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6" name="圓角矩形 15"/>
          <p:cNvSpPr/>
          <p:nvPr/>
        </p:nvSpPr>
        <p:spPr bwMode="auto">
          <a:xfrm>
            <a:off x="3713350" y="3199358"/>
            <a:ext cx="172819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Book"/>
              </a:rPr>
              <a:t>解讀教科書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6368380" y="1973803"/>
            <a:ext cx="1515988" cy="1062510"/>
          </a:xfrm>
          <a:prstGeom prst="leftArrow">
            <a:avLst>
              <a:gd name="adj1" fmla="val 50000"/>
              <a:gd name="adj2" fmla="val 37514"/>
            </a:avLst>
          </a:prstGeom>
          <a:solidFill>
            <a:srgbClr val="F4680B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ranklin Gothic Book"/>
              </a:rPr>
              <a:t>經驗交流</a:t>
            </a:r>
          </a:p>
        </p:txBody>
      </p:sp>
    </p:spTree>
    <p:extLst>
      <p:ext uri="{BB962C8B-B14F-4D97-AF65-F5344CB8AC3E}">
        <p14:creationId xmlns:p14="http://schemas.microsoft.com/office/powerpoint/2010/main" val="308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  <p:bldP spid="8" grpId="0" autoUpdateAnimBg="0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6" grpId="0" animBg="1"/>
      <p:bldP spid="1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步驟</a:t>
            </a:r>
            <a:endParaRPr lang="zh-TW" altLang="en-US" sz="3600" b="1" dirty="0" smtClean="0">
              <a:solidFill>
                <a:schemeClr val="folHlink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95448" y="2083425"/>
            <a:ext cx="439248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備課教材選定與分析</a:t>
            </a:r>
            <a:r>
              <a:rPr lang="zh-TW" altLang="en-US" sz="2800" kern="0" dirty="0" smtClean="0">
                <a:solidFill>
                  <a:srgbClr val="FF0000"/>
                </a:solidFill>
                <a:latin typeface="+mj-ea"/>
              </a:rPr>
              <a:t>。</a:t>
            </a: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25252" y="3123381"/>
            <a:ext cx="4104456" cy="5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800" b="1" dirty="0" smtClean="0">
                <a:solidFill>
                  <a:srgbClr val="9933FF"/>
                </a:solidFill>
                <a:latin typeface="+mn-ea"/>
              </a:rPr>
              <a:t>教學</a:t>
            </a:r>
            <a:r>
              <a:rPr lang="zh-TW" altLang="en-US" sz="2800" b="1" dirty="0">
                <a:solidFill>
                  <a:srgbClr val="9933FF"/>
                </a:solidFill>
                <a:latin typeface="+mn-ea"/>
              </a:rPr>
              <a:t>設計擬定與定稿</a:t>
            </a:r>
            <a:r>
              <a:rPr lang="zh-TW" altLang="en-US" sz="2800" kern="0" dirty="0" smtClean="0">
                <a:solidFill>
                  <a:srgbClr val="9933FF"/>
                </a:solidFill>
                <a:latin typeface="+mj-ea"/>
              </a:rPr>
              <a:t>。</a:t>
            </a: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44330" y="4221088"/>
            <a:ext cx="4132345" cy="56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800" b="1" dirty="0" smtClean="0">
                <a:solidFill>
                  <a:srgbClr val="0070C0"/>
                </a:solidFill>
                <a:latin typeface="+mn-ea"/>
              </a:rPr>
              <a:t>班級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</a:rPr>
              <a:t>教學實施與觀課</a:t>
            </a:r>
            <a:r>
              <a:rPr lang="zh-TW" altLang="en-US" sz="2800" kern="0" dirty="0" smtClean="0">
                <a:solidFill>
                  <a:srgbClr val="0070C0"/>
                </a:solidFill>
                <a:latin typeface="+mj-ea"/>
              </a:rPr>
              <a:t>。</a:t>
            </a: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5059" y="5373216"/>
            <a:ext cx="4182649" cy="54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800" b="1" dirty="0" smtClean="0">
                <a:solidFill>
                  <a:srgbClr val="FF6699"/>
                </a:solidFill>
                <a:latin typeface="+mn-ea"/>
              </a:rPr>
              <a:t>教學</a:t>
            </a:r>
            <a:r>
              <a:rPr lang="zh-TW" altLang="en-US" sz="2800" b="1" dirty="0">
                <a:solidFill>
                  <a:srgbClr val="FF6699"/>
                </a:solidFill>
                <a:latin typeface="+mn-ea"/>
              </a:rPr>
              <a:t>反思回饋與修正</a:t>
            </a:r>
            <a:r>
              <a:rPr lang="zh-TW" altLang="en-US" sz="2800" kern="0" dirty="0" smtClean="0">
                <a:solidFill>
                  <a:srgbClr val="FF6699"/>
                </a:solidFill>
                <a:latin typeface="+mj-ea"/>
              </a:rPr>
              <a:t>。</a:t>
            </a:r>
            <a:endParaRPr lang="zh-TW" altLang="en-US" sz="26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弧形箭號 (左彎) 1"/>
          <p:cNvSpPr/>
          <p:nvPr/>
        </p:nvSpPr>
        <p:spPr bwMode="auto">
          <a:xfrm>
            <a:off x="6651666" y="2224111"/>
            <a:ext cx="648072" cy="89927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弧形箭號 (左彎) 7"/>
          <p:cNvSpPr/>
          <p:nvPr/>
        </p:nvSpPr>
        <p:spPr bwMode="auto">
          <a:xfrm>
            <a:off x="6651666" y="3573016"/>
            <a:ext cx="648072" cy="89927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弧形箭號 (左彎) 8"/>
          <p:cNvSpPr/>
          <p:nvPr/>
        </p:nvSpPr>
        <p:spPr bwMode="auto">
          <a:xfrm>
            <a:off x="6683634" y="4869160"/>
            <a:ext cx="648072" cy="89927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3" name="弧形向右箭號 2"/>
          <p:cNvSpPr/>
          <p:nvPr/>
        </p:nvSpPr>
        <p:spPr bwMode="auto">
          <a:xfrm rot="10800000" flipH="1">
            <a:off x="876558" y="2230611"/>
            <a:ext cx="857911" cy="3797176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25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 animBg="1"/>
      <p:bldP spid="8" grpId="0" animBg="1"/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47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36625"/>
          </a:xfrm>
        </p:spPr>
        <p:txBody>
          <a:bodyPr lIns="91425" tIns="45700" rIns="91425" bIns="45700"/>
          <a:lstStyle/>
          <a:p>
            <a:pPr algn="l" eaLnBrk="1" hangingPunct="1">
              <a:buSzPct val="25000"/>
            </a:pPr>
            <a:r>
              <a:rPr lang="en-US" altLang="zh-TW" b="1" dirty="0" err="1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總綱的基本理念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48131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B48FE6-1051-426A-9515-C09F32B0545D}" type="slidenum">
              <a:rPr lang="zh-TW" altLang="en-US" sz="120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200">
              <a:solidFill>
                <a:srgbClr val="898989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8132" name="Shape 47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255838"/>
            <a:ext cx="83693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Shape 473"/>
          <p:cNvSpPr txBox="1">
            <a:spLocks noChangeArrowheads="1"/>
          </p:cNvSpPr>
          <p:nvPr/>
        </p:nvSpPr>
        <p:spPr bwMode="auto">
          <a:xfrm>
            <a:off x="900113" y="1484313"/>
            <a:ext cx="1660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Clr>
                <a:srgbClr val="CC0000"/>
              </a:buClr>
              <a:buSzPct val="25000"/>
              <a:buFont typeface="Arial" pitchFamily="34" charset="0"/>
              <a:buNone/>
            </a:pPr>
            <a:r>
              <a:rPr lang="en-US" altLang="zh-TW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自  發</a:t>
            </a:r>
          </a:p>
        </p:txBody>
      </p:sp>
      <p:sp>
        <p:nvSpPr>
          <p:cNvPr id="241669" name="Shape 474"/>
          <p:cNvSpPr txBox="1">
            <a:spLocks noChangeArrowheads="1"/>
          </p:cNvSpPr>
          <p:nvPr/>
        </p:nvSpPr>
        <p:spPr bwMode="auto">
          <a:xfrm>
            <a:off x="3708400" y="1484313"/>
            <a:ext cx="1704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CC0000"/>
              </a:buClr>
              <a:buSzPct val="25000"/>
              <a:buFont typeface="Arial" charset="0"/>
              <a:buNone/>
              <a:defRPr/>
            </a:pPr>
            <a:r>
              <a:rPr lang="en-US" sz="3600" b="1" dirty="0">
                <a:solidFill>
                  <a:srgbClr val="F79646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互  動</a:t>
            </a:r>
          </a:p>
        </p:txBody>
      </p:sp>
      <p:sp>
        <p:nvSpPr>
          <p:cNvPr id="48135" name="Shape 475"/>
          <p:cNvSpPr txBox="1">
            <a:spLocks noChangeArrowheads="1"/>
          </p:cNvSpPr>
          <p:nvPr/>
        </p:nvSpPr>
        <p:spPr bwMode="auto">
          <a:xfrm>
            <a:off x="6588125" y="1484313"/>
            <a:ext cx="1706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Clr>
                <a:srgbClr val="CC0000"/>
              </a:buClr>
              <a:buSzPct val="25000"/>
              <a:buFont typeface="Arial" pitchFamily="34" charset="0"/>
              <a:buNone/>
            </a:pPr>
            <a:r>
              <a:rPr lang="en-US" altLang="zh-TW" sz="36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共  好</a:t>
            </a:r>
          </a:p>
        </p:txBody>
      </p:sp>
      <p:sp>
        <p:nvSpPr>
          <p:cNvPr id="48136" name="Shape 476"/>
          <p:cNvSpPr txBox="1">
            <a:spLocks noChangeArrowheads="1"/>
          </p:cNvSpPr>
          <p:nvPr/>
        </p:nvSpPr>
        <p:spPr bwMode="auto">
          <a:xfrm>
            <a:off x="107950" y="5016500"/>
            <a:ext cx="28940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en-US" altLang="zh-TW" sz="3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有意願</a:t>
            </a:r>
            <a:r>
              <a:rPr lang="zh-TW" altLang="en-US" sz="3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，</a:t>
            </a:r>
            <a:r>
              <a:rPr lang="en-US" altLang="zh-TW" sz="3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有動力</a:t>
            </a:r>
          </a:p>
        </p:txBody>
      </p:sp>
      <p:sp>
        <p:nvSpPr>
          <p:cNvPr id="241672" name="Shape 477"/>
          <p:cNvSpPr txBox="1">
            <a:spLocks noChangeArrowheads="1"/>
          </p:cNvSpPr>
          <p:nvPr/>
        </p:nvSpPr>
        <p:spPr bwMode="auto">
          <a:xfrm>
            <a:off x="2916238" y="5016500"/>
            <a:ext cx="29178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en-US" sz="3000" b="1" dirty="0">
                <a:solidFill>
                  <a:srgbClr val="F79646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有方法</a:t>
            </a:r>
            <a:r>
              <a:rPr lang="zh-TW" altLang="en-US" sz="3000" b="1" dirty="0">
                <a:solidFill>
                  <a:srgbClr val="F79646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  <a:r>
              <a:rPr lang="en-US" sz="3000" b="1" dirty="0">
                <a:solidFill>
                  <a:srgbClr val="F79646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有知識</a:t>
            </a:r>
          </a:p>
        </p:txBody>
      </p:sp>
      <p:sp>
        <p:nvSpPr>
          <p:cNvPr id="48138" name="Shape 478"/>
          <p:cNvSpPr txBox="1">
            <a:spLocks noChangeArrowheads="1"/>
          </p:cNvSpPr>
          <p:nvPr/>
        </p:nvSpPr>
        <p:spPr bwMode="auto">
          <a:xfrm>
            <a:off x="5724525" y="5016500"/>
            <a:ext cx="29718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SzPct val="25000"/>
              <a:buFontTx/>
              <a:buNone/>
            </a:pPr>
            <a:r>
              <a:rPr lang="en-US" altLang="zh-TW" sz="3000" b="1">
                <a:solidFill>
                  <a:srgbClr val="92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有善念</a:t>
            </a:r>
            <a:r>
              <a:rPr lang="zh-TW" altLang="en-US" sz="3000" b="1">
                <a:solidFill>
                  <a:srgbClr val="92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，</a:t>
            </a:r>
            <a:r>
              <a:rPr lang="en-US" altLang="zh-TW" sz="3000" b="1">
                <a:solidFill>
                  <a:srgbClr val="92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能活用</a:t>
            </a:r>
          </a:p>
        </p:txBody>
      </p:sp>
    </p:spTree>
    <p:extLst>
      <p:ext uri="{BB962C8B-B14F-4D97-AF65-F5344CB8AC3E}">
        <p14:creationId xmlns:p14="http://schemas.microsoft.com/office/powerpoint/2010/main" val="33510292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步驟</a:t>
            </a:r>
            <a:endParaRPr lang="zh-TW" altLang="en-US" sz="3600" b="1" dirty="0" smtClean="0">
              <a:solidFill>
                <a:schemeClr val="folHlink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9632" y="2060848"/>
            <a:ext cx="727757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備課教材選定與分析</a:t>
            </a:r>
            <a:endParaRPr lang="zh-TW" altLang="en-US" sz="2800" kern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自備是共同備課的</a:t>
            </a: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kern="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啟動</a:t>
            </a:r>
            <a:r>
              <a:rPr lang="zh-TW" altLang="en-US" sz="2400" kern="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自備前先決定備課的規模</a:t>
            </a:r>
            <a:r>
              <a:rPr lang="zh-TW" altLang="en-US" sz="2400" kern="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大小：</a:t>
            </a:r>
            <a:endParaRPr lang="en-US" altLang="zh-TW" sz="2400" kern="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zh-TW" altLang="en-US" sz="1800" dirty="0"/>
              <a:t>整年課程或是一個學期課程</a:t>
            </a:r>
            <a:endParaRPr lang="en-US" altLang="zh-TW" sz="1800" dirty="0"/>
          </a:p>
          <a:p>
            <a:pPr lvl="1">
              <a:lnSpc>
                <a:spcPct val="90000"/>
              </a:lnSpc>
              <a:defRPr/>
            </a:pPr>
            <a:r>
              <a:rPr lang="zh-TW" altLang="en-US" sz="1800" dirty="0"/>
              <a:t>主題課程或是一個單元的課程</a:t>
            </a:r>
            <a:endParaRPr lang="en-US" altLang="zh-TW" sz="1800" dirty="0"/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確立目標及教學</a:t>
            </a:r>
            <a:r>
              <a:rPr lang="zh-TW" altLang="en-US" sz="2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內容。</a:t>
            </a: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探索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教師的知識及技能</a:t>
            </a: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考慮課程的</a:t>
            </a:r>
            <a:r>
              <a:rPr lang="zh-TW" altLang="en-US" sz="2400" kern="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因素：</a:t>
            </a:r>
            <a:endParaRPr lang="en-US" altLang="zh-TW" sz="2400" kern="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zh-TW" altLang="en-US" sz="1800" dirty="0"/>
              <a:t>布題、教學、學生學習情形</a:t>
            </a:r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考慮資源的</a:t>
            </a:r>
            <a:r>
              <a:rPr lang="zh-TW" altLang="en-US" sz="2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配套</a:t>
            </a:r>
            <a:r>
              <a:rPr lang="zh-TW" altLang="en-US" sz="2400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zh-TW" altLang="en-US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90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步驟</a:t>
            </a:r>
            <a:endParaRPr lang="zh-TW" altLang="en-US" sz="3600" b="1" dirty="0" smtClean="0">
              <a:solidFill>
                <a:schemeClr val="folHlink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9632" y="1988840"/>
            <a:ext cx="727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備課教材選定與分析</a:t>
            </a:r>
            <a:endParaRPr lang="zh-TW" altLang="en-US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76778"/>
              </p:ext>
            </p:extLst>
          </p:nvPr>
        </p:nvGraphicFramePr>
        <p:xfrm>
          <a:off x="1043608" y="2780928"/>
          <a:ext cx="7344816" cy="243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72408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這樣比較好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儘量避免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以學定教：用學生學習的角度去進行共同備課。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讓學生學得積極、學得愉快、學得有效。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純用教師的角度去進行共同備課。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僅讓教師教得精彩、教得快樂、教得便利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9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步驟</a:t>
            </a:r>
            <a:endParaRPr lang="zh-TW" altLang="en-US" sz="3600" b="1" dirty="0" smtClean="0">
              <a:solidFill>
                <a:schemeClr val="folHlink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9632" y="2060848"/>
            <a:ext cx="727757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教學設計擬定與定稿</a:t>
            </a:r>
            <a:endParaRPr lang="zh-TW" altLang="en-US" sz="2800" kern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備課討論內容建議：</a:t>
            </a:r>
            <a:endParaRPr lang="en-US" altLang="zh-TW" sz="2400" kern="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zh-TW" altLang="en-US" sz="1800" dirty="0" smtClean="0"/>
              <a:t>思考</a:t>
            </a:r>
            <a:r>
              <a:rPr lang="zh-TW" altLang="en-US" sz="1800" dirty="0"/>
              <a:t>如何教？要搭配那些學習活動以達到預期的</a:t>
            </a:r>
            <a:r>
              <a:rPr lang="zh-TW" altLang="en-US" sz="1800" dirty="0" smtClean="0"/>
              <a:t>成果？</a:t>
            </a:r>
            <a:endParaRPr lang="zh-TW" altLang="en-US" sz="1800" dirty="0"/>
          </a:p>
          <a:p>
            <a:pPr lvl="1">
              <a:lnSpc>
                <a:spcPct val="90000"/>
              </a:lnSpc>
              <a:defRPr/>
            </a:pPr>
            <a:r>
              <a:rPr lang="zh-TW" altLang="en-US" sz="1800" dirty="0"/>
              <a:t>如何轉換能力指標到學習內容？</a:t>
            </a:r>
            <a:endParaRPr lang="en-US" altLang="zh-TW" sz="1800" dirty="0"/>
          </a:p>
          <a:p>
            <a:pPr lvl="1">
              <a:lnSpc>
                <a:spcPct val="90000"/>
              </a:lnSpc>
              <a:defRPr/>
            </a:pPr>
            <a:r>
              <a:rPr lang="zh-TW" altLang="en-US" sz="1800" dirty="0"/>
              <a:t>分析現有教學資源─例如教科書、</a:t>
            </a:r>
            <a:r>
              <a:rPr lang="en-US" altLang="zh-TW" sz="1800" dirty="0"/>
              <a:t> </a:t>
            </a:r>
            <a:r>
              <a:rPr lang="zh-TW" altLang="en-US" sz="1800" dirty="0"/>
              <a:t>其他學習</a:t>
            </a:r>
            <a:r>
              <a:rPr lang="zh-TW" altLang="en-US" sz="1800" dirty="0" smtClean="0"/>
              <a:t>材料。</a:t>
            </a:r>
            <a:endParaRPr lang="zh-TW" altLang="en-US" sz="1800" dirty="0"/>
          </a:p>
          <a:p>
            <a:pPr lvl="1">
              <a:lnSpc>
                <a:spcPct val="90000"/>
              </a:lnSpc>
              <a:defRPr/>
            </a:pPr>
            <a:r>
              <a:rPr lang="zh-TW" altLang="en-US" sz="1800" dirty="0"/>
              <a:t>有沒有需要找一些補充材料</a:t>
            </a:r>
            <a:r>
              <a:rPr lang="zh-TW" altLang="en-US" sz="1800" dirty="0" smtClean="0"/>
              <a:t>？</a:t>
            </a:r>
            <a:endParaRPr lang="en-US" altLang="zh-TW" sz="1800" dirty="0"/>
          </a:p>
          <a:p>
            <a:pPr lvl="1">
              <a:lnSpc>
                <a:spcPct val="90000"/>
              </a:lnSpc>
              <a:defRPr/>
            </a:pPr>
            <a:r>
              <a:rPr lang="zh-TW" altLang="en-US" sz="1800" dirty="0"/>
              <a:t>教學中會有那些問題要</a:t>
            </a:r>
            <a:r>
              <a:rPr lang="zh-TW" altLang="en-US" sz="1800" dirty="0" smtClean="0"/>
              <a:t>克服？</a:t>
            </a:r>
            <a:endParaRPr lang="en-US" altLang="zh-TW" sz="1800" dirty="0"/>
          </a:p>
          <a:p>
            <a:pPr lvl="1">
              <a:lnSpc>
                <a:spcPct val="90000"/>
              </a:lnSpc>
              <a:defRPr/>
            </a:pPr>
            <a:r>
              <a:rPr lang="zh-TW" altLang="en-US" sz="1800" dirty="0"/>
              <a:t>評量要如何</a:t>
            </a:r>
            <a:r>
              <a:rPr lang="zh-TW" altLang="en-US" sz="1800" dirty="0" smtClean="0"/>
              <a:t>設計？</a:t>
            </a:r>
            <a:endParaRPr lang="en-US" altLang="zh-TW" sz="1800" dirty="0" smtClean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zh-TW" sz="1800" dirty="0"/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形成簡單的教學</a:t>
            </a:r>
            <a:r>
              <a:rPr lang="zh-TW" altLang="en-US" sz="2400" kern="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</a:t>
            </a:r>
            <a:endParaRPr lang="en-US" altLang="zh-TW" sz="2400" kern="0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zh-TW" altLang="zh-TW" sz="1800" dirty="0"/>
              <a:t>數學領域備課討論參考表格</a:t>
            </a:r>
            <a:endParaRPr lang="en-US" altLang="zh-TW" sz="1800" dirty="0"/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endParaRPr lang="en-US" altLang="zh-TW" sz="2400" kern="0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zh-TW" altLang="en-US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30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步驟</a:t>
            </a:r>
            <a:endParaRPr lang="zh-TW" altLang="en-US" sz="3600" b="1" dirty="0" smtClean="0">
              <a:solidFill>
                <a:schemeClr val="folHlink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9632" y="1988840"/>
            <a:ext cx="727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集思參與的氣氛</a:t>
            </a:r>
            <a:endParaRPr lang="zh-TW" altLang="en-US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3417"/>
              </p:ext>
            </p:extLst>
          </p:nvPr>
        </p:nvGraphicFramePr>
        <p:xfrm>
          <a:off x="1187448" y="2649190"/>
          <a:ext cx="7349762" cy="3535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74881"/>
                <a:gridCol w="36748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這樣比較好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儘量避免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備課會議宜保持輕鬆的討論氣氛，要建立教師的共同語言。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教師坦承分享，才能發掘學與教得疑難，找到協作的方向。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教師主動發言、耐心聆聽，接受不同的想法。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報喜不報憂，互相比較。</a:t>
                      </a:r>
                    </a:p>
                    <a:p>
                      <a:pPr lvl="0"/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9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步驟</a:t>
            </a:r>
            <a:endParaRPr lang="zh-TW" altLang="en-US" sz="3600" b="1" dirty="0" smtClean="0">
              <a:solidFill>
                <a:schemeClr val="folHlink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450" y="1988840"/>
            <a:ext cx="727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集思參與的準備</a:t>
            </a:r>
            <a:endParaRPr lang="zh-TW" altLang="en-US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42924"/>
              </p:ext>
            </p:extLst>
          </p:nvPr>
        </p:nvGraphicFramePr>
        <p:xfrm>
          <a:off x="1187448" y="2649190"/>
          <a:ext cx="7056960" cy="243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480"/>
                <a:gridCol w="3528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這樣比較好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儘量避免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訂定目標與主題。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共同備課和個人備課是分開的。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共同備課前各人應有準備。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沒準備就參加共同備課。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沒根據的對談。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1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步驟</a:t>
            </a:r>
            <a:endParaRPr lang="zh-TW" altLang="en-US" sz="3600" b="1" dirty="0" smtClean="0">
              <a:solidFill>
                <a:schemeClr val="folHlink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9632" y="1988840"/>
            <a:ext cx="727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集思參與的運作</a:t>
            </a:r>
            <a:endParaRPr lang="zh-TW" altLang="en-US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782986"/>
              </p:ext>
            </p:extLst>
          </p:nvPr>
        </p:nvGraphicFramePr>
        <p:xfrm>
          <a:off x="1187448" y="2649190"/>
          <a:ext cx="7056960" cy="2804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480"/>
                <a:gridCol w="3528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這樣比較好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儘量避免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有固定的聚集、散會時間，未討論結束，留待下次會議。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教師準時出席會議。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教師輪流主持，增加擁有感和成就感。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隨意定開會、散會時間。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共同備課與學年會議不同，不該由學年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科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主任主導所有共同備課會議。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8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步驟</a:t>
            </a:r>
            <a:endParaRPr lang="zh-TW" altLang="en-US" sz="3600" b="1" dirty="0" smtClean="0">
              <a:solidFill>
                <a:schemeClr val="folHlink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9632" y="1988840"/>
            <a:ext cx="727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集思參與的內容</a:t>
            </a:r>
            <a:endParaRPr lang="zh-TW" altLang="en-US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98393"/>
              </p:ext>
            </p:extLst>
          </p:nvPr>
        </p:nvGraphicFramePr>
        <p:xfrm>
          <a:off x="1187448" y="2649190"/>
          <a:ext cx="7056960" cy="3901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480"/>
                <a:gridCol w="3528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這樣比較好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儘量避免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進行專業對話。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會前收集學生學習情況，配合進展性評估。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預測學生學習疑難、提問、準備教學。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備課過程會產生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教案</a:t>
                      </a:r>
                      <a:r>
                        <a:rPr lang="zh-TW" altLang="en-US" sz="2400" dirty="0" smtClean="0"/>
                        <a:t>，應有紀錄。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集體承擔、彼此學習、資源共享。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只討論事務上的分工或安排。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1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步驟</a:t>
            </a:r>
            <a:endParaRPr lang="zh-TW" altLang="en-US" sz="3600" b="1" dirty="0" smtClean="0">
              <a:solidFill>
                <a:schemeClr val="folHlink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9632" y="2060848"/>
            <a:ext cx="727757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班級教學實施與觀課</a:t>
            </a:r>
            <a:endParaRPr lang="zh-TW" altLang="en-US" sz="2800" kern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課後要實施教學</a:t>
            </a:r>
            <a:endParaRPr lang="en-US" altLang="zh-TW" sz="2400" kern="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歡迎同儕觀課</a:t>
            </a:r>
            <a:endParaRPr lang="en-US" altLang="zh-TW" sz="2400" kern="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觀課紀錄建議</a:t>
            </a:r>
            <a:r>
              <a:rPr lang="zh-TW" altLang="en-US" sz="2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800" dirty="0"/>
          </a:p>
          <a:p>
            <a:pPr lvl="1">
              <a:lnSpc>
                <a:spcPct val="90000"/>
              </a:lnSpc>
              <a:defRPr/>
            </a:pPr>
            <a:r>
              <a:rPr lang="zh-TW" altLang="zh-TW" sz="1800" dirty="0" smtClean="0"/>
              <a:t>觀</a:t>
            </a:r>
            <a:r>
              <a:rPr lang="zh-TW" altLang="zh-TW" sz="1800" dirty="0"/>
              <a:t>課</a:t>
            </a:r>
            <a:r>
              <a:rPr lang="zh-TW" altLang="en-US" sz="1800" dirty="0"/>
              <a:t>紀</a:t>
            </a:r>
            <a:r>
              <a:rPr lang="zh-TW" altLang="zh-TW" sz="1800" dirty="0"/>
              <a:t>錄參考表格</a:t>
            </a:r>
            <a:endParaRPr lang="zh-TW" altLang="en-US" sz="1800" dirty="0"/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與學生分享我們對學習的期望 </a:t>
            </a:r>
            <a:r>
              <a:rPr lang="en-US" altLang="zh-TW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即預期成果</a:t>
            </a:r>
            <a:r>
              <a:rPr lang="en-US" altLang="zh-TW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課堂即時作出對學生學習的回饋</a:t>
            </a:r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隨時檢討並即時修訂計畫的</a:t>
            </a:r>
            <a:r>
              <a:rPr lang="zh-TW" altLang="en-US" sz="24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</a:t>
            </a:r>
            <a:endParaRPr lang="zh-TW" altLang="en-US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88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步驟</a:t>
            </a:r>
            <a:endParaRPr lang="zh-TW" altLang="en-US" sz="3600" b="1" dirty="0" smtClean="0">
              <a:solidFill>
                <a:schemeClr val="folHlink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9632" y="2060848"/>
            <a:ext cx="727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班級教學實施與觀課</a:t>
            </a: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94710"/>
              </p:ext>
            </p:extLst>
          </p:nvPr>
        </p:nvGraphicFramePr>
        <p:xfrm>
          <a:off x="1187448" y="2649190"/>
          <a:ext cx="7056960" cy="3535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480"/>
                <a:gridCol w="3528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這樣比較好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儘量避免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應視課堂為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動態生成的教案，可改變</a:t>
                      </a:r>
                      <a:r>
                        <a:rPr lang="zh-TW" altLang="en-US" sz="2400" dirty="0" smtClean="0"/>
                        <a:t>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應按教師不同風格、學生學習情形和能力，在教學現場調整。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透過同儕觀課，了解教學設計是否促進教學。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評論個別教師的教學，缺乏集體承擔、彼此學習、資源共享。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2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步驟</a:t>
            </a:r>
            <a:endParaRPr lang="zh-TW" altLang="en-US" sz="3600" b="1" dirty="0" smtClean="0">
              <a:solidFill>
                <a:schemeClr val="folHlink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9633" y="2060848"/>
            <a:ext cx="640871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教學反思回饋與修正</a:t>
            </a:r>
            <a:endParaRPr lang="zh-TW" altLang="en-US" sz="2800" kern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sz="24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討論會建議討論內容：</a:t>
            </a:r>
            <a:endParaRPr lang="en-US" altLang="zh-TW" sz="2400" kern="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zh-TW" altLang="en-US" sz="1800" dirty="0" smtClean="0"/>
              <a:t>教學</a:t>
            </a:r>
            <a:r>
              <a:rPr lang="zh-TW" altLang="en-US" sz="1800" dirty="0"/>
              <a:t>中或教完後，學生習得了我們要教給他的知識與技能了嗎？</a:t>
            </a:r>
            <a:endParaRPr lang="en-US" altLang="zh-TW" sz="1800" dirty="0"/>
          </a:p>
          <a:p>
            <a:pPr lvl="1">
              <a:lnSpc>
                <a:spcPct val="90000"/>
              </a:lnSpc>
              <a:defRPr/>
            </a:pPr>
            <a:r>
              <a:rPr lang="zh-TW" altLang="en-US" sz="1800" dirty="0"/>
              <a:t>學生懂了嗎？學生的學習態度如何？反應如何？</a:t>
            </a:r>
            <a:endParaRPr lang="en-US" altLang="zh-TW" sz="1800" dirty="0"/>
          </a:p>
          <a:p>
            <a:pPr lvl="1">
              <a:lnSpc>
                <a:spcPct val="90000"/>
              </a:lnSpc>
              <a:defRPr/>
            </a:pPr>
            <a:r>
              <a:rPr lang="zh-TW" altLang="en-US" sz="1800" dirty="0"/>
              <a:t>學生的反應或表現對課程及學習的含義是什麼？</a:t>
            </a:r>
            <a:endParaRPr lang="en-US" altLang="zh-TW" sz="1800" dirty="0"/>
          </a:p>
          <a:p>
            <a:pPr lvl="1">
              <a:lnSpc>
                <a:spcPct val="90000"/>
              </a:lnSpc>
              <a:defRPr/>
            </a:pPr>
            <a:r>
              <a:rPr lang="zh-TW" altLang="en-US" sz="1800" dirty="0"/>
              <a:t>還有甚麼要注意的？或以前未發現的？</a:t>
            </a:r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2400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我們又可以一邊開始計畫新的備課活動</a:t>
            </a: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zh-TW" altLang="en-US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5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488"/>
          <p:cNvSpPr txBox="1">
            <a:spLocks noChangeArrowheads="1"/>
          </p:cNvSpPr>
          <p:nvPr/>
        </p:nvSpPr>
        <p:spPr bwMode="auto">
          <a:xfrm>
            <a:off x="323850" y="3068638"/>
            <a:ext cx="38877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SzPct val="25000"/>
              <a:buFontTx/>
              <a:buNone/>
            </a:pPr>
            <a:endParaRPr lang="en-US" altLang="zh-TW" sz="3000" b="1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50179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B8CEB3-75A6-4868-85AD-BB5789A51380}" type="slidenum">
              <a:rPr lang="zh-TW" altLang="en-US" sz="120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200">
              <a:solidFill>
                <a:srgbClr val="89898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180" name="Shape 47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36625"/>
          </a:xfrm>
        </p:spPr>
        <p:txBody>
          <a:bodyPr lIns="91425" tIns="45700" rIns="91425" bIns="45700"/>
          <a:lstStyle/>
          <a:p>
            <a:pPr algn="l" eaLnBrk="1" hangingPunct="1">
              <a:buSzPct val="25000"/>
            </a:pPr>
            <a:r>
              <a:rPr lang="en-US" altLang="zh-TW" b="1" dirty="0" err="1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總綱的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課程目標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Times New Roman" pitchFamily="18" charset="0"/>
              <a:sym typeface="Arial" pitchFamily="34" charset="0"/>
            </a:endParaRPr>
          </a:p>
        </p:txBody>
      </p:sp>
      <p:grpSp>
        <p:nvGrpSpPr>
          <p:cNvPr id="16" name="群組 10"/>
          <p:cNvGrpSpPr>
            <a:grpSpLocks/>
          </p:cNvGrpSpPr>
          <p:nvPr/>
        </p:nvGrpSpPr>
        <p:grpSpPr bwMode="auto">
          <a:xfrm>
            <a:off x="827088" y="1484313"/>
            <a:ext cx="7464425" cy="4929187"/>
            <a:chOff x="827584" y="1484784"/>
            <a:chExt cx="7464152" cy="4928096"/>
          </a:xfrm>
        </p:grpSpPr>
        <p:sp>
          <p:nvSpPr>
            <p:cNvPr id="17" name="手繪多邊形 16"/>
            <p:cNvSpPr/>
            <p:nvPr/>
          </p:nvSpPr>
          <p:spPr>
            <a:xfrm rot="21600000">
              <a:off x="827584" y="1484784"/>
              <a:ext cx="3732076" cy="2464841"/>
            </a:xfrm>
            <a:custGeom>
              <a:avLst/>
              <a:gdLst>
                <a:gd name="connsiteX0" fmla="*/ 0 w 2464048"/>
                <a:gd name="connsiteY0" fmla="*/ 0 h 3732076"/>
                <a:gd name="connsiteX1" fmla="*/ 2053365 w 2464048"/>
                <a:gd name="connsiteY1" fmla="*/ 0 h 3732076"/>
                <a:gd name="connsiteX2" fmla="*/ 2343762 w 2464048"/>
                <a:gd name="connsiteY2" fmla="*/ 120287 h 3732076"/>
                <a:gd name="connsiteX3" fmla="*/ 2464048 w 2464048"/>
                <a:gd name="connsiteY3" fmla="*/ 410684 h 3732076"/>
                <a:gd name="connsiteX4" fmla="*/ 2464048 w 2464048"/>
                <a:gd name="connsiteY4" fmla="*/ 3732076 h 3732076"/>
                <a:gd name="connsiteX5" fmla="*/ 0 w 2464048"/>
                <a:gd name="connsiteY5" fmla="*/ 3732076 h 3732076"/>
                <a:gd name="connsiteX6" fmla="*/ 0 w 2464048"/>
                <a:gd name="connsiteY6" fmla="*/ 0 h 373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4048" h="3732076">
                  <a:moveTo>
                    <a:pt x="0" y="3732076"/>
                  </a:moveTo>
                  <a:lnTo>
                    <a:pt x="0" y="622025"/>
                  </a:lnTo>
                  <a:cubicBezTo>
                    <a:pt x="0" y="457054"/>
                    <a:pt x="28568" y="298839"/>
                    <a:pt x="79418" y="182187"/>
                  </a:cubicBezTo>
                  <a:cubicBezTo>
                    <a:pt x="130268" y="65534"/>
                    <a:pt x="199235" y="0"/>
                    <a:pt x="271148" y="0"/>
                  </a:cubicBezTo>
                  <a:lnTo>
                    <a:pt x="2464048" y="0"/>
                  </a:lnTo>
                  <a:lnTo>
                    <a:pt x="2464048" y="3732076"/>
                  </a:lnTo>
                  <a:lnTo>
                    <a:pt x="0" y="3732076"/>
                  </a:lnTo>
                  <a:close/>
                </a:path>
              </a:pathLst>
            </a:custGeom>
            <a:solidFill>
              <a:srgbClr val="FF7C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6031" tIns="256033" rIns="256033" bIns="872043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spc="50" dirty="0" err="1">
                  <a:ln w="0">
                    <a:solidFill>
                      <a:prstClr val="white">
                        <a:lumMod val="50000"/>
                      </a:prstClr>
                    </a:solidFill>
                  </a:ln>
                  <a:solidFill>
                    <a:srgbClr val="EEECE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啟發生命潛能</a:t>
              </a:r>
              <a:endParaRPr lang="zh-TW" altLang="en-US" sz="3600" b="1" spc="50" dirty="0">
                <a:ln w="0">
                  <a:solidFill>
                    <a:prstClr val="white">
                      <a:lumMod val="50000"/>
                    </a:prstClr>
                  </a:solidFill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559660" y="1484784"/>
              <a:ext cx="3732076" cy="2464841"/>
            </a:xfrm>
            <a:custGeom>
              <a:avLst/>
              <a:gdLst>
                <a:gd name="connsiteX0" fmla="*/ 0 w 3732076"/>
                <a:gd name="connsiteY0" fmla="*/ 0 h 2464048"/>
                <a:gd name="connsiteX1" fmla="*/ 3321393 w 3732076"/>
                <a:gd name="connsiteY1" fmla="*/ 0 h 2464048"/>
                <a:gd name="connsiteX2" fmla="*/ 3611790 w 3732076"/>
                <a:gd name="connsiteY2" fmla="*/ 120287 h 2464048"/>
                <a:gd name="connsiteX3" fmla="*/ 3732076 w 3732076"/>
                <a:gd name="connsiteY3" fmla="*/ 410684 h 2464048"/>
                <a:gd name="connsiteX4" fmla="*/ 3732076 w 3732076"/>
                <a:gd name="connsiteY4" fmla="*/ 2464048 h 2464048"/>
                <a:gd name="connsiteX5" fmla="*/ 0 w 3732076"/>
                <a:gd name="connsiteY5" fmla="*/ 2464048 h 2464048"/>
                <a:gd name="connsiteX6" fmla="*/ 0 w 3732076"/>
                <a:gd name="connsiteY6" fmla="*/ 0 h 246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076" h="2464048">
                  <a:moveTo>
                    <a:pt x="0" y="0"/>
                  </a:moveTo>
                  <a:lnTo>
                    <a:pt x="3321393" y="0"/>
                  </a:lnTo>
                  <a:cubicBezTo>
                    <a:pt x="3430313" y="0"/>
                    <a:pt x="3534772" y="43269"/>
                    <a:pt x="3611790" y="120287"/>
                  </a:cubicBezTo>
                  <a:cubicBezTo>
                    <a:pt x="3688808" y="197305"/>
                    <a:pt x="3732076" y="301764"/>
                    <a:pt x="3732076" y="410684"/>
                  </a:cubicBezTo>
                  <a:lnTo>
                    <a:pt x="3732076" y="2464048"/>
                  </a:lnTo>
                  <a:lnTo>
                    <a:pt x="0" y="2464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6032" tIns="256032" rIns="256032" bIns="872044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spc="50" dirty="0">
                  <a:ln w="0">
                    <a:solidFill>
                      <a:prstClr val="white">
                        <a:lumMod val="50000"/>
                      </a:prstClr>
                    </a:solidFill>
                  </a:ln>
                  <a:solidFill>
                    <a:srgbClr val="EEECE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陶</a:t>
              </a:r>
              <a:r>
                <a:rPr lang="zh-TW" altLang="en-US" sz="3600" b="1" spc="50" dirty="0">
                  <a:ln w="0">
                    <a:solidFill>
                      <a:prstClr val="white">
                        <a:lumMod val="50000"/>
                      </a:prstClr>
                    </a:solidFill>
                  </a:ln>
                  <a:solidFill>
                    <a:srgbClr val="EEECE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養</a:t>
              </a:r>
              <a:r>
                <a:rPr lang="en-US" sz="3600" b="1" spc="50" dirty="0" err="1">
                  <a:ln w="0">
                    <a:solidFill>
                      <a:prstClr val="white">
                        <a:lumMod val="50000"/>
                      </a:prstClr>
                    </a:solidFill>
                  </a:ln>
                  <a:solidFill>
                    <a:srgbClr val="EEECE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生活知能</a:t>
              </a:r>
              <a:endParaRPr lang="zh-TW" altLang="en-US" sz="3600" b="1" spc="50" dirty="0">
                <a:ln w="0">
                  <a:solidFill>
                    <a:prstClr val="white">
                      <a:lumMod val="50000"/>
                    </a:prstClr>
                  </a:solidFill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 rot="21600000">
              <a:off x="827584" y="3949625"/>
              <a:ext cx="3732076" cy="2463255"/>
            </a:xfrm>
            <a:custGeom>
              <a:avLst/>
              <a:gdLst>
                <a:gd name="connsiteX0" fmla="*/ 0 w 3732076"/>
                <a:gd name="connsiteY0" fmla="*/ 0 h 2464048"/>
                <a:gd name="connsiteX1" fmla="*/ 3321393 w 3732076"/>
                <a:gd name="connsiteY1" fmla="*/ 0 h 2464048"/>
                <a:gd name="connsiteX2" fmla="*/ 3611790 w 3732076"/>
                <a:gd name="connsiteY2" fmla="*/ 120287 h 2464048"/>
                <a:gd name="connsiteX3" fmla="*/ 3732076 w 3732076"/>
                <a:gd name="connsiteY3" fmla="*/ 410684 h 2464048"/>
                <a:gd name="connsiteX4" fmla="*/ 3732076 w 3732076"/>
                <a:gd name="connsiteY4" fmla="*/ 2464048 h 2464048"/>
                <a:gd name="connsiteX5" fmla="*/ 0 w 3732076"/>
                <a:gd name="connsiteY5" fmla="*/ 2464048 h 2464048"/>
                <a:gd name="connsiteX6" fmla="*/ 0 w 3732076"/>
                <a:gd name="connsiteY6" fmla="*/ 0 h 246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076" h="2464048">
                  <a:moveTo>
                    <a:pt x="3732076" y="2464048"/>
                  </a:moveTo>
                  <a:lnTo>
                    <a:pt x="410683" y="2464048"/>
                  </a:lnTo>
                  <a:cubicBezTo>
                    <a:pt x="301763" y="2464048"/>
                    <a:pt x="197304" y="2420779"/>
                    <a:pt x="120286" y="2343761"/>
                  </a:cubicBezTo>
                  <a:cubicBezTo>
                    <a:pt x="43268" y="2266743"/>
                    <a:pt x="0" y="2162284"/>
                    <a:pt x="0" y="2053364"/>
                  </a:cubicBezTo>
                  <a:lnTo>
                    <a:pt x="0" y="0"/>
                  </a:lnTo>
                  <a:lnTo>
                    <a:pt x="3732076" y="0"/>
                  </a:lnTo>
                  <a:lnTo>
                    <a:pt x="3732076" y="2464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6032" tIns="872043" rIns="256032" bIns="256033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spc="50" dirty="0" err="1">
                  <a:ln w="0">
                    <a:solidFill>
                      <a:prstClr val="white">
                        <a:lumMod val="50000"/>
                      </a:prstClr>
                    </a:solidFill>
                  </a:ln>
                  <a:solidFill>
                    <a:srgbClr val="EEECE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促進生涯發展</a:t>
              </a:r>
              <a:endParaRPr lang="zh-TW" altLang="en-US" sz="3600" b="1" spc="50" dirty="0">
                <a:ln w="0">
                  <a:solidFill>
                    <a:prstClr val="white">
                      <a:lumMod val="50000"/>
                    </a:prstClr>
                  </a:solidFill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4559660" y="3949625"/>
              <a:ext cx="3732076" cy="2463255"/>
            </a:xfrm>
            <a:custGeom>
              <a:avLst/>
              <a:gdLst>
                <a:gd name="connsiteX0" fmla="*/ 0 w 2464048"/>
                <a:gd name="connsiteY0" fmla="*/ 0 h 3732076"/>
                <a:gd name="connsiteX1" fmla="*/ 2053365 w 2464048"/>
                <a:gd name="connsiteY1" fmla="*/ 0 h 3732076"/>
                <a:gd name="connsiteX2" fmla="*/ 2343762 w 2464048"/>
                <a:gd name="connsiteY2" fmla="*/ 120287 h 3732076"/>
                <a:gd name="connsiteX3" fmla="*/ 2464048 w 2464048"/>
                <a:gd name="connsiteY3" fmla="*/ 410684 h 3732076"/>
                <a:gd name="connsiteX4" fmla="*/ 2464048 w 2464048"/>
                <a:gd name="connsiteY4" fmla="*/ 3732076 h 3732076"/>
                <a:gd name="connsiteX5" fmla="*/ 0 w 2464048"/>
                <a:gd name="connsiteY5" fmla="*/ 3732076 h 3732076"/>
                <a:gd name="connsiteX6" fmla="*/ 0 w 2464048"/>
                <a:gd name="connsiteY6" fmla="*/ 0 h 373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4048" h="3732076">
                  <a:moveTo>
                    <a:pt x="2464048" y="0"/>
                  </a:moveTo>
                  <a:lnTo>
                    <a:pt x="2464048" y="3110051"/>
                  </a:lnTo>
                  <a:cubicBezTo>
                    <a:pt x="2464048" y="3275022"/>
                    <a:pt x="2435480" y="3433237"/>
                    <a:pt x="2384630" y="3549889"/>
                  </a:cubicBezTo>
                  <a:cubicBezTo>
                    <a:pt x="2333780" y="3666542"/>
                    <a:pt x="2264813" y="3732076"/>
                    <a:pt x="2192900" y="3732076"/>
                  </a:cubicBezTo>
                  <a:lnTo>
                    <a:pt x="0" y="3732076"/>
                  </a:lnTo>
                  <a:lnTo>
                    <a:pt x="0" y="0"/>
                  </a:lnTo>
                  <a:lnTo>
                    <a:pt x="2464048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6031" tIns="872043" rIns="256033" bIns="256033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spc="50" dirty="0" err="1">
                  <a:ln w="0">
                    <a:solidFill>
                      <a:prstClr val="white">
                        <a:lumMod val="50000"/>
                      </a:prstClr>
                    </a:solidFill>
                  </a:ln>
                  <a:solidFill>
                    <a:srgbClr val="EEECE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涵育公民責任</a:t>
              </a:r>
              <a:endParaRPr lang="zh-TW" altLang="en-US" sz="3600" b="1" spc="50" dirty="0">
                <a:ln w="0">
                  <a:solidFill>
                    <a:prstClr val="white">
                      <a:lumMod val="50000"/>
                    </a:prstClr>
                  </a:solidFill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</p:grpSp>
      <p:pic>
        <p:nvPicPr>
          <p:cNvPr id="415746" name="Picture 2" descr="C:\Users\win7\Desktop\photo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171" y="2852936"/>
            <a:ext cx="3842037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635375" y="2924175"/>
          <a:ext cx="2857500" cy="255588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5588">
                <a:tc>
                  <a:txBody>
                    <a:bodyPr/>
                    <a:lstStyle/>
                    <a:p>
                      <a:pPr algn="ctr" fontAlgn="t"/>
                      <a:r>
                        <a:rPr kumimoji="1" lang="zh-TW" altLang="en-US" sz="12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圖片來源：宜蘭縣內城中小學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8304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步驟</a:t>
            </a:r>
            <a:endParaRPr lang="zh-TW" altLang="en-US" sz="3600" b="1" dirty="0" smtClean="0">
              <a:solidFill>
                <a:schemeClr val="folHlink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9633" y="2060848"/>
            <a:ext cx="640871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教學反思回饋與修正</a:t>
            </a:r>
            <a:endParaRPr lang="zh-TW" altLang="en-US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endParaRPr lang="en-US" altLang="zh-TW" sz="2000" kern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7100" indent="0" eaLnBrk="1" hangingPunct="1">
              <a:buFont typeface="Wingdings" panose="05000000000000000000" pitchFamily="2" charset="2"/>
              <a:buNone/>
            </a:pPr>
            <a:endParaRPr lang="zh-TW" altLang="en-US" sz="2000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en-US" sz="2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44508"/>
              </p:ext>
            </p:extLst>
          </p:nvPr>
        </p:nvGraphicFramePr>
        <p:xfrm>
          <a:off x="1187448" y="2649190"/>
          <a:ext cx="7056960" cy="243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480"/>
                <a:gridCol w="3528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這樣比較好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儘量避免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會中交流意見，進行反思和專業對話。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會中對學生學習情況分析學習成效、進行反思，並商討對策。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單憑模糊印象做判斷、分析學習成效。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變成控訴大會或是一言堂。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6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步驟</a:t>
            </a:r>
            <a:endParaRPr lang="zh-TW" altLang="en-US" sz="3600" b="1" dirty="0" smtClean="0">
              <a:solidFill>
                <a:schemeClr val="folHlink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9633" y="2060848"/>
            <a:ext cx="640871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教學反思回饋與修正</a:t>
            </a:r>
            <a:endParaRPr lang="en-US" altLang="zh-TW" sz="24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401554"/>
              </p:ext>
            </p:extLst>
          </p:nvPr>
        </p:nvGraphicFramePr>
        <p:xfrm>
          <a:off x="1187448" y="2649190"/>
          <a:ext cx="7056960" cy="170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480"/>
                <a:gridCol w="3528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這樣比較好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</a:rPr>
                        <a:t>儘量避免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定期檢討共同備課的成效，尋求最理想的協作模式。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/>
                        <a:t>虛應故事，浪費彼此學習的機會。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7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備課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的教案舉隅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761370"/>
              </p:ext>
            </p:extLst>
          </p:nvPr>
        </p:nvGraphicFramePr>
        <p:xfrm>
          <a:off x="971599" y="2017713"/>
          <a:ext cx="6912770" cy="3484880"/>
        </p:xfrm>
        <a:graphic>
          <a:graphicData uri="http://schemas.openxmlformats.org/drawingml/2006/table">
            <a:tbl>
              <a:tblPr firstRow="1" bandRow="1"/>
              <a:tblGrid>
                <a:gridCol w="1152129"/>
                <a:gridCol w="1634369"/>
                <a:gridCol w="1894023"/>
                <a:gridCol w="2232249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傳統教學活動布題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差異化教學活動安排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探究教學活動設計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共同備課</a:t>
                      </a:r>
                      <a:endParaRPr lang="en-US" altLang="zh-TW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成員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756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dirty="0" smtClean="0"/>
                        <a:t>同學年教師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dirty="0" smtClean="0"/>
                        <a:t>數學領域成員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數學領域成員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適用年級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756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dirty="0" smtClean="0"/>
                        <a:t>中年級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dirty="0" smtClean="0"/>
                        <a:t>高年級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dirty="0" smtClean="0"/>
                        <a:t>低年級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數學主題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756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dirty="0" smtClean="0"/>
                        <a:t>統計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dirty="0" smtClean="0"/>
                        <a:t>柱體的體積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dirty="0" smtClean="0"/>
                        <a:t>面的大小比較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背景說明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756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dirty="0" smtClean="0"/>
                        <a:t>與生活結合，並重視學生在生活中的應用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由學習內容、學習過程、學習成果三項要素考慮如何差異化教學。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教師藉由活動設計，來發展學生的知識和理解科學的想法，就如同理解科學家如何研究自然世界。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80B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1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課實作</a:t>
            </a:r>
          </a:p>
        </p:txBody>
      </p:sp>
      <p:sp>
        <p:nvSpPr>
          <p:cNvPr id="6" name="手繪多邊形 5"/>
          <p:cNvSpPr/>
          <p:nvPr/>
        </p:nvSpPr>
        <p:spPr>
          <a:xfrm>
            <a:off x="540905" y="2777960"/>
            <a:ext cx="1319547" cy="527819"/>
          </a:xfrm>
          <a:custGeom>
            <a:avLst/>
            <a:gdLst>
              <a:gd name="connsiteX0" fmla="*/ 0 w 1319547"/>
              <a:gd name="connsiteY0" fmla="*/ 0 h 527819"/>
              <a:gd name="connsiteX1" fmla="*/ 1319547 w 1319547"/>
              <a:gd name="connsiteY1" fmla="*/ 0 h 527819"/>
              <a:gd name="connsiteX2" fmla="*/ 1319547 w 1319547"/>
              <a:gd name="connsiteY2" fmla="*/ 527819 h 527819"/>
              <a:gd name="connsiteX3" fmla="*/ 0 w 1319547"/>
              <a:gd name="connsiteY3" fmla="*/ 527819 h 527819"/>
              <a:gd name="connsiteX4" fmla="*/ 0 w 1319547"/>
              <a:gd name="connsiteY4" fmla="*/ 0 h 52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47" h="527819">
                <a:moveTo>
                  <a:pt x="0" y="0"/>
                </a:moveTo>
                <a:lnTo>
                  <a:pt x="1319547" y="0"/>
                </a:lnTo>
                <a:lnTo>
                  <a:pt x="1319547" y="527819"/>
                </a:lnTo>
                <a:lnTo>
                  <a:pt x="0" y="527819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kern="1200" dirty="0" smtClean="0">
                <a:solidFill>
                  <a:sysClr val="window" lastClr="FFFFFF"/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單元目標</a:t>
            </a:r>
            <a:endParaRPr lang="zh-TW" altLang="en-US" sz="2000" kern="1200" dirty="0">
              <a:solidFill>
                <a:sysClr val="window" lastClr="FFFFFF"/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540905" y="3305779"/>
            <a:ext cx="1319547" cy="1815238"/>
          </a:xfrm>
          <a:custGeom>
            <a:avLst/>
            <a:gdLst>
              <a:gd name="connsiteX0" fmla="*/ 0 w 1319547"/>
              <a:gd name="connsiteY0" fmla="*/ 0 h 1815238"/>
              <a:gd name="connsiteX1" fmla="*/ 1319547 w 1319547"/>
              <a:gd name="connsiteY1" fmla="*/ 0 h 1815238"/>
              <a:gd name="connsiteX2" fmla="*/ 1319547 w 1319547"/>
              <a:gd name="connsiteY2" fmla="*/ 1815238 h 1815238"/>
              <a:gd name="connsiteX3" fmla="*/ 0 w 1319547"/>
              <a:gd name="connsiteY3" fmla="*/ 1815238 h 1815238"/>
              <a:gd name="connsiteX4" fmla="*/ 0 w 1319547"/>
              <a:gd name="connsiteY4" fmla="*/ 0 h 18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47" h="1815238">
                <a:moveTo>
                  <a:pt x="0" y="0"/>
                </a:moveTo>
                <a:lnTo>
                  <a:pt x="1319547" y="0"/>
                </a:lnTo>
                <a:lnTo>
                  <a:pt x="1319547" y="1815238"/>
                </a:lnTo>
                <a:lnTo>
                  <a:pt x="0" y="1815238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要學會甚麼數學知識或技能？</a:t>
            </a:r>
            <a:endParaRPr lang="zh-TW" alt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045190" y="2777960"/>
            <a:ext cx="1319547" cy="527819"/>
          </a:xfrm>
          <a:custGeom>
            <a:avLst/>
            <a:gdLst>
              <a:gd name="connsiteX0" fmla="*/ 0 w 1319547"/>
              <a:gd name="connsiteY0" fmla="*/ 0 h 527819"/>
              <a:gd name="connsiteX1" fmla="*/ 1319547 w 1319547"/>
              <a:gd name="connsiteY1" fmla="*/ 0 h 527819"/>
              <a:gd name="connsiteX2" fmla="*/ 1319547 w 1319547"/>
              <a:gd name="connsiteY2" fmla="*/ 527819 h 527819"/>
              <a:gd name="connsiteX3" fmla="*/ 0 w 1319547"/>
              <a:gd name="connsiteY3" fmla="*/ 527819 h 527819"/>
              <a:gd name="connsiteX4" fmla="*/ 0 w 1319547"/>
              <a:gd name="connsiteY4" fmla="*/ 0 h 52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47" h="527819">
                <a:moveTo>
                  <a:pt x="0" y="0"/>
                </a:moveTo>
                <a:lnTo>
                  <a:pt x="1319547" y="0"/>
                </a:lnTo>
                <a:lnTo>
                  <a:pt x="1319547" y="527819"/>
                </a:lnTo>
                <a:lnTo>
                  <a:pt x="0" y="527819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kern="1200" dirty="0" smtClean="0">
                <a:solidFill>
                  <a:sysClr val="window" lastClr="FFFFFF"/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數學概念</a:t>
            </a:r>
            <a:endParaRPr lang="zh-TW" altLang="en-US" sz="2000" kern="1200" dirty="0">
              <a:solidFill>
                <a:sysClr val="window" lastClr="FFFFFF"/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2045190" y="3305779"/>
            <a:ext cx="1319547" cy="1815238"/>
          </a:xfrm>
          <a:custGeom>
            <a:avLst/>
            <a:gdLst>
              <a:gd name="connsiteX0" fmla="*/ 0 w 1319547"/>
              <a:gd name="connsiteY0" fmla="*/ 0 h 1815238"/>
              <a:gd name="connsiteX1" fmla="*/ 1319547 w 1319547"/>
              <a:gd name="connsiteY1" fmla="*/ 0 h 1815238"/>
              <a:gd name="connsiteX2" fmla="*/ 1319547 w 1319547"/>
              <a:gd name="connsiteY2" fmla="*/ 1815238 h 1815238"/>
              <a:gd name="connsiteX3" fmla="*/ 0 w 1319547"/>
              <a:gd name="connsiteY3" fmla="*/ 1815238 h 1815238"/>
              <a:gd name="connsiteX4" fmla="*/ 0 w 1319547"/>
              <a:gd name="connsiteY4" fmla="*/ 0 h 18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47" h="1815238">
                <a:moveTo>
                  <a:pt x="0" y="0"/>
                </a:moveTo>
                <a:lnTo>
                  <a:pt x="1319547" y="0"/>
                </a:lnTo>
                <a:lnTo>
                  <a:pt x="1319547" y="1815238"/>
                </a:lnTo>
                <a:lnTo>
                  <a:pt x="0" y="1815238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要學會的數學概念的內涵是甚麼？</a:t>
            </a:r>
            <a:endParaRPr lang="zh-TW" alt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3549474" y="2777960"/>
            <a:ext cx="1319547" cy="527819"/>
          </a:xfrm>
          <a:custGeom>
            <a:avLst/>
            <a:gdLst>
              <a:gd name="connsiteX0" fmla="*/ 0 w 1319547"/>
              <a:gd name="connsiteY0" fmla="*/ 0 h 527819"/>
              <a:gd name="connsiteX1" fmla="*/ 1319547 w 1319547"/>
              <a:gd name="connsiteY1" fmla="*/ 0 h 527819"/>
              <a:gd name="connsiteX2" fmla="*/ 1319547 w 1319547"/>
              <a:gd name="connsiteY2" fmla="*/ 527819 h 527819"/>
              <a:gd name="connsiteX3" fmla="*/ 0 w 1319547"/>
              <a:gd name="connsiteY3" fmla="*/ 527819 h 527819"/>
              <a:gd name="connsiteX4" fmla="*/ 0 w 1319547"/>
              <a:gd name="connsiteY4" fmla="*/ 0 h 52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47" h="527819">
                <a:moveTo>
                  <a:pt x="0" y="0"/>
                </a:moveTo>
                <a:lnTo>
                  <a:pt x="1319547" y="0"/>
                </a:lnTo>
                <a:lnTo>
                  <a:pt x="1319547" y="527819"/>
                </a:lnTo>
                <a:lnTo>
                  <a:pt x="0" y="527819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kern="1200" dirty="0" smtClean="0">
                <a:solidFill>
                  <a:sysClr val="window" lastClr="FFFFFF"/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先備知識</a:t>
            </a:r>
            <a:endParaRPr lang="zh-TW" altLang="en-US" sz="2000" kern="1200" dirty="0">
              <a:solidFill>
                <a:sysClr val="window" lastClr="FFFFFF"/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3549474" y="3305779"/>
            <a:ext cx="1319547" cy="1815238"/>
          </a:xfrm>
          <a:custGeom>
            <a:avLst/>
            <a:gdLst>
              <a:gd name="connsiteX0" fmla="*/ 0 w 1319547"/>
              <a:gd name="connsiteY0" fmla="*/ 0 h 1815238"/>
              <a:gd name="connsiteX1" fmla="*/ 1319547 w 1319547"/>
              <a:gd name="connsiteY1" fmla="*/ 0 h 1815238"/>
              <a:gd name="connsiteX2" fmla="*/ 1319547 w 1319547"/>
              <a:gd name="connsiteY2" fmla="*/ 1815238 h 1815238"/>
              <a:gd name="connsiteX3" fmla="*/ 0 w 1319547"/>
              <a:gd name="connsiteY3" fmla="*/ 1815238 h 1815238"/>
              <a:gd name="connsiteX4" fmla="*/ 0 w 1319547"/>
              <a:gd name="connsiteY4" fmla="*/ 0 h 18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47" h="1815238">
                <a:moveTo>
                  <a:pt x="0" y="0"/>
                </a:moveTo>
                <a:lnTo>
                  <a:pt x="1319547" y="0"/>
                </a:lnTo>
                <a:lnTo>
                  <a:pt x="1319547" y="1815238"/>
                </a:lnTo>
                <a:lnTo>
                  <a:pt x="0" y="1815238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要學這個概念之前必須先學會什麼？</a:t>
            </a:r>
            <a:endParaRPr lang="zh-TW" alt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88840"/>
            <a:ext cx="3522888" cy="44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課實作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88840"/>
            <a:ext cx="3522888" cy="4475483"/>
          </a:xfrm>
          <a:prstGeom prst="rect">
            <a:avLst/>
          </a:prstGeom>
        </p:spPr>
      </p:pic>
      <p:sp>
        <p:nvSpPr>
          <p:cNvPr id="14" name="手繪多邊形 13"/>
          <p:cNvSpPr/>
          <p:nvPr/>
        </p:nvSpPr>
        <p:spPr>
          <a:xfrm>
            <a:off x="467565" y="2720578"/>
            <a:ext cx="2023729" cy="662400"/>
          </a:xfrm>
          <a:custGeom>
            <a:avLst/>
            <a:gdLst>
              <a:gd name="connsiteX0" fmla="*/ 0 w 2023729"/>
              <a:gd name="connsiteY0" fmla="*/ 0 h 662400"/>
              <a:gd name="connsiteX1" fmla="*/ 2023729 w 2023729"/>
              <a:gd name="connsiteY1" fmla="*/ 0 h 662400"/>
              <a:gd name="connsiteX2" fmla="*/ 2023729 w 2023729"/>
              <a:gd name="connsiteY2" fmla="*/ 662400 h 662400"/>
              <a:gd name="connsiteX3" fmla="*/ 0 w 2023729"/>
              <a:gd name="connsiteY3" fmla="*/ 662400 h 662400"/>
              <a:gd name="connsiteX4" fmla="*/ 0 w 2023729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729" h="662400">
                <a:moveTo>
                  <a:pt x="0" y="0"/>
                </a:moveTo>
                <a:lnTo>
                  <a:pt x="2023729" y="0"/>
                </a:lnTo>
                <a:lnTo>
                  <a:pt x="2023729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300" kern="1200" dirty="0" smtClean="0">
                <a:solidFill>
                  <a:sysClr val="window" lastClr="FFFFFF"/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診斷檢驗</a:t>
            </a:r>
            <a:endParaRPr lang="zh-TW" altLang="en-US" sz="2300" kern="1200" dirty="0">
              <a:solidFill>
                <a:sysClr val="window" lastClr="FFFFFF"/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467565" y="3382978"/>
            <a:ext cx="2023729" cy="2083454"/>
          </a:xfrm>
          <a:custGeom>
            <a:avLst/>
            <a:gdLst>
              <a:gd name="connsiteX0" fmla="*/ 0 w 2023729"/>
              <a:gd name="connsiteY0" fmla="*/ 0 h 2083454"/>
              <a:gd name="connsiteX1" fmla="*/ 2023729 w 2023729"/>
              <a:gd name="connsiteY1" fmla="*/ 0 h 2083454"/>
              <a:gd name="connsiteX2" fmla="*/ 2023729 w 2023729"/>
              <a:gd name="connsiteY2" fmla="*/ 2083454 h 2083454"/>
              <a:gd name="connsiteX3" fmla="*/ 0 w 2023729"/>
              <a:gd name="connsiteY3" fmla="*/ 2083454 h 2083454"/>
              <a:gd name="connsiteX4" fmla="*/ 0 w 2023729"/>
              <a:gd name="connsiteY4" fmla="*/ 0 h 208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729" h="2083454">
                <a:moveTo>
                  <a:pt x="0" y="0"/>
                </a:moveTo>
                <a:lnTo>
                  <a:pt x="2023729" y="0"/>
                </a:lnTo>
                <a:lnTo>
                  <a:pt x="2023729" y="2083454"/>
                </a:lnTo>
                <a:lnTo>
                  <a:pt x="0" y="2083454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3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要如何檢驗學生是不是具備了學習這個概念的經驗與知識？</a:t>
            </a:r>
            <a:endParaRPr lang="zh-TW" alt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2774617" y="2720578"/>
            <a:ext cx="2023729" cy="662400"/>
          </a:xfrm>
          <a:custGeom>
            <a:avLst/>
            <a:gdLst>
              <a:gd name="connsiteX0" fmla="*/ 0 w 2023729"/>
              <a:gd name="connsiteY0" fmla="*/ 0 h 662400"/>
              <a:gd name="connsiteX1" fmla="*/ 2023729 w 2023729"/>
              <a:gd name="connsiteY1" fmla="*/ 0 h 662400"/>
              <a:gd name="connsiteX2" fmla="*/ 2023729 w 2023729"/>
              <a:gd name="connsiteY2" fmla="*/ 662400 h 662400"/>
              <a:gd name="connsiteX3" fmla="*/ 0 w 2023729"/>
              <a:gd name="connsiteY3" fmla="*/ 662400 h 662400"/>
              <a:gd name="connsiteX4" fmla="*/ 0 w 2023729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729" h="662400">
                <a:moveTo>
                  <a:pt x="0" y="0"/>
                </a:moveTo>
                <a:lnTo>
                  <a:pt x="2023729" y="0"/>
                </a:lnTo>
                <a:lnTo>
                  <a:pt x="2023729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300" kern="1200" dirty="0" smtClean="0">
                <a:solidFill>
                  <a:sysClr val="window" lastClr="FFFFFF"/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學習準備</a:t>
            </a:r>
            <a:endParaRPr lang="zh-TW" altLang="en-US" sz="2300" kern="1200" dirty="0">
              <a:solidFill>
                <a:sysClr val="window" lastClr="FFFFFF"/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2774617" y="3382978"/>
            <a:ext cx="2023729" cy="2083454"/>
          </a:xfrm>
          <a:custGeom>
            <a:avLst/>
            <a:gdLst>
              <a:gd name="connsiteX0" fmla="*/ 0 w 2023729"/>
              <a:gd name="connsiteY0" fmla="*/ 0 h 2083454"/>
              <a:gd name="connsiteX1" fmla="*/ 2023729 w 2023729"/>
              <a:gd name="connsiteY1" fmla="*/ 0 h 2083454"/>
              <a:gd name="connsiteX2" fmla="*/ 2023729 w 2023729"/>
              <a:gd name="connsiteY2" fmla="*/ 2083454 h 2083454"/>
              <a:gd name="connsiteX3" fmla="*/ 0 w 2023729"/>
              <a:gd name="connsiteY3" fmla="*/ 2083454 h 2083454"/>
              <a:gd name="connsiteX4" fmla="*/ 0 w 2023729"/>
              <a:gd name="connsiteY4" fmla="*/ 0 h 208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729" h="2083454">
                <a:moveTo>
                  <a:pt x="0" y="0"/>
                </a:moveTo>
                <a:lnTo>
                  <a:pt x="2023729" y="0"/>
                </a:lnTo>
                <a:lnTo>
                  <a:pt x="2023729" y="2083454"/>
                </a:lnTo>
                <a:lnTo>
                  <a:pt x="0" y="2083454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3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如何引發學習的動機和興趣？</a:t>
            </a:r>
            <a:endParaRPr lang="zh-TW" alt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5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課實作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88840"/>
            <a:ext cx="3522888" cy="4475483"/>
          </a:xfrm>
          <a:prstGeom prst="rect">
            <a:avLst/>
          </a:prstGeom>
        </p:spPr>
      </p:pic>
      <p:sp>
        <p:nvSpPr>
          <p:cNvPr id="4" name="手繪多邊形 3"/>
          <p:cNvSpPr/>
          <p:nvPr/>
        </p:nvSpPr>
        <p:spPr>
          <a:xfrm>
            <a:off x="467565" y="2500492"/>
            <a:ext cx="2023729" cy="403200"/>
          </a:xfrm>
          <a:custGeom>
            <a:avLst/>
            <a:gdLst>
              <a:gd name="connsiteX0" fmla="*/ 0 w 2023729"/>
              <a:gd name="connsiteY0" fmla="*/ 0 h 403200"/>
              <a:gd name="connsiteX1" fmla="*/ 2023729 w 2023729"/>
              <a:gd name="connsiteY1" fmla="*/ 0 h 403200"/>
              <a:gd name="connsiteX2" fmla="*/ 2023729 w 2023729"/>
              <a:gd name="connsiteY2" fmla="*/ 403200 h 403200"/>
              <a:gd name="connsiteX3" fmla="*/ 0 w 2023729"/>
              <a:gd name="connsiteY3" fmla="*/ 403200 h 403200"/>
              <a:gd name="connsiteX4" fmla="*/ 0 w 2023729"/>
              <a:gd name="connsiteY4" fmla="*/ 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729" h="403200">
                <a:moveTo>
                  <a:pt x="0" y="0"/>
                </a:moveTo>
                <a:lnTo>
                  <a:pt x="2023729" y="0"/>
                </a:lnTo>
                <a:lnTo>
                  <a:pt x="2023729" y="403200"/>
                </a:lnTo>
                <a:lnTo>
                  <a:pt x="0" y="403200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800" kern="1200" dirty="0" smtClean="0">
                <a:solidFill>
                  <a:sysClr val="window" lastClr="FFFFFF"/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學習內容</a:t>
            </a:r>
            <a:endParaRPr lang="zh-TW" altLang="en-US" sz="1800" kern="1200" dirty="0">
              <a:solidFill>
                <a:sysClr val="window" lastClr="FFFFFF"/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467565" y="2913286"/>
            <a:ext cx="2023729" cy="2819970"/>
          </a:xfrm>
          <a:custGeom>
            <a:avLst/>
            <a:gdLst>
              <a:gd name="connsiteX0" fmla="*/ 0 w 2023729"/>
              <a:gd name="connsiteY0" fmla="*/ 0 h 2341183"/>
              <a:gd name="connsiteX1" fmla="*/ 2023729 w 2023729"/>
              <a:gd name="connsiteY1" fmla="*/ 0 h 2341183"/>
              <a:gd name="connsiteX2" fmla="*/ 2023729 w 2023729"/>
              <a:gd name="connsiteY2" fmla="*/ 2341183 h 2341183"/>
              <a:gd name="connsiteX3" fmla="*/ 0 w 2023729"/>
              <a:gd name="connsiteY3" fmla="*/ 2341183 h 2341183"/>
              <a:gd name="connsiteX4" fmla="*/ 0 w 2023729"/>
              <a:gd name="connsiteY4" fmla="*/ 0 h 234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729" h="2341183">
                <a:moveTo>
                  <a:pt x="0" y="0"/>
                </a:moveTo>
                <a:lnTo>
                  <a:pt x="2023729" y="0"/>
                </a:lnTo>
                <a:lnTo>
                  <a:pt x="2023729" y="2341183"/>
                </a:lnTo>
                <a:lnTo>
                  <a:pt x="0" y="2341183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16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學習的素材如何鋪陳？</a:t>
            </a:r>
            <a:endParaRPr lang="zh-TW" alt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16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安排哪些活動？</a:t>
            </a:r>
            <a:endParaRPr lang="zh-TW" alt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16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各個活動之間的相關為何？</a:t>
            </a:r>
            <a:endParaRPr lang="zh-TW" alt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16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設計怎樣的問題情境？</a:t>
            </a:r>
            <a:endParaRPr lang="zh-TW" alt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16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布題的次序為何？</a:t>
            </a:r>
            <a:endParaRPr lang="zh-TW" alt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16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要問哪些數學性的關鍵問話？</a:t>
            </a:r>
            <a:endParaRPr lang="zh-TW" alt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2774617" y="2495694"/>
            <a:ext cx="2023729" cy="403200"/>
          </a:xfrm>
          <a:custGeom>
            <a:avLst/>
            <a:gdLst>
              <a:gd name="connsiteX0" fmla="*/ 0 w 2023729"/>
              <a:gd name="connsiteY0" fmla="*/ 0 h 403200"/>
              <a:gd name="connsiteX1" fmla="*/ 2023729 w 2023729"/>
              <a:gd name="connsiteY1" fmla="*/ 0 h 403200"/>
              <a:gd name="connsiteX2" fmla="*/ 2023729 w 2023729"/>
              <a:gd name="connsiteY2" fmla="*/ 403200 h 403200"/>
              <a:gd name="connsiteX3" fmla="*/ 0 w 2023729"/>
              <a:gd name="connsiteY3" fmla="*/ 403200 h 403200"/>
              <a:gd name="connsiteX4" fmla="*/ 0 w 2023729"/>
              <a:gd name="connsiteY4" fmla="*/ 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729" h="403200">
                <a:moveTo>
                  <a:pt x="0" y="0"/>
                </a:moveTo>
                <a:lnTo>
                  <a:pt x="2023729" y="0"/>
                </a:lnTo>
                <a:lnTo>
                  <a:pt x="2023729" y="403200"/>
                </a:lnTo>
                <a:lnTo>
                  <a:pt x="0" y="403200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800" kern="1200" dirty="0" smtClean="0">
                <a:solidFill>
                  <a:sysClr val="window" lastClr="FFFFFF"/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學習型態</a:t>
            </a:r>
            <a:endParaRPr lang="zh-TW" altLang="en-US" sz="1800" kern="1200" dirty="0">
              <a:solidFill>
                <a:sysClr val="window" lastClr="FFFFFF"/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774617" y="2898894"/>
            <a:ext cx="2023729" cy="2360373"/>
          </a:xfrm>
          <a:custGeom>
            <a:avLst/>
            <a:gdLst>
              <a:gd name="connsiteX0" fmla="*/ 0 w 2023729"/>
              <a:gd name="connsiteY0" fmla="*/ 0 h 2360373"/>
              <a:gd name="connsiteX1" fmla="*/ 2023729 w 2023729"/>
              <a:gd name="connsiteY1" fmla="*/ 0 h 2360373"/>
              <a:gd name="connsiteX2" fmla="*/ 2023729 w 2023729"/>
              <a:gd name="connsiteY2" fmla="*/ 2360373 h 2360373"/>
              <a:gd name="connsiteX3" fmla="*/ 0 w 2023729"/>
              <a:gd name="connsiteY3" fmla="*/ 2360373 h 2360373"/>
              <a:gd name="connsiteX4" fmla="*/ 0 w 2023729"/>
              <a:gd name="connsiteY4" fmla="*/ 0 h 236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729" h="2360373">
                <a:moveTo>
                  <a:pt x="0" y="0"/>
                </a:moveTo>
                <a:lnTo>
                  <a:pt x="2023729" y="0"/>
                </a:lnTo>
                <a:lnTo>
                  <a:pt x="2023729" y="2360373"/>
                </a:lnTo>
                <a:lnTo>
                  <a:pt x="0" y="2360373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18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如何安排全班教學、共同討論、分組討論、個別學習的時機。</a:t>
            </a:r>
            <a:endParaRPr lang="zh-TW" alt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課實作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88840"/>
            <a:ext cx="3522888" cy="4475483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971600" y="2420888"/>
            <a:ext cx="3563888" cy="892800"/>
            <a:chOff x="0" y="11721"/>
            <a:chExt cx="3563888" cy="892800"/>
          </a:xfrm>
        </p:grpSpPr>
        <p:sp>
          <p:nvSpPr>
            <p:cNvPr id="5" name="矩形 4"/>
            <p:cNvSpPr/>
            <p:nvPr/>
          </p:nvSpPr>
          <p:spPr>
            <a:xfrm>
              <a:off x="0" y="11721"/>
              <a:ext cx="3563888" cy="892800"/>
            </a:xfrm>
            <a:prstGeom prst="rect">
              <a:avLst/>
            </a:prstGeom>
            <a:solidFill>
              <a:srgbClr val="F4680B">
                <a:hueOff val="0"/>
                <a:satOff val="0"/>
                <a:lumOff val="0"/>
                <a:alphaOff val="0"/>
              </a:srgbClr>
            </a:solidFill>
            <a:ln w="28250" cap="flat" cmpd="sng" algn="ctr">
              <a:solidFill>
                <a:srgbClr val="F4680B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6" name="矩形 5"/>
            <p:cNvSpPr/>
            <p:nvPr/>
          </p:nvSpPr>
          <p:spPr>
            <a:xfrm>
              <a:off x="0" y="11721"/>
              <a:ext cx="3563888" cy="892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20472" tIns="125984" rIns="220472" bIns="125984" numCol="1" spcCol="1270" anchor="ctr" anchorCtr="0">
              <a:noAutofit/>
            </a:bodyPr>
            <a:lstStyle/>
            <a:p>
              <a:pPr marL="0" marR="0" lvl="0" indent="0" algn="ctr" defTabSz="1377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ranklin Gothic Book"/>
                  <a:ea typeface="新細明體" panose="02020500000000000000" pitchFamily="18" charset="-120"/>
                  <a:cs typeface="+mn-cs"/>
                </a:rPr>
                <a:t>學生反應</a:t>
              </a:r>
              <a:endParaRPr kumimoji="0" lang="zh-TW" altLang="en-US" sz="3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971600" y="3313688"/>
            <a:ext cx="3563888" cy="1917079"/>
            <a:chOff x="0" y="912378"/>
            <a:chExt cx="3563888" cy="1917079"/>
          </a:xfrm>
        </p:grpSpPr>
        <p:sp>
          <p:nvSpPr>
            <p:cNvPr id="8" name="矩形 7"/>
            <p:cNvSpPr/>
            <p:nvPr/>
          </p:nvSpPr>
          <p:spPr>
            <a:xfrm>
              <a:off x="0" y="912378"/>
              <a:ext cx="3563888" cy="1917079"/>
            </a:xfrm>
            <a:prstGeom prst="rect">
              <a:avLst/>
            </a:prstGeom>
            <a:solidFill>
              <a:srgbClr val="F4680B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8250" cap="flat" cmpd="sng" algn="ctr">
              <a:solidFill>
                <a:srgbClr val="F4680B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9" name="矩形 8"/>
            <p:cNvSpPr/>
            <p:nvPr/>
          </p:nvSpPr>
          <p:spPr>
            <a:xfrm>
              <a:off x="0" y="912378"/>
              <a:ext cx="3563888" cy="19170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65354" tIns="165354" rIns="220472" bIns="248031" numCol="1" spcCol="1270" anchor="t" anchorCtr="0">
              <a:noAutofit/>
            </a:bodyPr>
            <a:lstStyle/>
            <a:p>
              <a:pPr marL="285750" marR="0" lvl="1" indent="-285750" algn="l" defTabSz="1377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3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Franklin Gothic Book"/>
                  <a:ea typeface="新細明體" panose="02020500000000000000" pitchFamily="18" charset="-120"/>
                  <a:cs typeface="+mn-cs"/>
                </a:rPr>
                <a:t>學生可能的反應是什麼？如何因應？</a:t>
              </a:r>
              <a:endParaRPr kumimoji="0" lang="zh-TW" altLang="en-US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Franklin Gothic Book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1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課實作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88840"/>
            <a:ext cx="3522888" cy="4475483"/>
          </a:xfrm>
          <a:prstGeom prst="rect">
            <a:avLst/>
          </a:prstGeom>
        </p:spPr>
      </p:pic>
      <p:sp>
        <p:nvSpPr>
          <p:cNvPr id="5" name="手繪多邊形 4"/>
          <p:cNvSpPr/>
          <p:nvPr/>
        </p:nvSpPr>
        <p:spPr>
          <a:xfrm>
            <a:off x="395557" y="2693980"/>
            <a:ext cx="2023729" cy="662400"/>
          </a:xfrm>
          <a:custGeom>
            <a:avLst/>
            <a:gdLst>
              <a:gd name="connsiteX0" fmla="*/ 0 w 2023729"/>
              <a:gd name="connsiteY0" fmla="*/ 0 h 662400"/>
              <a:gd name="connsiteX1" fmla="*/ 2023729 w 2023729"/>
              <a:gd name="connsiteY1" fmla="*/ 0 h 662400"/>
              <a:gd name="connsiteX2" fmla="*/ 2023729 w 2023729"/>
              <a:gd name="connsiteY2" fmla="*/ 662400 h 662400"/>
              <a:gd name="connsiteX3" fmla="*/ 0 w 2023729"/>
              <a:gd name="connsiteY3" fmla="*/ 662400 h 662400"/>
              <a:gd name="connsiteX4" fmla="*/ 0 w 2023729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729" h="662400">
                <a:moveTo>
                  <a:pt x="0" y="0"/>
                </a:moveTo>
                <a:lnTo>
                  <a:pt x="2023729" y="0"/>
                </a:lnTo>
                <a:lnTo>
                  <a:pt x="2023729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300" kern="1200" dirty="0" smtClean="0">
                <a:solidFill>
                  <a:sysClr val="window" lastClr="FFFFFF"/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教學資源</a:t>
            </a:r>
            <a:endParaRPr lang="zh-TW" altLang="en-US" sz="2300" kern="1200" dirty="0">
              <a:solidFill>
                <a:sysClr val="window" lastClr="FFFFFF"/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395557" y="3365101"/>
            <a:ext cx="2023729" cy="2127928"/>
          </a:xfrm>
          <a:custGeom>
            <a:avLst/>
            <a:gdLst>
              <a:gd name="connsiteX0" fmla="*/ 0 w 2023729"/>
              <a:gd name="connsiteY0" fmla="*/ 0 h 2127928"/>
              <a:gd name="connsiteX1" fmla="*/ 2023729 w 2023729"/>
              <a:gd name="connsiteY1" fmla="*/ 0 h 2127928"/>
              <a:gd name="connsiteX2" fmla="*/ 2023729 w 2023729"/>
              <a:gd name="connsiteY2" fmla="*/ 2127928 h 2127928"/>
              <a:gd name="connsiteX3" fmla="*/ 0 w 2023729"/>
              <a:gd name="connsiteY3" fmla="*/ 2127928 h 2127928"/>
              <a:gd name="connsiteX4" fmla="*/ 0 w 2023729"/>
              <a:gd name="connsiteY4" fmla="*/ 0 h 21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729" h="2127928">
                <a:moveTo>
                  <a:pt x="0" y="0"/>
                </a:moveTo>
                <a:lnTo>
                  <a:pt x="2023729" y="0"/>
                </a:lnTo>
                <a:lnTo>
                  <a:pt x="2023729" y="2127928"/>
                </a:lnTo>
                <a:lnTo>
                  <a:pt x="0" y="2127928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3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需要使用哪些教具？學具？媒體？科技工具？</a:t>
            </a:r>
            <a:endParaRPr lang="zh-TW" alt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702609" y="2689620"/>
            <a:ext cx="2023729" cy="662400"/>
          </a:xfrm>
          <a:custGeom>
            <a:avLst/>
            <a:gdLst>
              <a:gd name="connsiteX0" fmla="*/ 0 w 2023729"/>
              <a:gd name="connsiteY0" fmla="*/ 0 h 662400"/>
              <a:gd name="connsiteX1" fmla="*/ 2023729 w 2023729"/>
              <a:gd name="connsiteY1" fmla="*/ 0 h 662400"/>
              <a:gd name="connsiteX2" fmla="*/ 2023729 w 2023729"/>
              <a:gd name="connsiteY2" fmla="*/ 662400 h 662400"/>
              <a:gd name="connsiteX3" fmla="*/ 0 w 2023729"/>
              <a:gd name="connsiteY3" fmla="*/ 662400 h 662400"/>
              <a:gd name="connsiteX4" fmla="*/ 0 w 2023729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729" h="662400">
                <a:moveTo>
                  <a:pt x="0" y="0"/>
                </a:moveTo>
                <a:lnTo>
                  <a:pt x="2023729" y="0"/>
                </a:lnTo>
                <a:lnTo>
                  <a:pt x="2023729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300" kern="1200" dirty="0" smtClean="0">
                <a:solidFill>
                  <a:sysClr val="window" lastClr="FFFFFF"/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學習評量</a:t>
            </a:r>
            <a:endParaRPr lang="zh-TW" altLang="en-US" sz="2300" kern="1200" dirty="0">
              <a:solidFill>
                <a:sysClr val="window" lastClr="FFFFFF"/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702609" y="3352020"/>
            <a:ext cx="2023729" cy="2145370"/>
          </a:xfrm>
          <a:custGeom>
            <a:avLst/>
            <a:gdLst>
              <a:gd name="connsiteX0" fmla="*/ 0 w 2023729"/>
              <a:gd name="connsiteY0" fmla="*/ 0 h 2145370"/>
              <a:gd name="connsiteX1" fmla="*/ 2023729 w 2023729"/>
              <a:gd name="connsiteY1" fmla="*/ 0 h 2145370"/>
              <a:gd name="connsiteX2" fmla="*/ 2023729 w 2023729"/>
              <a:gd name="connsiteY2" fmla="*/ 2145370 h 2145370"/>
              <a:gd name="connsiteX3" fmla="*/ 0 w 2023729"/>
              <a:gd name="connsiteY3" fmla="*/ 2145370 h 2145370"/>
              <a:gd name="connsiteX4" fmla="*/ 0 w 2023729"/>
              <a:gd name="connsiteY4" fmla="*/ 0 h 214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729" h="2145370">
                <a:moveTo>
                  <a:pt x="0" y="0"/>
                </a:moveTo>
                <a:lnTo>
                  <a:pt x="2023729" y="0"/>
                </a:lnTo>
                <a:lnTo>
                  <a:pt x="2023729" y="2145370"/>
                </a:lnTo>
                <a:lnTo>
                  <a:pt x="0" y="2145370"/>
                </a:lnTo>
                <a:lnTo>
                  <a:pt x="0" y="0"/>
                </a:lnTo>
                <a:close/>
              </a:path>
            </a:pathLst>
          </a:custGeom>
          <a:solidFill>
            <a:srgbClr val="F4680B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8250" cap="flat" cmpd="sng" algn="ctr">
            <a:solidFill>
              <a:srgbClr val="F4680B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3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/>
                <a:ea typeface="新細明體" panose="02020500000000000000" pitchFamily="18" charset="-120"/>
                <a:cs typeface="+mn-cs"/>
              </a:rPr>
              <a:t>如何檢查學生學會了概念？或是達成教學目標了？</a:t>
            </a:r>
            <a:endParaRPr lang="zh-TW" alt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8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課回饋舉隅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584" y="1932221"/>
            <a:ext cx="727757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18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</a:t>
            </a:r>
            <a:r>
              <a:rPr lang="zh-TW" altLang="en-US" sz="1800" kern="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</a:t>
            </a:r>
            <a:r>
              <a:rPr lang="zh-TW" altLang="en-US" sz="1800" kern="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課：</a:t>
            </a:r>
            <a:endParaRPr lang="en-US" altLang="zh-TW" sz="1800" kern="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zh-TW" altLang="zh-TW" sz="1400" dirty="0" smtClean="0"/>
              <a:t>備</a:t>
            </a:r>
            <a:r>
              <a:rPr lang="zh-TW" altLang="zh-TW" sz="1400" dirty="0"/>
              <a:t>課討論的過程中，夥伴們藉由彼此的腦力激盪，不但激發出更有效的教學策略，更重要的是，讓教師們不再處於單打獨鬥的狀態，而是能互相諮詢、互相幫助、互相成長的同儕</a:t>
            </a:r>
            <a:r>
              <a:rPr lang="zh-TW" altLang="zh-TW" sz="1400" dirty="0" smtClean="0"/>
              <a:t>團體</a:t>
            </a:r>
            <a:r>
              <a:rPr lang="zh-TW" altLang="zh-TW" sz="1400" dirty="0"/>
              <a:t>。</a:t>
            </a:r>
            <a:endParaRPr lang="en-US" altLang="zh-TW" sz="1400" dirty="0"/>
          </a:p>
          <a:p>
            <a:pPr lvl="1">
              <a:lnSpc>
                <a:spcPct val="90000"/>
              </a:lnSpc>
              <a:defRPr/>
            </a:pPr>
            <a:r>
              <a:rPr lang="zh-TW" altLang="zh-TW" sz="1400" dirty="0"/>
              <a:t>因為學年老師一起備課，發現了自己沒注意到的細節。</a:t>
            </a:r>
            <a:endParaRPr lang="en-US" altLang="zh-TW" sz="1400" dirty="0"/>
          </a:p>
          <a:p>
            <a:pPr lvl="1">
              <a:lnSpc>
                <a:spcPct val="90000"/>
              </a:lnSpc>
              <a:defRPr/>
            </a:pPr>
            <a:r>
              <a:rPr lang="zh-TW" altLang="zh-TW" sz="1400" dirty="0"/>
              <a:t>感謝學年伙伴們的集思廣益，策略提供，讓心中的些許不安踏實</a:t>
            </a:r>
            <a:r>
              <a:rPr lang="zh-TW" altLang="zh-TW" sz="1400" dirty="0" smtClean="0"/>
              <a:t>許多</a:t>
            </a:r>
            <a:r>
              <a:rPr lang="zh-TW" altLang="zh-TW" sz="1400" dirty="0"/>
              <a:t>。</a:t>
            </a:r>
            <a:endParaRPr lang="en-US" altLang="zh-TW" sz="1400" dirty="0"/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1800" kern="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觀課：</a:t>
            </a:r>
            <a:endParaRPr lang="en-US" altLang="zh-TW" sz="1800" kern="0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zh-TW" altLang="zh-TW" sz="1400" dirty="0" smtClean="0"/>
              <a:t>在</a:t>
            </a:r>
            <a:r>
              <a:rPr lang="zh-TW" altLang="zh-TW" sz="1400" dirty="0"/>
              <a:t>觀課活動中，參與觀課的老師們不但從教學的老師身上學習，也間接協助教學的老師關注學生的學習，提供學生的學習狀況；在觀課後的討論，</a:t>
            </a:r>
            <a:r>
              <a:rPr lang="zh-TW" altLang="en-US" sz="1400" dirty="0"/>
              <a:t>討論能</a:t>
            </a:r>
            <a:r>
              <a:rPr lang="zh-TW" altLang="zh-TW" sz="1400" dirty="0"/>
              <a:t>給予教學者鼓勵。</a:t>
            </a:r>
            <a:endParaRPr lang="en-US" altLang="zh-TW" sz="1400" dirty="0"/>
          </a:p>
          <a:p>
            <a:pPr lvl="1">
              <a:lnSpc>
                <a:spcPct val="90000"/>
              </a:lnSpc>
              <a:defRPr/>
            </a:pPr>
            <a:r>
              <a:rPr lang="zh-TW" altLang="zh-TW" sz="1400" dirty="0"/>
              <a:t>如果缺少了每位老師的觀察，常常我們對於學生的迷思概念是模糊</a:t>
            </a:r>
            <a:r>
              <a:rPr lang="zh-TW" altLang="zh-TW" sz="1400" dirty="0" smtClean="0"/>
              <a:t>的</a:t>
            </a:r>
            <a:r>
              <a:rPr lang="zh-TW" altLang="zh-TW" sz="1400" dirty="0"/>
              <a:t>。</a:t>
            </a:r>
            <a:endParaRPr lang="en-US" altLang="zh-TW" sz="1400" dirty="0"/>
          </a:p>
          <a:p>
            <a:pPr marL="540000" lvl="1" indent="-342900" eaLnBrk="1" hangingPunct="1"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1800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教學討論：</a:t>
            </a:r>
            <a:endParaRPr lang="en-US" altLang="zh-TW" sz="1800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zh-TW" altLang="en-US" sz="1400" dirty="0" smtClean="0"/>
              <a:t>教學</a:t>
            </a:r>
            <a:r>
              <a:rPr lang="zh-TW" altLang="en-US" sz="1400" dirty="0"/>
              <a:t>討論</a:t>
            </a:r>
            <a:r>
              <a:rPr lang="zh-TW" altLang="zh-TW" sz="1400" dirty="0"/>
              <a:t>聽老師們分享組內的討論情況，聽導師說明教學想法與說明孩子的個別情況，更能清楚看到教與學的流動，更能知道教與學的關係，也知道了別人眼睛看到什麼，知道別人怎麼觀察、怎麼</a:t>
            </a:r>
            <a:r>
              <a:rPr lang="zh-TW" altLang="zh-TW" sz="1400" dirty="0" smtClean="0"/>
              <a:t>看</a:t>
            </a:r>
            <a:r>
              <a:rPr lang="zh-TW" altLang="zh-TW" sz="1400" dirty="0"/>
              <a:t>。</a:t>
            </a:r>
            <a:endParaRPr lang="en-US" altLang="zh-TW" sz="1400" dirty="0"/>
          </a:p>
          <a:p>
            <a:pPr lvl="1">
              <a:lnSpc>
                <a:spcPct val="90000"/>
              </a:lnSpc>
              <a:defRPr/>
            </a:pPr>
            <a:r>
              <a:rPr lang="zh-TW" altLang="zh-TW" sz="1400" dirty="0"/>
              <a:t>從不同老師身上吸取很多</a:t>
            </a:r>
            <a:r>
              <a:rPr lang="zh-TW" altLang="zh-TW" sz="1400" dirty="0" smtClean="0"/>
              <a:t>經驗</a:t>
            </a:r>
            <a:r>
              <a:rPr lang="zh-TW" altLang="zh-TW" sz="1400" dirty="0"/>
              <a:t>。</a:t>
            </a:r>
            <a:endParaRPr lang="en-US" altLang="zh-TW" sz="1400" dirty="0"/>
          </a:p>
          <a:p>
            <a:pPr marL="5400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zh-TW" altLang="en-US" sz="1800" kern="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專業成長：</a:t>
            </a:r>
            <a:endParaRPr lang="en-US" altLang="zh-TW" sz="1800" kern="0" dirty="0"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zh-TW" altLang="zh-TW" sz="1400" dirty="0"/>
              <a:t>有學習夥伴共同</a:t>
            </a:r>
            <a:r>
              <a:rPr lang="zh-TW" altLang="zh-TW" sz="1400" dirty="0" smtClean="0"/>
              <a:t>討論，所以</a:t>
            </a:r>
            <a:r>
              <a:rPr lang="zh-TW" altLang="zh-TW" sz="1400" dirty="0"/>
              <a:t>可以</a:t>
            </a:r>
            <a:r>
              <a:rPr lang="zh-TW" altLang="zh-TW" sz="1400" dirty="0" smtClean="0"/>
              <a:t>集思廣益，想</a:t>
            </a:r>
            <a:r>
              <a:rPr lang="zh-TW" altLang="zh-TW" sz="1400" dirty="0"/>
              <a:t>出一些自己無法想到的</a:t>
            </a:r>
            <a:r>
              <a:rPr lang="zh-TW" altLang="zh-TW" sz="1400" dirty="0" smtClean="0"/>
              <a:t>方法，這</a:t>
            </a:r>
            <a:r>
              <a:rPr lang="zh-TW" altLang="zh-TW" sz="1400" dirty="0"/>
              <a:t>對老師</a:t>
            </a:r>
            <a:r>
              <a:rPr lang="zh-TW" altLang="zh-TW" sz="1400" dirty="0" smtClean="0"/>
              <a:t>而言，是</a:t>
            </a:r>
            <a:r>
              <a:rPr lang="zh-TW" altLang="zh-TW" sz="1400" dirty="0"/>
              <a:t>在職成長最實際又不費事的方法</a:t>
            </a:r>
            <a:r>
              <a:rPr lang="zh-TW" altLang="en-US" sz="1400" dirty="0" smtClean="0"/>
              <a:t>。</a:t>
            </a:r>
            <a:endParaRPr lang="en-US" altLang="zh-TW" sz="2000" b="1" kern="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269797" y="6381328"/>
            <a:ext cx="333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引自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台北市芝山國小教師備課社群</a:t>
            </a:r>
          </a:p>
        </p:txBody>
      </p:sp>
    </p:spTree>
    <p:extLst>
      <p:ext uri="{BB962C8B-B14F-4D97-AF65-F5344CB8AC3E}">
        <p14:creationId xmlns:p14="http://schemas.microsoft.com/office/powerpoint/2010/main" val="38238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17538"/>
            <a:ext cx="7756525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數學領域共同</a:t>
            </a:r>
            <a:r>
              <a:rPr lang="zh-TW" altLang="en-US" sz="3600" b="1" dirty="0">
                <a:solidFill>
                  <a:schemeClr val="folHlink"/>
                </a:solidFill>
                <a:ea typeface="標楷體" panose="03000509000000000000" pitchFamily="65" charset="-120"/>
              </a:rPr>
              <a:t>備</a:t>
            </a:r>
            <a:r>
              <a:rPr lang="zh-TW" altLang="en-US" sz="3600" b="1" dirty="0" smtClean="0">
                <a:solidFill>
                  <a:schemeClr val="folHlink"/>
                </a:solidFill>
                <a:ea typeface="標楷體" panose="03000509000000000000" pitchFamily="65" charset="-120"/>
              </a:rPr>
              <a:t>課回饋舉隅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269797" y="6381328"/>
            <a:ext cx="333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引自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台北市芝山國小教師備課社群</a:t>
            </a:r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3074" r="-592" b="3998"/>
          <a:stretch/>
        </p:blipFill>
        <p:spPr>
          <a:xfrm>
            <a:off x="1187450" y="1916832"/>
            <a:ext cx="5400600" cy="2784888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16"/>
          <a:stretch/>
        </p:blipFill>
        <p:spPr>
          <a:xfrm>
            <a:off x="1933364" y="4701720"/>
            <a:ext cx="6264696" cy="16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315951"/>
              </p:ext>
            </p:extLst>
          </p:nvPr>
        </p:nvGraphicFramePr>
        <p:xfrm>
          <a:off x="107504" y="188641"/>
          <a:ext cx="8784976" cy="6449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342"/>
                <a:gridCol w="5570346"/>
                <a:gridCol w="2592288"/>
              </a:tblGrid>
              <a:tr h="865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九年一貫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87.9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公布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國教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(103.11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公布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ctr"/>
                </a:tc>
              </a:tr>
              <a:tr h="5826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願景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成就每一個孩子</a:t>
                      </a:r>
                      <a:r>
                        <a:rPr lang="en-US" sz="1600" kern="100" dirty="0">
                          <a:effectLst/>
                        </a:rPr>
                        <a:t>—</a:t>
                      </a:r>
                      <a:endParaRPr lang="zh-TW" sz="16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適性揚才、終身學習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ctr"/>
                </a:tc>
              </a:tr>
              <a:tr h="1756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理念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1.</a:t>
                      </a:r>
                      <a:r>
                        <a:rPr lang="zh-TW" sz="1600" kern="100" dirty="0" smtClean="0">
                          <a:effectLst/>
                        </a:rPr>
                        <a:t>人</a:t>
                      </a:r>
                      <a:r>
                        <a:rPr lang="zh-TW" sz="1600" kern="100" dirty="0">
                          <a:effectLst/>
                        </a:rPr>
                        <a:t>本情懷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–</a:t>
                      </a:r>
                      <a:r>
                        <a:rPr lang="zh-TW" sz="1600" kern="100" dirty="0" smtClean="0">
                          <a:effectLst/>
                        </a:rPr>
                        <a:t>了解</a:t>
                      </a:r>
                      <a:r>
                        <a:rPr lang="zh-TW" sz="1600" kern="100" dirty="0">
                          <a:effectLst/>
                        </a:rPr>
                        <a:t>自我、</a:t>
                      </a:r>
                      <a:r>
                        <a:rPr lang="zh-TW" sz="1600" kern="100" dirty="0">
                          <a:solidFill>
                            <a:srgbClr val="009900"/>
                          </a:solidFill>
                          <a:effectLst/>
                        </a:rPr>
                        <a:t>尊重與欣賞</a:t>
                      </a:r>
                      <a:r>
                        <a:rPr lang="zh-TW" sz="1600" kern="100" dirty="0" smtClean="0">
                          <a:solidFill>
                            <a:srgbClr val="009900"/>
                          </a:solidFill>
                          <a:effectLst/>
                        </a:rPr>
                        <a:t>他人</a:t>
                      </a:r>
                      <a:r>
                        <a:rPr lang="zh-TW" sz="1600" kern="100" dirty="0" smtClean="0">
                          <a:effectLst/>
                        </a:rPr>
                        <a:t>及不同</a:t>
                      </a:r>
                      <a:r>
                        <a:rPr lang="zh-TW" sz="1600" kern="100" dirty="0">
                          <a:effectLst/>
                        </a:rPr>
                        <a:t>文化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2.</a:t>
                      </a:r>
                      <a:r>
                        <a:rPr lang="zh-TW" sz="1600" kern="100" dirty="0" smtClean="0">
                          <a:effectLst/>
                        </a:rPr>
                        <a:t>統</a:t>
                      </a:r>
                      <a:r>
                        <a:rPr lang="zh-TW" sz="1600" kern="100" dirty="0">
                          <a:effectLst/>
                        </a:rPr>
                        <a:t>整能力</a:t>
                      </a: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–</a:t>
                      </a:r>
                      <a:r>
                        <a:rPr lang="zh-TW" sz="1600" kern="100" dirty="0" smtClean="0">
                          <a:effectLst/>
                        </a:rPr>
                        <a:t>理性</a:t>
                      </a:r>
                      <a:r>
                        <a:rPr lang="zh-TW" sz="1600" kern="100" dirty="0">
                          <a:effectLst/>
                        </a:rPr>
                        <a:t>與感性調和、知行合一</a:t>
                      </a:r>
                      <a:r>
                        <a:rPr lang="zh-TW" sz="1600" kern="100" dirty="0" smtClean="0">
                          <a:effectLst/>
                        </a:rPr>
                        <a:t>、人文</a:t>
                      </a:r>
                      <a:r>
                        <a:rPr lang="zh-TW" sz="1600" kern="100" dirty="0">
                          <a:effectLst/>
                        </a:rPr>
                        <a:t>與科技整合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3.</a:t>
                      </a:r>
                      <a:r>
                        <a:rPr lang="zh-TW" sz="1600" kern="100" dirty="0" smtClean="0">
                          <a:effectLst/>
                        </a:rPr>
                        <a:t>民主</a:t>
                      </a:r>
                      <a:r>
                        <a:rPr lang="zh-TW" sz="1600" kern="100" dirty="0">
                          <a:effectLst/>
                        </a:rPr>
                        <a:t>素養</a:t>
                      </a:r>
                      <a:r>
                        <a:rPr lang="en-US" sz="1600" kern="100" dirty="0">
                          <a:effectLst/>
                        </a:rPr>
                        <a:t> -- </a:t>
                      </a:r>
                      <a:r>
                        <a:rPr lang="zh-TW" sz="1600" kern="100" dirty="0">
                          <a:effectLst/>
                        </a:rPr>
                        <a:t>自我表達、獨立思考、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</a:rPr>
                        <a:t>與人溝通</a:t>
                      </a:r>
                      <a:r>
                        <a:rPr lang="zh-TW" sz="1600" kern="100" dirty="0">
                          <a:effectLst/>
                        </a:rPr>
                        <a:t>、包容異己、團隊</a:t>
                      </a:r>
                      <a:r>
                        <a:rPr lang="zh-TW" sz="1600" kern="100" dirty="0" smtClean="0">
                          <a:effectLst/>
                        </a:rPr>
                        <a:t>合</a:t>
                      </a:r>
                      <a:r>
                        <a:rPr lang="zh-TW" altLang="zh-TW" sz="1600" kern="100" dirty="0" smtClean="0">
                          <a:effectLst/>
                        </a:rPr>
                        <a:t>作</a:t>
                      </a:r>
                      <a:r>
                        <a:rPr lang="zh-TW" sz="1600" kern="100" dirty="0" smtClean="0">
                          <a:effectLst/>
                        </a:rPr>
                        <a:t>、社會服務</a:t>
                      </a:r>
                      <a:r>
                        <a:rPr lang="en-US" sz="1600" kern="100" dirty="0" smtClean="0">
                          <a:effectLst/>
                        </a:rPr>
                        <a:t>           </a:t>
                      </a:r>
                      <a:endParaRPr lang="zh-TW" sz="16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4.</a:t>
                      </a:r>
                      <a:r>
                        <a:rPr lang="zh-TW" sz="1600" kern="100" dirty="0" smtClean="0">
                          <a:effectLst/>
                        </a:rPr>
                        <a:t>鄉土</a:t>
                      </a:r>
                      <a:r>
                        <a:rPr lang="zh-TW" sz="1600" kern="100" dirty="0">
                          <a:effectLst/>
                        </a:rPr>
                        <a:t>與國際意識</a:t>
                      </a:r>
                      <a:r>
                        <a:rPr lang="en-US" sz="1600" kern="100" dirty="0">
                          <a:effectLst/>
                        </a:rPr>
                        <a:t> -- </a:t>
                      </a:r>
                      <a:r>
                        <a:rPr lang="zh-TW" sz="1600" kern="100" dirty="0">
                          <a:effectLst/>
                        </a:rPr>
                        <a:t>鄉土情、愛國心</a:t>
                      </a:r>
                      <a:r>
                        <a:rPr lang="zh-TW" sz="1600" kern="100" dirty="0" smtClean="0">
                          <a:effectLst/>
                        </a:rPr>
                        <a:t>、</a:t>
                      </a:r>
                      <a:r>
                        <a:rPr lang="zh-TW" altLang="zh-TW" sz="1600" kern="100" dirty="0" smtClean="0">
                          <a:solidFill>
                            <a:srgbClr val="009900"/>
                          </a:solidFill>
                          <a:effectLst/>
                        </a:rPr>
                        <a:t>世</a:t>
                      </a:r>
                      <a:r>
                        <a:rPr lang="zh-TW" sz="1600" kern="100" dirty="0" smtClean="0">
                          <a:solidFill>
                            <a:srgbClr val="009900"/>
                          </a:solidFill>
                          <a:effectLst/>
                        </a:rPr>
                        <a:t>界觀</a:t>
                      </a:r>
                      <a:endParaRPr lang="zh-TW" sz="1600" kern="100" dirty="0">
                        <a:solidFill>
                          <a:srgbClr val="0099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5.</a:t>
                      </a:r>
                      <a:r>
                        <a:rPr lang="zh-TW" sz="1600" kern="100" dirty="0" smtClean="0">
                          <a:effectLst/>
                        </a:rPr>
                        <a:t>終身</a:t>
                      </a:r>
                      <a:r>
                        <a:rPr lang="zh-TW" sz="1600" kern="100" dirty="0">
                          <a:effectLst/>
                        </a:rPr>
                        <a:t>學習</a:t>
                      </a:r>
                      <a:r>
                        <a:rPr lang="en-US" sz="1600" kern="100" dirty="0">
                          <a:effectLst/>
                        </a:rPr>
                        <a:t> -- </a:t>
                      </a:r>
                      <a:r>
                        <a:rPr lang="zh-TW" sz="1600" kern="100" dirty="0">
                          <a:solidFill>
                            <a:srgbClr val="0000FF"/>
                          </a:solidFill>
                          <a:effectLst/>
                        </a:rPr>
                        <a:t>主動探究解決問題</a:t>
                      </a:r>
                      <a:r>
                        <a:rPr lang="zh-TW" sz="1600" kern="100" dirty="0">
                          <a:effectLst/>
                        </a:rPr>
                        <a:t>、</a:t>
                      </a:r>
                      <a:r>
                        <a:rPr lang="zh-TW" sz="1600" kern="100" dirty="0" smtClean="0">
                          <a:effectLst/>
                        </a:rPr>
                        <a:t>資訊與語言運用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FF"/>
                          </a:solidFill>
                          <a:effectLst/>
                        </a:rPr>
                        <a:t>自發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</a:rPr>
                        <a:t>互動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9900"/>
                          </a:solidFill>
                          <a:effectLst/>
                        </a:rPr>
                        <a:t>共好</a:t>
                      </a:r>
                      <a:endParaRPr lang="zh-TW" sz="1600" kern="10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ctr"/>
                </a:tc>
              </a:tr>
              <a:tr h="1836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目標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1.</a:t>
                      </a:r>
                      <a:r>
                        <a:rPr lang="zh-TW" sz="1600" kern="100" dirty="0" smtClean="0">
                          <a:effectLst/>
                        </a:rPr>
                        <a:t>自我</a:t>
                      </a:r>
                      <a:r>
                        <a:rPr lang="zh-TW" sz="1600" kern="100" dirty="0">
                          <a:effectLst/>
                        </a:rPr>
                        <a:t>了解發展潛能</a:t>
                      </a:r>
                      <a:r>
                        <a:rPr lang="zh-TW" sz="1600" kern="100" dirty="0" smtClean="0">
                          <a:effectLst/>
                        </a:rPr>
                        <a:t>、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2.</a:t>
                      </a:r>
                      <a:r>
                        <a:rPr lang="zh-TW" sz="1600" kern="100" dirty="0" smtClean="0">
                          <a:effectLst/>
                        </a:rPr>
                        <a:t>欣賞</a:t>
                      </a:r>
                      <a:r>
                        <a:rPr lang="zh-TW" sz="1600" kern="100" dirty="0">
                          <a:effectLst/>
                        </a:rPr>
                        <a:t>表現審美創作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3.</a:t>
                      </a:r>
                      <a:r>
                        <a:rPr lang="zh-TW" sz="1600" kern="100" dirty="0" smtClean="0">
                          <a:effectLst/>
                        </a:rPr>
                        <a:t>生涯</a:t>
                      </a:r>
                      <a:r>
                        <a:rPr lang="zh-TW" sz="1600" kern="100" dirty="0">
                          <a:effectLst/>
                        </a:rPr>
                        <a:t>規劃終身學習</a:t>
                      </a:r>
                      <a:r>
                        <a:rPr lang="zh-TW" sz="1600" kern="100" dirty="0" smtClean="0">
                          <a:effectLst/>
                        </a:rPr>
                        <a:t>能力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4.</a:t>
                      </a:r>
                      <a:r>
                        <a:rPr lang="zh-TW" sz="1600" kern="100" dirty="0" smtClean="0">
                          <a:effectLst/>
                        </a:rPr>
                        <a:t>表達</a:t>
                      </a:r>
                      <a:r>
                        <a:rPr lang="zh-TW" sz="1600" kern="100" dirty="0">
                          <a:effectLst/>
                        </a:rPr>
                        <a:t>溝通分享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5.</a:t>
                      </a:r>
                      <a:r>
                        <a:rPr lang="zh-TW" sz="1600" kern="100" dirty="0" smtClean="0">
                          <a:effectLst/>
                        </a:rPr>
                        <a:t>尊重</a:t>
                      </a:r>
                      <a:r>
                        <a:rPr lang="zh-TW" sz="1600" kern="100" dirty="0">
                          <a:effectLst/>
                        </a:rPr>
                        <a:t>他人關懷社會團隊</a:t>
                      </a:r>
                      <a:r>
                        <a:rPr lang="zh-TW" sz="1600" kern="100" dirty="0" smtClean="0">
                          <a:effectLst/>
                        </a:rPr>
                        <a:t>合作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6</a:t>
                      </a:r>
                      <a:r>
                        <a:rPr lang="zh-TW" sz="1600" kern="100" dirty="0" smtClean="0">
                          <a:effectLst/>
                        </a:rPr>
                        <a:t>文化</a:t>
                      </a:r>
                      <a:r>
                        <a:rPr lang="zh-TW" sz="1600" kern="100" dirty="0">
                          <a:effectLst/>
                        </a:rPr>
                        <a:t>學習國際</a:t>
                      </a:r>
                      <a:r>
                        <a:rPr lang="zh-TW" sz="1600" kern="100" dirty="0" smtClean="0">
                          <a:effectLst/>
                        </a:rPr>
                        <a:t>了解規劃</a:t>
                      </a:r>
                      <a:r>
                        <a:rPr lang="zh-TW" sz="1600" kern="100" dirty="0">
                          <a:effectLst/>
                        </a:rPr>
                        <a:t>組織實踐知能、科技與資訊</a:t>
                      </a:r>
                      <a:r>
                        <a:rPr lang="zh-TW" sz="1600" kern="100" dirty="0" smtClean="0">
                          <a:effectLst/>
                        </a:rPr>
                        <a:t>能力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sz="1600" kern="100" dirty="0" smtClean="0">
                          <a:effectLst/>
                        </a:rPr>
                        <a:t>主動</a:t>
                      </a:r>
                      <a:r>
                        <a:rPr lang="zh-TW" sz="1600" kern="100" dirty="0">
                          <a:effectLst/>
                        </a:rPr>
                        <a:t>探索和研究、獨立思考解決問題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啟發生命潛能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陶冶生活知能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促進生涯發展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涵育公民責任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ctr"/>
                </a:tc>
              </a:tr>
              <a:tr h="1409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</a:t>
                      </a:r>
                      <a:r>
                        <a:rPr lang="zh-TW" sz="1600" kern="100" dirty="0">
                          <a:effectLst/>
                        </a:rPr>
                        <a:t>條 基本能力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與上述目標雷同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C00000"/>
                          </a:solidFill>
                          <a:effectLst/>
                        </a:rPr>
                        <a:t>核心素養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三面向 </a:t>
                      </a:r>
                      <a:r>
                        <a:rPr lang="zh-TW" sz="1600" kern="100" dirty="0" smtClean="0">
                          <a:effectLst/>
                        </a:rPr>
                        <a:t>與</a:t>
                      </a:r>
                      <a:r>
                        <a:rPr lang="en-US" sz="1600" kern="100" dirty="0" smtClean="0">
                          <a:effectLst/>
                        </a:rPr>
                        <a:t> </a:t>
                      </a:r>
                      <a:r>
                        <a:rPr lang="zh-TW" sz="1600" kern="100" dirty="0">
                          <a:effectLst/>
                        </a:rPr>
                        <a:t>九大項目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自主行動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溝通互動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社會參與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/>
                </a:tc>
              </a:tr>
            </a:tbl>
          </a:graphicData>
        </a:graphic>
      </p:graphicFrame>
      <p:sp>
        <p:nvSpPr>
          <p:cNvPr id="5" name="標題 2"/>
          <p:cNvSpPr txBox="1">
            <a:spLocks/>
          </p:cNvSpPr>
          <p:nvPr/>
        </p:nvSpPr>
        <p:spPr bwMode="auto">
          <a:xfrm>
            <a:off x="827584" y="5661248"/>
            <a:ext cx="540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九年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一貫</a:t>
            </a:r>
            <a:r>
              <a:rPr kumimoji="0"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與十二年國教課程最大不同是：</a:t>
            </a:r>
            <a:endParaRPr kumimoji="0"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/>
            <a:r>
              <a:rPr kumimoji="0"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帶得走的能力 </a:t>
            </a:r>
            <a:r>
              <a:rPr kumimoji="0" lang="en-US" altLang="zh-TW" b="1" dirty="0" err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V.S</a:t>
            </a:r>
            <a:r>
              <a:rPr kumimoji="0"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.</a:t>
            </a:r>
            <a:r>
              <a:rPr kumimoji="0"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核心素養</a:t>
            </a:r>
            <a:endParaRPr kumimoji="0"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4800" b="1" smtClean="0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 謝 聆 聽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990033"/>
                </a:solidFill>
                <a:ea typeface="標楷體" panose="03000509000000000000" pitchFamily="65" charset="-120"/>
              </a:rPr>
              <a:t>祝教學愉快</a:t>
            </a:r>
            <a:endParaRPr lang="zh-TW" altLang="zh-TW" sz="4800" b="1" smtClean="0">
              <a:solidFill>
                <a:srgbClr val="990033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6031</TotalTime>
  <Words>5443</Words>
  <Application>Microsoft Office PowerPoint</Application>
  <PresentationFormat>如螢幕大小 (4:3)</PresentationFormat>
  <Paragraphs>778</Paragraphs>
  <Slides>90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90</vt:i4>
      </vt:variant>
    </vt:vector>
  </HeadingPairs>
  <TitlesOfParts>
    <vt:vector size="92" baseType="lpstr">
      <vt:lpstr>Blends</vt:lpstr>
      <vt:lpstr>Office 佈景主題</vt:lpstr>
      <vt:lpstr>數學領域素養導向的教學/評量示例、共同備課</vt:lpstr>
      <vt:lpstr>研習大綱</vt:lpstr>
      <vt:lpstr>依據</vt:lpstr>
      <vt:lpstr>PowerPoint 簡報</vt:lpstr>
      <vt:lpstr>PowerPoint 簡報</vt:lpstr>
      <vt:lpstr>PowerPoint 簡報</vt:lpstr>
      <vt:lpstr>總綱的基本理念</vt:lpstr>
      <vt:lpstr>總綱的課程目標</vt:lpstr>
      <vt:lpstr>PowerPoint 簡報</vt:lpstr>
      <vt:lpstr>核心素養的三大面向九大項目</vt:lpstr>
      <vt:lpstr>PowerPoint 簡報</vt:lpstr>
      <vt:lpstr>素養淺析</vt:lpstr>
      <vt:lpstr>核心素養</vt:lpstr>
      <vt:lpstr>數學素養</vt:lpstr>
      <vt:lpstr>數學素養的內涵</vt:lpstr>
      <vt:lpstr>數學素養的內涵</vt:lpstr>
      <vt:lpstr>數學素養的內涵</vt:lpstr>
      <vt:lpstr>數學素養的內涵</vt:lpstr>
      <vt:lpstr>數學領域核心素養</vt:lpstr>
      <vt:lpstr>數學領域核心素養</vt:lpstr>
      <vt:lpstr>數學領域核心素養</vt:lpstr>
      <vt:lpstr>學習重點</vt:lpstr>
      <vt:lpstr>數學領域學習重點</vt:lpstr>
      <vt:lpstr>數學領域學習重點</vt:lpstr>
      <vt:lpstr>數學領域學習重點</vt:lpstr>
      <vt:lpstr>數學領域學習重點</vt:lpstr>
      <vt:lpstr>數學領域學習重點</vt:lpstr>
      <vt:lpstr>數學領域學習重點</vt:lpstr>
      <vt:lpstr>數學領域學習重點</vt:lpstr>
      <vt:lpstr>素養導向的教學</vt:lpstr>
      <vt:lpstr>素養導向的教學：教師與學生角色</vt:lpstr>
      <vt:lpstr>素養導向的教學</vt:lpstr>
      <vt:lpstr>PowerPoint 簡報</vt:lpstr>
      <vt:lpstr>PowerPoint 簡報</vt:lpstr>
      <vt:lpstr>PowerPoint 簡報</vt:lpstr>
      <vt:lpstr>PowerPoint 簡報</vt:lpstr>
      <vt:lpstr>PowerPoint 簡報</vt:lpstr>
      <vt:lpstr>素養導向的教學設計</vt:lpstr>
      <vt:lpstr>素養導向課程與教學設計之關鍵</vt:lpstr>
      <vt:lpstr>數學素養導向教材編寫原則</vt:lpstr>
      <vt:lpstr>數學素養導向教材編寫原則</vt:lpstr>
      <vt:lpstr>素養導向的評量</vt:lpstr>
      <vt:lpstr>素養導向試題的設計</vt:lpstr>
      <vt:lpstr>數學素養導向的試題舉隅</vt:lpstr>
      <vt:lpstr>數學素養導向的試題舉隅</vt:lpstr>
      <vt:lpstr>數學素養導向的試題舉隅</vt:lpstr>
      <vt:lpstr>數學素養導向的試題舉隅</vt:lpstr>
      <vt:lpstr>數學素養導向的試題舉隅</vt:lpstr>
      <vt:lpstr>數學素養導向的試題舉隅</vt:lpstr>
      <vt:lpstr>數學素養導向的試題舉隅</vt:lpstr>
      <vt:lpstr>數學素養導向的試題舉隅</vt:lpstr>
      <vt:lpstr>數學素養導向的試題舉隅</vt:lpstr>
      <vt:lpstr>數學素養導向的試題舉隅</vt:lpstr>
      <vt:lpstr>關於素養導向的「紙筆測驗」</vt:lpstr>
      <vt:lpstr>關於素養導向的「紙筆測驗」</vt:lpstr>
      <vt:lpstr>素養導向評量的其他重點</vt:lpstr>
      <vt:lpstr>共同備課的意涵</vt:lpstr>
      <vt:lpstr>共同備課的意涵</vt:lpstr>
      <vt:lpstr>PowerPoint 簡報</vt:lpstr>
      <vt:lpstr>共同備課的特性</vt:lpstr>
      <vt:lpstr>共同備課的特性</vt:lpstr>
      <vt:lpstr>共同備課的特性</vt:lpstr>
      <vt:lpstr>共同備課的特性</vt:lpstr>
      <vt:lpstr>共同備課的功能</vt:lpstr>
      <vt:lpstr>數學領域共同備課的重點</vt:lpstr>
      <vt:lpstr>數學領域共同備課的時機</vt:lpstr>
      <vt:lpstr>數學領域共同備課的階段</vt:lpstr>
      <vt:lpstr>數學領域共同備課的進行模式</vt:lpstr>
      <vt:lpstr>數學領域共同備課的步驟</vt:lpstr>
      <vt:lpstr>數學領域共同備課的步驟</vt:lpstr>
      <vt:lpstr>數學領域共同備課的步驟</vt:lpstr>
      <vt:lpstr>數學領域共同備課的步驟</vt:lpstr>
      <vt:lpstr>數學領域共同備課的步驟</vt:lpstr>
      <vt:lpstr>數學領域共同備課的步驟</vt:lpstr>
      <vt:lpstr>數學領域共同備課的步驟</vt:lpstr>
      <vt:lpstr>數學領域共同備課的步驟</vt:lpstr>
      <vt:lpstr>數學領域共同備課的步驟</vt:lpstr>
      <vt:lpstr>數學領域共同備課的步驟</vt:lpstr>
      <vt:lpstr>數學領域共同備課的步驟</vt:lpstr>
      <vt:lpstr>數學領域共同備課的步驟</vt:lpstr>
      <vt:lpstr>數學領域共同備課的步驟</vt:lpstr>
      <vt:lpstr>數學領域共同備課的教案舉隅</vt:lpstr>
      <vt:lpstr>數學領域共同備課實作</vt:lpstr>
      <vt:lpstr>數學領域共同備課實作</vt:lpstr>
      <vt:lpstr>數學領域共同備課實作</vt:lpstr>
      <vt:lpstr>數學領域共同備課實作</vt:lpstr>
      <vt:lpstr>數學領域共同備課實作</vt:lpstr>
      <vt:lpstr>數學領域共同備課回饋舉隅</vt:lpstr>
      <vt:lpstr>數學領域共同備課回饋舉隅</vt:lpstr>
      <vt:lpstr>謝 謝 聆 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班級經營與教學情境佈置 </dc:title>
  <dc:creator>user</dc:creator>
  <cp:lastModifiedBy>孫德蘭</cp:lastModifiedBy>
  <cp:revision>489</cp:revision>
  <cp:lastPrinted>2018-02-28T09:45:48Z</cp:lastPrinted>
  <dcterms:created xsi:type="dcterms:W3CDTF">2004-08-24T15:24:51Z</dcterms:created>
  <dcterms:modified xsi:type="dcterms:W3CDTF">2018-09-19T02:48:30Z</dcterms:modified>
</cp:coreProperties>
</file>