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0" r:id="rId16"/>
    <p:sldId id="271" r:id="rId17"/>
    <p:sldId id="274" r:id="rId18"/>
    <p:sldId id="276" r:id="rId19"/>
    <p:sldId id="277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5A1DE-CD80-477A-B758-51AAFD08713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8D66F4B-C0B2-4A89-A2D8-971513ADB3BA}">
      <dgm:prSet phldrT="[文字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zh-TW" altLang="en-US" sz="2000" b="1" dirty="0" smtClean="0">
              <a:solidFill>
                <a:srgbClr val="FF0000"/>
              </a:solidFill>
              <a:latin typeface="+mj-ea"/>
              <a:ea typeface="+mj-ea"/>
            </a:rPr>
            <a:t>步驟一：</a:t>
          </a:r>
          <a:endParaRPr lang="en-US" altLang="zh-TW" sz="2000" b="1" dirty="0" smtClean="0">
            <a:solidFill>
              <a:srgbClr val="FF0000"/>
            </a:solidFill>
            <a:latin typeface="+mj-ea"/>
            <a:ea typeface="+mj-ea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依指定時間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登入學生信箱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</dgm:t>
    </dgm:pt>
    <dgm:pt modelId="{22D38CC7-7AEF-4B2A-899F-3C57556F5D48}" type="parTrans" cxnId="{183AD411-5ED0-44ED-9EDF-75EE2A10930F}">
      <dgm:prSet/>
      <dgm:spPr/>
      <dgm:t>
        <a:bodyPr/>
        <a:lstStyle/>
        <a:p>
          <a:endParaRPr lang="zh-TW" altLang="en-US"/>
        </a:p>
      </dgm:t>
    </dgm:pt>
    <dgm:pt modelId="{093A1CFB-3E83-4E28-BEE1-6392AB76FEEB}" type="sibTrans" cxnId="{183AD411-5ED0-44ED-9EDF-75EE2A10930F}">
      <dgm:prSet/>
      <dgm:spPr/>
      <dgm:t>
        <a:bodyPr/>
        <a:lstStyle/>
        <a:p>
          <a:endParaRPr lang="zh-TW" altLang="en-US"/>
        </a:p>
      </dgm:t>
    </dgm:pt>
    <dgm:pt modelId="{264775D9-C6C4-449D-BA07-86602A67305E}">
      <dgm:prSet phldrT="[文字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sz="2000" b="1" dirty="0" smtClean="0">
              <a:solidFill>
                <a:srgbClr val="FF0000"/>
              </a:solidFill>
              <a:latin typeface="+mj-ea"/>
              <a:ea typeface="+mj-ea"/>
            </a:rPr>
            <a:t>步驟四：</a:t>
          </a:r>
          <a:endParaRPr lang="en-US" altLang="zh-TW" sz="2000" b="1" dirty="0" smtClean="0">
            <a:solidFill>
              <a:srgbClr val="FF0000"/>
            </a:solidFill>
            <a:latin typeface="+mj-ea"/>
            <a:ea typeface="+mj-ea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繳交作業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  <a:p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非同步</a:t>
          </a:r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zh-TW" altLang="en-US" sz="2000" dirty="0">
            <a:solidFill>
              <a:schemeClr val="tx1"/>
            </a:solidFill>
            <a:latin typeface="+mj-ea"/>
            <a:ea typeface="+mj-ea"/>
          </a:endParaRPr>
        </a:p>
      </dgm:t>
    </dgm:pt>
    <dgm:pt modelId="{8C64408B-6899-4E43-9298-65F0AF40A2E8}" type="parTrans" cxnId="{0048B521-4D43-4AB7-8ECE-19F8EABD2D21}">
      <dgm:prSet/>
      <dgm:spPr/>
      <dgm:t>
        <a:bodyPr/>
        <a:lstStyle/>
        <a:p>
          <a:endParaRPr lang="zh-TW" altLang="en-US"/>
        </a:p>
      </dgm:t>
    </dgm:pt>
    <dgm:pt modelId="{EB3D9744-66E2-4121-87CE-B57D555BF1F8}" type="sibTrans" cxnId="{0048B521-4D43-4AB7-8ECE-19F8EABD2D21}">
      <dgm:prSet/>
      <dgm:spPr/>
      <dgm:t>
        <a:bodyPr/>
        <a:lstStyle/>
        <a:p>
          <a:endParaRPr lang="zh-TW" altLang="en-US"/>
        </a:p>
      </dgm:t>
    </dgm:pt>
    <dgm:pt modelId="{CEBAD182-3E8B-4BEA-98EC-6785EA4EE52E}">
      <dgm:prSet phldrT="[文字]" custT="1"/>
      <dgm:spPr>
        <a:solidFill>
          <a:srgbClr val="F5B2AD"/>
        </a:solidFill>
        <a:ln>
          <a:solidFill>
            <a:schemeClr val="tx1"/>
          </a:solidFill>
        </a:ln>
      </dgm:spPr>
      <dgm:t>
        <a:bodyPr/>
        <a:lstStyle/>
        <a:p>
          <a:r>
            <a:rPr lang="zh-TW" altLang="en-US" sz="2000" b="1" dirty="0" smtClean="0">
              <a:solidFill>
                <a:srgbClr val="FF0000"/>
              </a:solidFill>
              <a:latin typeface="+mj-ea"/>
              <a:ea typeface="+mj-ea"/>
            </a:rPr>
            <a:t>步驟二：</a:t>
          </a:r>
          <a:endParaRPr lang="en-US" altLang="zh-TW" sz="2000" b="1" dirty="0" smtClean="0">
            <a:solidFill>
              <a:srgbClr val="FF0000"/>
            </a:solidFill>
            <a:latin typeface="+mj-ea"/>
            <a:ea typeface="+mj-ea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登入酷課雲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進入</a:t>
          </a:r>
          <a:r>
            <a:rPr lang="en-US" altLang="zh-TW" sz="2000" dirty="0" err="1" smtClean="0">
              <a:solidFill>
                <a:schemeClr val="tx1"/>
              </a:solidFill>
              <a:latin typeface="+mj-ea"/>
              <a:ea typeface="+mj-ea"/>
            </a:rPr>
            <a:t>OnO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  <a:p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點選課程</a:t>
          </a:r>
          <a:endParaRPr lang="zh-TW" altLang="en-US" sz="2000" dirty="0">
            <a:solidFill>
              <a:schemeClr val="tx1"/>
            </a:solidFill>
            <a:latin typeface="+mj-ea"/>
            <a:ea typeface="+mj-ea"/>
          </a:endParaRPr>
        </a:p>
      </dgm:t>
    </dgm:pt>
    <dgm:pt modelId="{67ABE7B3-A9FC-4027-97C2-146955018405}" type="parTrans" cxnId="{5D7706AA-FBE5-42C2-B19E-FD5024A0CDE4}">
      <dgm:prSet/>
      <dgm:spPr/>
      <dgm:t>
        <a:bodyPr/>
        <a:lstStyle/>
        <a:p>
          <a:endParaRPr lang="zh-TW" altLang="en-US"/>
        </a:p>
      </dgm:t>
    </dgm:pt>
    <dgm:pt modelId="{D26B57DA-3C83-4103-9F15-B921ECEE8436}" type="sibTrans" cxnId="{5D7706AA-FBE5-42C2-B19E-FD5024A0CDE4}">
      <dgm:prSet/>
      <dgm:spPr/>
      <dgm:t>
        <a:bodyPr/>
        <a:lstStyle/>
        <a:p>
          <a:endParaRPr lang="zh-TW" altLang="en-US"/>
        </a:p>
      </dgm:t>
    </dgm:pt>
    <dgm:pt modelId="{9063F1A9-5267-46DD-A0FC-C08464FDCEE2}">
      <dgm:prSet phldrT="[文字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zh-TW" altLang="en-US" sz="2000" b="1" dirty="0" smtClean="0">
              <a:solidFill>
                <a:srgbClr val="FF0000"/>
              </a:solidFill>
              <a:latin typeface="+mj-ea"/>
              <a:ea typeface="+mj-ea"/>
            </a:rPr>
            <a:t>步驟三：</a:t>
          </a:r>
          <a:endParaRPr lang="en-US" altLang="zh-TW" sz="2000" b="1" dirty="0" smtClean="0">
            <a:solidFill>
              <a:srgbClr val="FF0000"/>
            </a:solidFill>
            <a:latin typeface="+mj-ea"/>
            <a:ea typeface="+mj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1.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加入直播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同步</a:t>
          </a:r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或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2.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看影片</a:t>
          </a:r>
          <a:endParaRPr lang="en-US" altLang="zh-TW" sz="2000" dirty="0" smtClean="0">
            <a:solidFill>
              <a:schemeClr val="tx1"/>
            </a:solidFill>
            <a:latin typeface="+mj-ea"/>
            <a:ea typeface="+mj-ea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dirty="0" smtClean="0">
              <a:solidFill>
                <a:schemeClr val="tx1"/>
              </a:solidFill>
              <a:latin typeface="+mj-ea"/>
              <a:ea typeface="+mj-ea"/>
            </a:rPr>
            <a:t>非同步</a:t>
          </a:r>
          <a:r>
            <a:rPr lang="en-US" altLang="zh-TW" sz="20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</a:p>
      </dgm:t>
    </dgm:pt>
    <dgm:pt modelId="{C28534F4-4335-4857-88A4-EEF674164048}" type="parTrans" cxnId="{14C53738-3228-4B91-877D-496C5ED37781}">
      <dgm:prSet/>
      <dgm:spPr/>
      <dgm:t>
        <a:bodyPr/>
        <a:lstStyle/>
        <a:p>
          <a:endParaRPr lang="zh-TW" altLang="en-US"/>
        </a:p>
      </dgm:t>
    </dgm:pt>
    <dgm:pt modelId="{EF2FAADE-33D1-4177-9070-8F8EF11E2D5F}" type="sibTrans" cxnId="{14C53738-3228-4B91-877D-496C5ED37781}">
      <dgm:prSet/>
      <dgm:spPr/>
      <dgm:t>
        <a:bodyPr/>
        <a:lstStyle/>
        <a:p>
          <a:endParaRPr lang="zh-TW" altLang="en-US"/>
        </a:p>
      </dgm:t>
    </dgm:pt>
    <dgm:pt modelId="{07E60614-E46C-487E-81AF-CB95B5FA5A4C}" type="pres">
      <dgm:prSet presAssocID="{5735A1DE-CD80-477A-B758-51AAFD087131}" presName="Name0" presStyleCnt="0">
        <dgm:presLayoutVars>
          <dgm:dir/>
          <dgm:resizeHandles val="exact"/>
        </dgm:presLayoutVars>
      </dgm:prSet>
      <dgm:spPr/>
    </dgm:pt>
    <dgm:pt modelId="{16B40686-03CB-45B4-8986-1220FAA5B4C1}" type="pres">
      <dgm:prSet presAssocID="{C8D66F4B-C0B2-4A89-A2D8-971513ADB3BA}" presName="node" presStyleLbl="node1" presStyleIdx="0" presStyleCnt="4" custScaleY="175383" custLinFactNeighborX="-571" custLinFactNeighborY="-4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864F80-7C8D-4152-8003-955C42319754}" type="pres">
      <dgm:prSet presAssocID="{093A1CFB-3E83-4E28-BEE1-6392AB76FEEB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3BDEA665-EBFD-4062-9FF4-30A0F1D799F9}" type="pres">
      <dgm:prSet presAssocID="{093A1CFB-3E83-4E28-BEE1-6392AB76FEEB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89DECF82-1716-43D4-A581-203726015BA2}" type="pres">
      <dgm:prSet presAssocID="{CEBAD182-3E8B-4BEA-98EC-6785EA4EE52E}" presName="node" presStyleLbl="node1" presStyleIdx="1" presStyleCnt="4" custScaleY="1753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BF7236-F9BF-45DF-A903-B1261B4A5A8A}" type="pres">
      <dgm:prSet presAssocID="{D26B57DA-3C83-4103-9F15-B921ECEE8436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D0CC3601-1DA9-4CB0-B294-7ECB1686CA1B}" type="pres">
      <dgm:prSet presAssocID="{D26B57DA-3C83-4103-9F15-B921ECEE8436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8680FECE-9704-48C8-A5A7-B024551E8155}" type="pres">
      <dgm:prSet presAssocID="{9063F1A9-5267-46DD-A0FC-C08464FDCEE2}" presName="node" presStyleLbl="node1" presStyleIdx="2" presStyleCnt="4" custScaleY="1753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740311-3E4A-4BA5-A243-D9E61B3EB3AA}" type="pres">
      <dgm:prSet presAssocID="{EF2FAADE-33D1-4177-9070-8F8EF11E2D5F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2625E759-C788-440B-BAF8-31F162D95EE5}" type="pres">
      <dgm:prSet presAssocID="{EF2FAADE-33D1-4177-9070-8F8EF11E2D5F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4D9E2C0F-3DC3-4AD3-B187-23930F1B30DA}" type="pres">
      <dgm:prSet presAssocID="{264775D9-C6C4-449D-BA07-86602A67305E}" presName="node" presStyleLbl="node1" presStyleIdx="3" presStyleCnt="4" custScaleY="1753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48B521-4D43-4AB7-8ECE-19F8EABD2D21}" srcId="{5735A1DE-CD80-477A-B758-51AAFD087131}" destId="{264775D9-C6C4-449D-BA07-86602A67305E}" srcOrd="3" destOrd="0" parTransId="{8C64408B-6899-4E43-9298-65F0AF40A2E8}" sibTransId="{EB3D9744-66E2-4121-87CE-B57D555BF1F8}"/>
    <dgm:cxn modelId="{0BE8C993-6AB0-4F75-9080-5A4369ABAD42}" type="presOf" srcId="{D26B57DA-3C83-4103-9F15-B921ECEE8436}" destId="{D0CC3601-1DA9-4CB0-B294-7ECB1686CA1B}" srcOrd="1" destOrd="0" presId="urn:microsoft.com/office/officeart/2005/8/layout/process1"/>
    <dgm:cxn modelId="{14C53738-3228-4B91-877D-496C5ED37781}" srcId="{5735A1DE-CD80-477A-B758-51AAFD087131}" destId="{9063F1A9-5267-46DD-A0FC-C08464FDCEE2}" srcOrd="2" destOrd="0" parTransId="{C28534F4-4335-4857-88A4-EEF674164048}" sibTransId="{EF2FAADE-33D1-4177-9070-8F8EF11E2D5F}"/>
    <dgm:cxn modelId="{E6CD3141-EEF5-4C57-8B44-609248EC4E46}" type="presOf" srcId="{D26B57DA-3C83-4103-9F15-B921ECEE8436}" destId="{C4BF7236-F9BF-45DF-A903-B1261B4A5A8A}" srcOrd="0" destOrd="0" presId="urn:microsoft.com/office/officeart/2005/8/layout/process1"/>
    <dgm:cxn modelId="{69A8D9BB-F29D-4D19-92A5-96CC261B5C89}" type="presOf" srcId="{264775D9-C6C4-449D-BA07-86602A67305E}" destId="{4D9E2C0F-3DC3-4AD3-B187-23930F1B30DA}" srcOrd="0" destOrd="0" presId="urn:microsoft.com/office/officeart/2005/8/layout/process1"/>
    <dgm:cxn modelId="{DB591506-4FBC-4F7C-85FE-5334FB42FAD5}" type="presOf" srcId="{5735A1DE-CD80-477A-B758-51AAFD087131}" destId="{07E60614-E46C-487E-81AF-CB95B5FA5A4C}" srcOrd="0" destOrd="0" presId="urn:microsoft.com/office/officeart/2005/8/layout/process1"/>
    <dgm:cxn modelId="{80E63AAA-F611-4485-A4D3-93A51ABD1129}" type="presOf" srcId="{093A1CFB-3E83-4E28-BEE1-6392AB76FEEB}" destId="{3BDEA665-EBFD-4062-9FF4-30A0F1D799F9}" srcOrd="1" destOrd="0" presId="urn:microsoft.com/office/officeart/2005/8/layout/process1"/>
    <dgm:cxn modelId="{9D9DEBBA-F8EC-411C-ADB9-48CD09C943DF}" type="presOf" srcId="{CEBAD182-3E8B-4BEA-98EC-6785EA4EE52E}" destId="{89DECF82-1716-43D4-A581-203726015BA2}" srcOrd="0" destOrd="0" presId="urn:microsoft.com/office/officeart/2005/8/layout/process1"/>
    <dgm:cxn modelId="{5D7706AA-FBE5-42C2-B19E-FD5024A0CDE4}" srcId="{5735A1DE-CD80-477A-B758-51AAFD087131}" destId="{CEBAD182-3E8B-4BEA-98EC-6785EA4EE52E}" srcOrd="1" destOrd="0" parTransId="{67ABE7B3-A9FC-4027-97C2-146955018405}" sibTransId="{D26B57DA-3C83-4103-9F15-B921ECEE8436}"/>
    <dgm:cxn modelId="{3A6272C3-D8B0-400E-96E8-5EC8D0ECFB5F}" type="presOf" srcId="{093A1CFB-3E83-4E28-BEE1-6392AB76FEEB}" destId="{85864F80-7C8D-4152-8003-955C42319754}" srcOrd="0" destOrd="0" presId="urn:microsoft.com/office/officeart/2005/8/layout/process1"/>
    <dgm:cxn modelId="{183AD411-5ED0-44ED-9EDF-75EE2A10930F}" srcId="{5735A1DE-CD80-477A-B758-51AAFD087131}" destId="{C8D66F4B-C0B2-4A89-A2D8-971513ADB3BA}" srcOrd="0" destOrd="0" parTransId="{22D38CC7-7AEF-4B2A-899F-3C57556F5D48}" sibTransId="{093A1CFB-3E83-4E28-BEE1-6392AB76FEEB}"/>
    <dgm:cxn modelId="{57885B58-CBCE-4DDF-9E7A-D1491BFE823B}" type="presOf" srcId="{C8D66F4B-C0B2-4A89-A2D8-971513ADB3BA}" destId="{16B40686-03CB-45B4-8986-1220FAA5B4C1}" srcOrd="0" destOrd="0" presId="urn:microsoft.com/office/officeart/2005/8/layout/process1"/>
    <dgm:cxn modelId="{F7F84E91-1D27-48B9-AC6E-05F99E009E15}" type="presOf" srcId="{9063F1A9-5267-46DD-A0FC-C08464FDCEE2}" destId="{8680FECE-9704-48C8-A5A7-B024551E8155}" srcOrd="0" destOrd="0" presId="urn:microsoft.com/office/officeart/2005/8/layout/process1"/>
    <dgm:cxn modelId="{C5F5C221-4F6D-42CB-8E10-827D0DF7AE76}" type="presOf" srcId="{EF2FAADE-33D1-4177-9070-8F8EF11E2D5F}" destId="{2625E759-C788-440B-BAF8-31F162D95EE5}" srcOrd="1" destOrd="0" presId="urn:microsoft.com/office/officeart/2005/8/layout/process1"/>
    <dgm:cxn modelId="{4038A63F-E424-48FB-AAC1-3B5EBC3F8D5E}" type="presOf" srcId="{EF2FAADE-33D1-4177-9070-8F8EF11E2D5F}" destId="{61740311-3E4A-4BA5-A243-D9E61B3EB3AA}" srcOrd="0" destOrd="0" presId="urn:microsoft.com/office/officeart/2005/8/layout/process1"/>
    <dgm:cxn modelId="{2A5B3048-239E-4DC0-A798-D69D1C248BB5}" type="presParOf" srcId="{07E60614-E46C-487E-81AF-CB95B5FA5A4C}" destId="{16B40686-03CB-45B4-8986-1220FAA5B4C1}" srcOrd="0" destOrd="0" presId="urn:microsoft.com/office/officeart/2005/8/layout/process1"/>
    <dgm:cxn modelId="{1C868F37-9DBF-4C8C-9A7D-F2F7EAE5436D}" type="presParOf" srcId="{07E60614-E46C-487E-81AF-CB95B5FA5A4C}" destId="{85864F80-7C8D-4152-8003-955C42319754}" srcOrd="1" destOrd="0" presId="urn:microsoft.com/office/officeart/2005/8/layout/process1"/>
    <dgm:cxn modelId="{EC1C3197-B352-4550-AF0A-736AEDC799FB}" type="presParOf" srcId="{85864F80-7C8D-4152-8003-955C42319754}" destId="{3BDEA665-EBFD-4062-9FF4-30A0F1D799F9}" srcOrd="0" destOrd="0" presId="urn:microsoft.com/office/officeart/2005/8/layout/process1"/>
    <dgm:cxn modelId="{33032870-C80E-41A7-A3E5-2D79B1C8F280}" type="presParOf" srcId="{07E60614-E46C-487E-81AF-CB95B5FA5A4C}" destId="{89DECF82-1716-43D4-A581-203726015BA2}" srcOrd="2" destOrd="0" presId="urn:microsoft.com/office/officeart/2005/8/layout/process1"/>
    <dgm:cxn modelId="{55429732-C50C-4DE0-9C52-17179348E010}" type="presParOf" srcId="{07E60614-E46C-487E-81AF-CB95B5FA5A4C}" destId="{C4BF7236-F9BF-45DF-A903-B1261B4A5A8A}" srcOrd="3" destOrd="0" presId="urn:microsoft.com/office/officeart/2005/8/layout/process1"/>
    <dgm:cxn modelId="{DFEBF31F-F211-4D76-90C8-4E9CA87B1A2F}" type="presParOf" srcId="{C4BF7236-F9BF-45DF-A903-B1261B4A5A8A}" destId="{D0CC3601-1DA9-4CB0-B294-7ECB1686CA1B}" srcOrd="0" destOrd="0" presId="urn:microsoft.com/office/officeart/2005/8/layout/process1"/>
    <dgm:cxn modelId="{7D6D8760-9517-4C9A-8F71-DE758057AB6B}" type="presParOf" srcId="{07E60614-E46C-487E-81AF-CB95B5FA5A4C}" destId="{8680FECE-9704-48C8-A5A7-B024551E8155}" srcOrd="4" destOrd="0" presId="urn:microsoft.com/office/officeart/2005/8/layout/process1"/>
    <dgm:cxn modelId="{70FC0E63-EB67-4540-8E58-B8CC6B345FC3}" type="presParOf" srcId="{07E60614-E46C-487E-81AF-CB95B5FA5A4C}" destId="{61740311-3E4A-4BA5-A243-D9E61B3EB3AA}" srcOrd="5" destOrd="0" presId="urn:microsoft.com/office/officeart/2005/8/layout/process1"/>
    <dgm:cxn modelId="{ADC601D3-67F6-4F39-9F3D-085B7157FA89}" type="presParOf" srcId="{61740311-3E4A-4BA5-A243-D9E61B3EB3AA}" destId="{2625E759-C788-440B-BAF8-31F162D95EE5}" srcOrd="0" destOrd="0" presId="urn:microsoft.com/office/officeart/2005/8/layout/process1"/>
    <dgm:cxn modelId="{407698CC-25E0-4CE5-877C-5C6069B0D4E8}" type="presParOf" srcId="{07E60614-E46C-487E-81AF-CB95B5FA5A4C}" destId="{4D9E2C0F-3DC3-4AD3-B187-23930F1B30D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0686-03CB-45B4-8986-1220FAA5B4C1}">
      <dsp:nvSpPr>
        <dsp:cNvPr id="0" name=""/>
        <dsp:cNvSpPr/>
      </dsp:nvSpPr>
      <dsp:spPr>
        <a:xfrm>
          <a:off x="5" y="0"/>
          <a:ext cx="1844761" cy="396398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4925" cap="flat" cmpd="sng" algn="in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+mj-ea"/>
              <a:ea typeface="+mj-ea"/>
            </a:rPr>
            <a:t>步驟一：</a:t>
          </a:r>
          <a:endParaRPr lang="en-US" altLang="zh-TW" sz="2000" b="1" kern="1200" dirty="0" smtClean="0">
            <a:solidFill>
              <a:srgbClr val="FF0000"/>
            </a:solidFill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依指定時間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登入學生信箱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</dsp:txBody>
      <dsp:txXfrm>
        <a:off x="54036" y="54031"/>
        <a:ext cx="1736699" cy="3855926"/>
      </dsp:txXfrm>
    </dsp:sp>
    <dsp:sp modelId="{85864F80-7C8D-4152-8003-955C42319754}">
      <dsp:nvSpPr>
        <dsp:cNvPr id="0" name=""/>
        <dsp:cNvSpPr/>
      </dsp:nvSpPr>
      <dsp:spPr>
        <a:xfrm>
          <a:off x="2030297" y="1753243"/>
          <a:ext cx="393322" cy="4575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2030297" y="1844743"/>
        <a:ext cx="275325" cy="274500"/>
      </dsp:txXfrm>
    </dsp:sp>
    <dsp:sp modelId="{89DECF82-1716-43D4-A581-203726015BA2}">
      <dsp:nvSpPr>
        <dsp:cNvPr id="0" name=""/>
        <dsp:cNvSpPr/>
      </dsp:nvSpPr>
      <dsp:spPr>
        <a:xfrm>
          <a:off x="2586885" y="0"/>
          <a:ext cx="1844761" cy="3963988"/>
        </a:xfrm>
        <a:prstGeom prst="roundRect">
          <a:avLst>
            <a:gd name="adj" fmla="val 10000"/>
          </a:avLst>
        </a:prstGeom>
        <a:solidFill>
          <a:srgbClr val="F5B2AD"/>
        </a:solidFill>
        <a:ln w="34925" cap="flat" cmpd="sng" algn="in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+mj-ea"/>
              <a:ea typeface="+mj-ea"/>
            </a:rPr>
            <a:t>步驟二：</a:t>
          </a:r>
          <a:endParaRPr lang="en-US" altLang="zh-TW" sz="2000" b="1" kern="1200" dirty="0" smtClean="0">
            <a:solidFill>
              <a:srgbClr val="FF0000"/>
            </a:solidFill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登入酷課雲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進入</a:t>
          </a:r>
          <a:r>
            <a:rPr lang="en-US" altLang="zh-TW" sz="2000" kern="1200" dirty="0" err="1" smtClean="0">
              <a:solidFill>
                <a:schemeClr val="tx1"/>
              </a:solidFill>
              <a:latin typeface="+mj-ea"/>
              <a:ea typeface="+mj-ea"/>
            </a:rPr>
            <a:t>OnO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點選課程</a:t>
          </a:r>
          <a:endParaRPr lang="zh-TW" altLang="en-US" sz="20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2640916" y="54031"/>
        <a:ext cx="1736699" cy="3855926"/>
      </dsp:txXfrm>
    </dsp:sp>
    <dsp:sp modelId="{C4BF7236-F9BF-45DF-A903-B1261B4A5A8A}">
      <dsp:nvSpPr>
        <dsp:cNvPr id="0" name=""/>
        <dsp:cNvSpPr/>
      </dsp:nvSpPr>
      <dsp:spPr>
        <a:xfrm>
          <a:off x="4616123" y="1753243"/>
          <a:ext cx="391089" cy="4575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616123" y="1844743"/>
        <a:ext cx="273762" cy="274500"/>
      </dsp:txXfrm>
    </dsp:sp>
    <dsp:sp modelId="{8680FECE-9704-48C8-A5A7-B024551E8155}">
      <dsp:nvSpPr>
        <dsp:cNvPr id="0" name=""/>
        <dsp:cNvSpPr/>
      </dsp:nvSpPr>
      <dsp:spPr>
        <a:xfrm>
          <a:off x="5169552" y="0"/>
          <a:ext cx="1844761" cy="3963988"/>
        </a:xfrm>
        <a:prstGeom prst="roundRect">
          <a:avLst>
            <a:gd name="adj" fmla="val 10000"/>
          </a:avLst>
        </a:prstGeom>
        <a:solidFill>
          <a:srgbClr val="00B050"/>
        </a:solidFill>
        <a:ln w="34925" cap="flat" cmpd="sng" algn="in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+mj-ea"/>
              <a:ea typeface="+mj-ea"/>
            </a:rPr>
            <a:t>步驟三：</a:t>
          </a:r>
          <a:endParaRPr lang="en-US" altLang="zh-TW" sz="2000" b="1" kern="1200" dirty="0" smtClean="0">
            <a:solidFill>
              <a:srgbClr val="FF0000"/>
            </a:solidFill>
            <a:latin typeface="+mj-ea"/>
            <a:ea typeface="+mj-ea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1.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加入直播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同步</a:t>
          </a: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或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2.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看影片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非同步</a:t>
          </a: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</a:p>
      </dsp:txBody>
      <dsp:txXfrm>
        <a:off x="5223583" y="54031"/>
        <a:ext cx="1736699" cy="3855926"/>
      </dsp:txXfrm>
    </dsp:sp>
    <dsp:sp modelId="{61740311-3E4A-4BA5-A243-D9E61B3EB3AA}">
      <dsp:nvSpPr>
        <dsp:cNvPr id="0" name=""/>
        <dsp:cNvSpPr/>
      </dsp:nvSpPr>
      <dsp:spPr>
        <a:xfrm>
          <a:off x="7198790" y="1753243"/>
          <a:ext cx="391089" cy="4575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7198790" y="1844743"/>
        <a:ext cx="273762" cy="274500"/>
      </dsp:txXfrm>
    </dsp:sp>
    <dsp:sp modelId="{4D9E2C0F-3DC3-4AD3-B187-23930F1B30DA}">
      <dsp:nvSpPr>
        <dsp:cNvPr id="0" name=""/>
        <dsp:cNvSpPr/>
      </dsp:nvSpPr>
      <dsp:spPr>
        <a:xfrm>
          <a:off x="7752218" y="0"/>
          <a:ext cx="1844761" cy="3963988"/>
        </a:xfrm>
        <a:prstGeom prst="roundRect">
          <a:avLst>
            <a:gd name="adj" fmla="val 10000"/>
          </a:avLst>
        </a:prstGeom>
        <a:solidFill>
          <a:srgbClr val="00B0F0"/>
        </a:solidFill>
        <a:ln w="34925" cap="flat" cmpd="sng" algn="in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+mj-ea"/>
              <a:ea typeface="+mj-ea"/>
            </a:rPr>
            <a:t>步驟四：</a:t>
          </a:r>
          <a:endParaRPr lang="en-US" altLang="zh-TW" sz="2000" b="1" kern="1200" dirty="0" smtClean="0">
            <a:solidFill>
              <a:srgbClr val="FF0000"/>
            </a:solidFill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繳交作業</a:t>
          </a:r>
          <a:endParaRPr lang="en-US" altLang="zh-TW" sz="2000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(</a:t>
          </a:r>
          <a:r>
            <a:rPr lang="zh-TW" altLang="en-US" sz="2000" kern="1200" dirty="0" smtClean="0">
              <a:solidFill>
                <a:schemeClr val="tx1"/>
              </a:solidFill>
              <a:latin typeface="+mj-ea"/>
              <a:ea typeface="+mj-ea"/>
            </a:rPr>
            <a:t>非同步</a:t>
          </a:r>
          <a:r>
            <a:rPr lang="en-US" altLang="zh-TW" sz="2000" kern="1200" dirty="0" smtClean="0">
              <a:solidFill>
                <a:schemeClr val="tx1"/>
              </a:solidFill>
              <a:latin typeface="+mj-ea"/>
              <a:ea typeface="+mj-ea"/>
            </a:rPr>
            <a:t>)</a:t>
          </a:r>
          <a:endParaRPr lang="zh-TW" altLang="en-US" sz="20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7806249" y="54031"/>
        <a:ext cx="1736699" cy="3855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3914CE7-7333-4D21-8750-A572878F3EA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14E2A2-4261-4A0A-B1BC-803ED36DE4E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2265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CE7-7333-4D21-8750-A572878F3EA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E2A2-4261-4A0A-B1BC-803ED36DE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85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CE7-7333-4D21-8750-A572878F3EA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E2A2-4261-4A0A-B1BC-803ED36DE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07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CE7-7333-4D21-8750-A572878F3EA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E2A2-4261-4A0A-B1BC-803ED36DE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25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914CE7-7333-4D21-8750-A572878F3EA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14E2A2-4261-4A0A-B1BC-803ED36DE4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43552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CE7-7333-4D21-8750-A572878F3EA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E2A2-4261-4A0A-B1BC-803ED36DE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38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CE7-7333-4D21-8750-A572878F3EA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E2A2-4261-4A0A-B1BC-803ED36DE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44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CE7-7333-4D21-8750-A572878F3EA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E2A2-4261-4A0A-B1BC-803ED36DE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CE7-7333-4D21-8750-A572878F3EA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E2A2-4261-4A0A-B1BC-803ED36DE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37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914CE7-7333-4D21-8750-A572878F3EA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14E2A2-4261-4A0A-B1BC-803ED36DE4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53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914CE7-7333-4D21-8750-A572878F3EA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14E2A2-4261-4A0A-B1BC-803ED36DE4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438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3914CE7-7333-4D21-8750-A572878F3EA1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514E2A2-4261-4A0A-B1BC-803ED36DE4E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369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jnps.tp.edu.tw/gmybt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jnps.tp.edu.tw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jnps.tp.edu.tw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98501" y="1363288"/>
            <a:ext cx="8361229" cy="354585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建安國小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線上教學流程簡介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家長版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55033" y="5320145"/>
            <a:ext cx="2944523" cy="44557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altLang="zh-TW" dirty="0" smtClean="0"/>
              <a:t>2021</a:t>
            </a:r>
            <a:r>
              <a:rPr lang="zh-TW" altLang="en-US" dirty="0" smtClean="0"/>
              <a:t> 建安國小資訊組</a:t>
            </a:r>
          </a:p>
        </p:txBody>
      </p:sp>
    </p:spTree>
    <p:extLst>
      <p:ext uri="{BB962C8B-B14F-4D97-AF65-F5344CB8AC3E}">
        <p14:creationId xmlns:p14="http://schemas.microsoft.com/office/powerpoint/2010/main" val="250206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6909" y="288561"/>
            <a:ext cx="9601200" cy="14859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步驟二：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登入酷課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雲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8135" y="1125958"/>
            <a:ext cx="9601200" cy="540327"/>
          </a:xfrm>
        </p:spPr>
        <p:txBody>
          <a:bodyPr>
            <a:normAutofit/>
          </a:bodyPr>
          <a:lstStyle/>
          <a:p>
            <a:r>
              <a:rPr lang="zh-TW" altLang="zh-TW" sz="2800" dirty="0"/>
              <a:t>登入後選擇「</a:t>
            </a:r>
            <a:r>
              <a:rPr lang="zh-TW" altLang="en-US" sz="2800" dirty="0"/>
              <a:t>酷課</a:t>
            </a:r>
            <a:r>
              <a:rPr lang="en-US" altLang="zh-TW" sz="2800" dirty="0" err="1" smtClean="0"/>
              <a:t>OnO</a:t>
            </a:r>
            <a:r>
              <a:rPr lang="zh-TW" altLang="en-US" sz="2800" dirty="0" smtClean="0"/>
              <a:t>線上教室</a:t>
            </a:r>
            <a:r>
              <a:rPr lang="zh-TW" altLang="zh-TW" sz="2800" dirty="0" smtClean="0"/>
              <a:t>」</a:t>
            </a:r>
            <a:endParaRPr lang="zh-TW" altLang="en-US" sz="2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217515" y="1923397"/>
            <a:ext cx="5360853" cy="4468508"/>
            <a:chOff x="257871" y="30269"/>
            <a:chExt cx="7512994" cy="4393564"/>
          </a:xfrm>
        </p:grpSpPr>
        <p:pic>
          <p:nvPicPr>
            <p:cNvPr id="4" name="Picture 2" descr="C:\Users\User\Desktop\108\00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71" y="30269"/>
              <a:ext cx="7512994" cy="4393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3006257" y="3180915"/>
              <a:ext cx="1944216" cy="61733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向下箭號 5"/>
            <p:cNvSpPr/>
            <p:nvPr/>
          </p:nvSpPr>
          <p:spPr>
            <a:xfrm rot="899647">
              <a:off x="3647452" y="2084584"/>
              <a:ext cx="432049" cy="10573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700" y="1899042"/>
            <a:ext cx="5662634" cy="320438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 flipH="1">
            <a:off x="5511867" y="2100078"/>
            <a:ext cx="911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或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1182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步驟二：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登入酷課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雲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66" y="1919201"/>
            <a:ext cx="10266667" cy="3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956692" y="2004585"/>
            <a:ext cx="8361229" cy="325406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zh-TW" altLang="en-US" sz="6000" b="1" dirty="0" smtClean="0">
                <a:solidFill>
                  <a:srgbClr val="FF0000"/>
                </a:solidFill>
              </a:rPr>
              <a:t>步驟三：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/>
            </a:r>
            <a:br>
              <a:rPr lang="en-US" altLang="zh-TW" sz="6000" b="1" dirty="0" smtClean="0">
                <a:solidFill>
                  <a:srgbClr val="FF0000"/>
                </a:solidFill>
              </a:rPr>
            </a:br>
            <a:r>
              <a:rPr lang="en-US" altLang="zh-TW" sz="6000" dirty="0" smtClean="0">
                <a:solidFill>
                  <a:schemeClr val="tx1"/>
                </a:solidFill>
              </a:rPr>
              <a:t>1.</a:t>
            </a:r>
            <a:r>
              <a:rPr lang="zh-TW" altLang="en-US" sz="6000" dirty="0" smtClean="0">
                <a:solidFill>
                  <a:schemeClr val="tx1"/>
                </a:solidFill>
                <a:latin typeface="+mj-ea"/>
              </a:rPr>
              <a:t>加入直播課程</a:t>
            </a:r>
            <a:r>
              <a:rPr lang="en-US" altLang="zh-TW" sz="6000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sz="6000" dirty="0" smtClean="0">
                <a:solidFill>
                  <a:schemeClr val="tx1"/>
                </a:solidFill>
                <a:latin typeface="+mj-ea"/>
              </a:rPr>
              <a:t>同步</a:t>
            </a:r>
            <a:r>
              <a:rPr lang="en-US" altLang="zh-TW" sz="6000" dirty="0" smtClean="0">
                <a:solidFill>
                  <a:schemeClr val="tx1"/>
                </a:solidFill>
                <a:latin typeface="+mj-ea"/>
              </a:rPr>
              <a:t>)</a:t>
            </a:r>
            <a:br>
              <a:rPr lang="en-US" altLang="zh-TW" sz="6000" dirty="0" smtClean="0">
                <a:solidFill>
                  <a:schemeClr val="tx1"/>
                </a:solidFill>
                <a:latin typeface="+mj-ea"/>
              </a:rPr>
            </a:br>
            <a:r>
              <a:rPr lang="zh-TW" altLang="en-US" sz="6000" dirty="0" smtClean="0">
                <a:solidFill>
                  <a:schemeClr val="tx1"/>
                </a:solidFill>
                <a:latin typeface="+mj-ea"/>
              </a:rPr>
              <a:t>或</a:t>
            </a:r>
            <a:r>
              <a:rPr lang="en-US" altLang="zh-TW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zh-TW" sz="6000" dirty="0" smtClean="0">
                <a:solidFill>
                  <a:schemeClr val="tx1"/>
                </a:solidFill>
                <a:latin typeface="+mj-ea"/>
              </a:rPr>
              <a:t>2.</a:t>
            </a:r>
            <a:r>
              <a:rPr lang="zh-TW" altLang="en-US" sz="6000" dirty="0" smtClean="0">
                <a:solidFill>
                  <a:schemeClr val="tx1"/>
                </a:solidFill>
                <a:latin typeface="+mj-ea"/>
              </a:rPr>
              <a:t>看教學影片</a:t>
            </a:r>
            <a:r>
              <a:rPr lang="en-US" altLang="zh-TW" sz="6000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sz="6000" dirty="0" smtClean="0">
                <a:solidFill>
                  <a:schemeClr val="tx1"/>
                </a:solidFill>
                <a:latin typeface="+mj-ea"/>
              </a:rPr>
              <a:t>非同步</a:t>
            </a:r>
            <a:r>
              <a:rPr lang="en-US" altLang="zh-TW" sz="6000" dirty="0" smtClean="0">
                <a:solidFill>
                  <a:schemeClr val="tx1"/>
                </a:solidFill>
                <a:latin typeface="+mj-ea"/>
              </a:rPr>
              <a:t>)</a:t>
            </a:r>
            <a:endParaRPr lang="zh-TW" altLang="en-US" sz="6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377440" y="6288149"/>
            <a:ext cx="730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※</a:t>
            </a:r>
            <a:r>
              <a:rPr lang="zh-TW" altLang="en-US" dirty="0" smtClean="0"/>
              <a:t>每堂課程內容</a:t>
            </a:r>
            <a:r>
              <a:rPr lang="zh-TW" altLang="en-US" dirty="0"/>
              <a:t>依老師</a:t>
            </a:r>
            <a:r>
              <a:rPr lang="zh-TW" altLang="en-US" dirty="0" smtClean="0"/>
              <a:t>設計為主，不一定都有直播、教學影片或學習單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540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步驟三：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 加入直播課程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同步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(1/4)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+mj-ea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95" y="1938524"/>
            <a:ext cx="10323809" cy="2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5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步驟三：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1.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 加入直播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課程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同步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(2/4)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+mj-ea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49" y="1671938"/>
            <a:ext cx="10333333" cy="48095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70269" y="4463935"/>
            <a:ext cx="2003367" cy="548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0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411480"/>
            <a:ext cx="9601200" cy="14859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步驟三：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1.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 加入直播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課程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同步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(3/4)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+mj-ea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20000"/>
          <a:stretch/>
        </p:blipFill>
        <p:spPr>
          <a:xfrm>
            <a:off x="924328" y="1137805"/>
            <a:ext cx="10725741" cy="55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7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步驟三：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1.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 加入直播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課程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同步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(4/4)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+mj-ea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7528" y="1428750"/>
            <a:ext cx="9601200" cy="4354484"/>
          </a:xfrm>
        </p:spPr>
        <p:txBody>
          <a:bodyPr/>
          <a:lstStyle/>
          <a:p>
            <a:r>
              <a:rPr lang="zh-TW" altLang="en-US" dirty="0" smtClean="0"/>
              <a:t>進到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 </a:t>
            </a:r>
            <a:r>
              <a:rPr lang="en-US" altLang="zh-TW" dirty="0" smtClean="0"/>
              <a:t>Meet</a:t>
            </a:r>
            <a:r>
              <a:rPr lang="zh-TW" altLang="en-US" dirty="0" smtClean="0"/>
              <a:t>，點擊「立即加入」</a:t>
            </a:r>
            <a:endParaRPr lang="en-US" altLang="zh-TW" dirty="0" smtClean="0"/>
          </a:p>
          <a:p>
            <a:r>
              <a:rPr lang="zh-TW" altLang="en-US" dirty="0"/>
              <a:t>電腦</a:t>
            </a:r>
            <a:r>
              <a:rPr lang="zh-TW" altLang="en-US" dirty="0" smtClean="0"/>
              <a:t>版</a:t>
            </a:r>
            <a:r>
              <a:rPr lang="en-US" altLang="zh-TW" dirty="0" smtClean="0"/>
              <a:t>Meet </a:t>
            </a:r>
            <a:r>
              <a:rPr lang="zh-TW" altLang="en-US" dirty="0" smtClean="0"/>
              <a:t>以</a:t>
            </a:r>
            <a:r>
              <a:rPr lang="en-US" altLang="zh-TW" dirty="0" smtClean="0"/>
              <a:t>Chrome</a:t>
            </a:r>
            <a:r>
              <a:rPr lang="zh-TW" altLang="en-US" dirty="0"/>
              <a:t>瀏覽器開啟</a:t>
            </a:r>
            <a:endParaRPr lang="en-US" altLang="zh-TW" dirty="0" smtClean="0"/>
          </a:p>
          <a:p>
            <a:r>
              <a:rPr lang="zh-TW" altLang="en-US" dirty="0"/>
              <a:t>平板或手機</a:t>
            </a:r>
            <a:r>
              <a:rPr lang="zh-TW" altLang="en-US" dirty="0" smtClean="0"/>
              <a:t>版</a:t>
            </a:r>
            <a:r>
              <a:rPr lang="en-US" altLang="zh-TW" dirty="0" smtClean="0"/>
              <a:t>Meet </a:t>
            </a:r>
            <a:r>
              <a:rPr lang="zh-TW" altLang="en-US" dirty="0"/>
              <a:t>請先</a:t>
            </a:r>
            <a:r>
              <a:rPr lang="zh-TW" altLang="en-US" dirty="0" smtClean="0"/>
              <a:t>安裝</a:t>
            </a:r>
            <a:r>
              <a:rPr lang="en-US" altLang="zh-TW" dirty="0" smtClean="0"/>
              <a:t>Meet</a:t>
            </a:r>
            <a:r>
              <a:rPr lang="zh-TW" altLang="en-US" dirty="0" smtClean="0"/>
              <a:t>的</a:t>
            </a:r>
            <a:r>
              <a:rPr lang="en-US" altLang="zh-TW" dirty="0" smtClean="0"/>
              <a:t>APP</a:t>
            </a:r>
          </a:p>
          <a:p>
            <a:r>
              <a:rPr lang="zh-TW" altLang="en-US" dirty="0" smtClean="0"/>
              <a:t>需有喇叭或耳機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07" y="2748534"/>
            <a:ext cx="7877694" cy="3976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17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578122"/>
            <a:ext cx="9601200" cy="14859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步驟三</a:t>
            </a:r>
            <a:r>
              <a:rPr lang="zh-TW" altLang="en-US" b="1" dirty="0" smtClean="0">
                <a:solidFill>
                  <a:srgbClr val="FF0000"/>
                </a:solidFill>
              </a:rPr>
              <a:t>：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2.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看教學影片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非同步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120526" y="1553441"/>
            <a:ext cx="10333333" cy="4809524"/>
            <a:chOff x="1070649" y="1671938"/>
            <a:chExt cx="10333333" cy="480952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0649" y="1671938"/>
              <a:ext cx="10333333" cy="480952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394960" y="5867400"/>
              <a:ext cx="947651" cy="392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455622" y="5784967"/>
              <a:ext cx="939338" cy="5403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043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FF0000"/>
                </a:solidFill>
              </a:rPr>
              <a:t>步驟四：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/>
            </a:r>
            <a:br>
              <a:rPr lang="en-US" altLang="zh-TW" sz="6000" b="1" dirty="0" smtClean="0">
                <a:solidFill>
                  <a:srgbClr val="FF0000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  <a:latin typeface="+mj-ea"/>
              </a:rPr>
              <a:t>繳交作業</a:t>
            </a:r>
            <a:r>
              <a:rPr lang="en-US" altLang="zh-TW" sz="6000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sz="6000" dirty="0" smtClean="0">
                <a:solidFill>
                  <a:schemeClr val="tx1"/>
                </a:solidFill>
                <a:latin typeface="+mj-ea"/>
              </a:rPr>
              <a:t>非同步</a:t>
            </a:r>
            <a:r>
              <a:rPr lang="en-US" altLang="zh-TW" sz="6000" dirty="0" smtClean="0">
                <a:solidFill>
                  <a:schemeClr val="tx1"/>
                </a:solidFill>
                <a:latin typeface="+mj-ea"/>
              </a:rPr>
              <a:t>)</a:t>
            </a:r>
            <a:endParaRPr lang="zh-TW" altLang="en-US" sz="6000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521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步驟四</a:t>
            </a:r>
            <a:r>
              <a:rPr lang="zh-TW" altLang="en-US" b="1" dirty="0" smtClean="0">
                <a:solidFill>
                  <a:srgbClr val="FF0000"/>
                </a:solidFill>
              </a:rPr>
              <a:t>：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繳交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作業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非同步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) (1/8)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063722" y="1671938"/>
            <a:ext cx="10333333" cy="4809524"/>
            <a:chOff x="1005533" y="1484207"/>
            <a:chExt cx="10333333" cy="480952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533" y="1484207"/>
              <a:ext cx="10333333" cy="480952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329844" y="5679669"/>
              <a:ext cx="947651" cy="392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321532" y="4892426"/>
              <a:ext cx="1644534" cy="5403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80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13664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學生操作流程</a:t>
            </a:r>
            <a:endParaRPr lang="zh-TW" altLang="en-US" b="1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218466"/>
              </p:ext>
            </p:extLst>
          </p:nvPr>
        </p:nvGraphicFramePr>
        <p:xfrm>
          <a:off x="1295400" y="1911350"/>
          <a:ext cx="9601200" cy="39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1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7156" y="329375"/>
            <a:ext cx="9601200" cy="14859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步驟四：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繳交作業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非同步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) (2/8)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59" y="2002328"/>
            <a:ext cx="11045588" cy="470604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13658" y="1077804"/>
            <a:ext cx="5763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2400" dirty="0" smtClean="0"/>
              <a:t>下載學習單</a:t>
            </a:r>
            <a:endParaRPr lang="en-US" altLang="zh-TW" sz="2400" dirty="0" smtClean="0"/>
          </a:p>
          <a:p>
            <a:pPr marL="342900" indent="-342900">
              <a:buAutoNum type="arabicPeriod"/>
            </a:pPr>
            <a:r>
              <a:rPr lang="zh-TW" altLang="en-US" sz="2400" dirty="0" smtClean="0"/>
              <a:t>完成學習單後，按繳交歷史，上傳作業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9866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步驟四：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繳交作業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非同步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) (3/8)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44" y="2035301"/>
            <a:ext cx="11225827" cy="187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46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238481"/>
            <a:ext cx="9601200" cy="14859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步驟四：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繳交作業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非同步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) (4/8)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8" y="1143460"/>
            <a:ext cx="8269081" cy="56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84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220288"/>
            <a:ext cx="9601200" cy="14859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步驟四：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繳交作業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非同步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) (5/8)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716580"/>
            <a:ext cx="9601200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800" dirty="0" smtClean="0"/>
              <a:t>按「本地上傳」</a:t>
            </a:r>
            <a:endParaRPr lang="en-US" altLang="zh-TW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 smtClean="0"/>
              <a:t>按「新增檔案」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386" y="1363287"/>
            <a:ext cx="5621690" cy="52691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53891" y="1706188"/>
            <a:ext cx="698269" cy="255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160030" y="2473729"/>
            <a:ext cx="1335577" cy="468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847397" y="16493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53536" y="248987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89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0655" y="270163"/>
            <a:ext cx="9601200" cy="14859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步驟四：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繳交作業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非同步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) (6/8)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882" y="888422"/>
            <a:ext cx="6028745" cy="586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81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7403" y="253539"/>
            <a:ext cx="9601200" cy="14859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步驟四：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繳交作業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非同步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) (7/8)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005" y="939751"/>
            <a:ext cx="7829624" cy="59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步驟四：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繳交作業</a:t>
            </a:r>
            <a:r>
              <a:rPr lang="en-US" altLang="zh-TW" dirty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非同步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) (8/8)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854435"/>
            <a:ext cx="9601200" cy="358140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查詢繳交歷史</a:t>
            </a:r>
            <a:endParaRPr lang="zh-TW" altLang="en-US" sz="2800" dirty="0"/>
          </a:p>
        </p:txBody>
      </p:sp>
      <p:grpSp>
        <p:nvGrpSpPr>
          <p:cNvPr id="6" name="群組 5"/>
          <p:cNvGrpSpPr/>
          <p:nvPr/>
        </p:nvGrpSpPr>
        <p:grpSpPr>
          <a:xfrm>
            <a:off x="785244" y="2734896"/>
            <a:ext cx="11284236" cy="1820478"/>
            <a:chOff x="826807" y="2768147"/>
            <a:chExt cx="11284236" cy="182047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07" y="2768147"/>
              <a:ext cx="11284236" cy="182047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521228" y="3158836"/>
              <a:ext cx="806335" cy="3990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937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若酷課雲</a:t>
            </a:r>
            <a:r>
              <a:rPr lang="en-US" altLang="zh-TW" dirty="0" smtClean="0"/>
              <a:t>ONO</a:t>
            </a:r>
            <a:br>
              <a:rPr lang="en-US" altLang="zh-TW" dirty="0" smtClean="0"/>
            </a:br>
            <a:r>
              <a:rPr lang="zh-TW" altLang="en-US" dirty="0" smtClean="0"/>
              <a:t>無法</a:t>
            </a:r>
            <a:r>
              <a:rPr lang="zh-TW" altLang="en-US" dirty="0"/>
              <a:t>登入</a:t>
            </a:r>
            <a:r>
              <a:rPr lang="zh-TW" altLang="en-US" dirty="0" smtClean="0"/>
              <a:t>怎麼辦？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054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若酷課雲</a:t>
            </a:r>
            <a:r>
              <a:rPr lang="en-US" altLang="zh-TW" dirty="0" smtClean="0"/>
              <a:t>ONO</a:t>
            </a:r>
            <a:r>
              <a:rPr lang="zh-TW" altLang="en-US" dirty="0" smtClean="0"/>
              <a:t>無法</a:t>
            </a:r>
            <a:r>
              <a:rPr lang="zh-TW" altLang="en-US" dirty="0"/>
              <a:t>登入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1512915"/>
            <a:ext cx="9601200" cy="51040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TW" altLang="en-US" dirty="0"/>
              <a:t>當網路流量擁塞時，酷課</a:t>
            </a:r>
            <a:r>
              <a:rPr lang="zh-TW" altLang="en-US" dirty="0" smtClean="0"/>
              <a:t>雲可能</a:t>
            </a:r>
            <a:r>
              <a:rPr lang="zh-TW" altLang="en-US" dirty="0"/>
              <a:t>會無法登入，此時請採取應變措施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TW" altLang="en-US" dirty="0" smtClean="0"/>
              <a:t>應變措施一：</a:t>
            </a:r>
            <a:endParaRPr lang="en-US" altLang="zh-TW" dirty="0" smtClean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zh-TW" altLang="en-US" i="0" dirty="0"/>
              <a:t>請</a:t>
            </a:r>
            <a:r>
              <a:rPr lang="zh-TW" altLang="en-US" i="0" dirty="0" smtClean="0"/>
              <a:t>學生至「建</a:t>
            </a:r>
            <a:r>
              <a:rPr lang="zh-TW" altLang="en-US" i="0" dirty="0"/>
              <a:t>安</a:t>
            </a:r>
            <a:r>
              <a:rPr lang="zh-TW" altLang="en-US" i="0" dirty="0" smtClean="0"/>
              <a:t>國小教師</a:t>
            </a:r>
            <a:r>
              <a:rPr lang="en-US" altLang="zh-TW" i="0" dirty="0" smtClean="0"/>
              <a:t>Google </a:t>
            </a:r>
            <a:r>
              <a:rPr lang="en-US" altLang="zh-TW" i="0" dirty="0"/>
              <a:t>Meet </a:t>
            </a:r>
            <a:r>
              <a:rPr lang="zh-TW" altLang="en-US" i="0" dirty="0"/>
              <a:t>及 </a:t>
            </a:r>
            <a:r>
              <a:rPr lang="en-US" altLang="zh-TW" i="0" dirty="0" err="1"/>
              <a:t>Youtube</a:t>
            </a:r>
            <a:r>
              <a:rPr lang="en-US" altLang="zh-TW" i="0" dirty="0"/>
              <a:t> </a:t>
            </a:r>
            <a:r>
              <a:rPr lang="zh-TW" altLang="en-US" i="0" dirty="0" smtClean="0"/>
              <a:t>列表」</a:t>
            </a:r>
            <a:r>
              <a:rPr lang="en-US" altLang="zh-TW" i="0" dirty="0" smtClean="0"/>
              <a:t/>
            </a:r>
            <a:br>
              <a:rPr lang="en-US" altLang="zh-TW" i="0" dirty="0" smtClean="0"/>
            </a:br>
            <a:r>
              <a:rPr lang="zh-TW" altLang="en-US" i="0" dirty="0" smtClean="0"/>
              <a:t>網址：</a:t>
            </a:r>
            <a:r>
              <a:rPr lang="en-US" altLang="zh-TW" i="0" dirty="0" smtClean="0">
                <a:hlinkClick r:id="rId2"/>
              </a:rPr>
              <a:t>http</a:t>
            </a:r>
            <a:r>
              <a:rPr lang="en-US" altLang="zh-TW" i="0" dirty="0">
                <a:hlinkClick r:id="rId2"/>
              </a:rPr>
              <a:t>://www.jnps.tp.edu.tw/gmybt.asp</a:t>
            </a:r>
            <a:endParaRPr lang="en-US" altLang="zh-TW" i="0" dirty="0" smtClean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zh-TW" altLang="en-US" i="0" dirty="0" smtClean="0"/>
              <a:t>可查詢每位教師的</a:t>
            </a:r>
            <a:r>
              <a:rPr lang="en-US" altLang="zh-TW" i="0" dirty="0" smtClean="0"/>
              <a:t>Meet</a:t>
            </a:r>
            <a:r>
              <a:rPr lang="zh-TW" altLang="en-US" i="0" dirty="0" smtClean="0"/>
              <a:t>連結     ，點擊後即可開啟直播課程上課。</a:t>
            </a:r>
            <a:endParaRPr lang="en-US" altLang="zh-TW" i="0" dirty="0" smtClean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zh-TW" altLang="en-US" i="0" dirty="0"/>
              <a:t>可查詢每位教師</a:t>
            </a:r>
            <a:r>
              <a:rPr lang="zh-TW" altLang="en-US" i="0" dirty="0" smtClean="0"/>
              <a:t>的</a:t>
            </a:r>
            <a:r>
              <a:rPr lang="en-US" altLang="zh-TW" i="0" dirty="0" err="1" smtClean="0"/>
              <a:t>Youtube</a:t>
            </a:r>
            <a:r>
              <a:rPr lang="zh-TW" altLang="en-US" i="0" dirty="0" smtClean="0"/>
              <a:t>頻道       ，點擊後可開啟該位教師之</a:t>
            </a:r>
            <a:r>
              <a:rPr lang="en-US" altLang="zh-TW" i="0" dirty="0" err="1" smtClean="0"/>
              <a:t>Youtube</a:t>
            </a:r>
            <a:r>
              <a:rPr lang="zh-TW" altLang="en-US" i="0" dirty="0" smtClean="0"/>
              <a:t>頻道，並依課程點選即可觀看。</a:t>
            </a:r>
            <a:endParaRPr lang="en-US" altLang="zh-TW" i="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TW" altLang="en-US" dirty="0" smtClean="0"/>
              <a:t>應變措施二：</a:t>
            </a:r>
            <a:endParaRPr lang="en-US" altLang="zh-TW" i="0" dirty="0" smtClean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zh-TW" altLang="en-US" i="0" dirty="0" smtClean="0"/>
              <a:t>老師將直播課程連結或教學影片連結公告至班級家長</a:t>
            </a:r>
            <a:r>
              <a:rPr lang="en-US" altLang="zh-TW" i="0" dirty="0" smtClean="0"/>
              <a:t>LINE</a:t>
            </a:r>
            <a:r>
              <a:rPr lang="zh-TW" altLang="en-US" i="0" dirty="0" smtClean="0"/>
              <a:t>群組。</a:t>
            </a:r>
            <a:endParaRPr lang="en-US" altLang="zh-TW" i="0" dirty="0" smtClean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zh-TW" altLang="en-US" i="0" dirty="0" smtClean="0"/>
              <a:t>直接點擊連結即可</a:t>
            </a:r>
            <a:r>
              <a:rPr lang="zh-TW" altLang="en-US" i="0" dirty="0"/>
              <a:t>開啟直播課程</a:t>
            </a:r>
            <a:r>
              <a:rPr lang="zh-TW" altLang="en-US" i="0" dirty="0" smtClean="0"/>
              <a:t>上課</a:t>
            </a:r>
            <a:r>
              <a:rPr lang="zh-TW" altLang="en-US" i="0" dirty="0"/>
              <a:t>或</a:t>
            </a:r>
            <a:r>
              <a:rPr lang="zh-TW" altLang="en-US" i="0" dirty="0" smtClean="0"/>
              <a:t>觀看教學影片。</a:t>
            </a:r>
            <a:endParaRPr lang="en-US" altLang="zh-TW" i="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863" y="3476018"/>
            <a:ext cx="476250" cy="390525"/>
          </a:xfrm>
          <a:prstGeom prst="rect">
            <a:avLst/>
          </a:prstGeom>
        </p:spPr>
      </p:pic>
      <p:pic>
        <p:nvPicPr>
          <p:cNvPr id="1026" name="Picture 2" descr="http://www.jnps.tp.edu.tw/images/youtubel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11" y="3981796"/>
            <a:ext cx="540529" cy="3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4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FF0000"/>
                </a:solidFill>
              </a:rPr>
              <a:t>步驟一</a:t>
            </a:r>
            <a:r>
              <a:rPr lang="zh-TW" altLang="en-US" sz="6000" b="1" dirty="0" smtClean="0">
                <a:solidFill>
                  <a:srgbClr val="FF0000"/>
                </a:solidFill>
              </a:rPr>
              <a:t>：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/>
            </a:r>
            <a:br>
              <a:rPr lang="en-US" altLang="zh-TW" sz="6000" b="1" dirty="0" smtClean="0">
                <a:solidFill>
                  <a:srgbClr val="FF0000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  <a:latin typeface="+mj-ea"/>
              </a:rPr>
              <a:t>登入</a:t>
            </a:r>
            <a:r>
              <a:rPr lang="zh-TW" altLang="en-US" sz="6000" dirty="0">
                <a:solidFill>
                  <a:schemeClr val="tx1"/>
                </a:solidFill>
                <a:latin typeface="+mj-ea"/>
              </a:rPr>
              <a:t>學生信箱</a:t>
            </a:r>
            <a:endParaRPr lang="zh-TW" altLang="en-US" sz="6000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59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0241" y="222069"/>
            <a:ext cx="6849687" cy="71905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步驟一：</a:t>
            </a:r>
            <a:r>
              <a:rPr lang="zh-TW" altLang="en-US" sz="4000" dirty="0">
                <a:solidFill>
                  <a:schemeClr val="tx1"/>
                </a:solidFill>
                <a:latin typeface="+mj-ea"/>
              </a:rPr>
              <a:t>登入學生</a:t>
            </a:r>
            <a:r>
              <a:rPr lang="zh-TW" altLang="en-US" sz="4000" dirty="0" smtClean="0">
                <a:solidFill>
                  <a:schemeClr val="tx1"/>
                </a:solidFill>
                <a:latin typeface="+mj-ea"/>
              </a:rPr>
              <a:t>信箱</a:t>
            </a:r>
            <a:r>
              <a:rPr lang="en-US" altLang="zh-TW" sz="4000" dirty="0" smtClean="0">
                <a:solidFill>
                  <a:schemeClr val="tx1"/>
                </a:solidFill>
                <a:latin typeface="+mj-ea"/>
              </a:rPr>
              <a:t>(1/2)</a:t>
            </a:r>
            <a:endParaRPr lang="zh-TW" altLang="en-US" sz="4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10241" y="1088967"/>
            <a:ext cx="33749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TW" altLang="en-US" sz="2800" dirty="0" smtClean="0"/>
              <a:t>進到建安國小官網：</a:t>
            </a:r>
            <a:r>
              <a:rPr lang="en-US" altLang="zh-TW" sz="1600" dirty="0">
                <a:hlinkClick r:id="rId2"/>
              </a:rPr>
              <a:t>http://www.jnps.tp.edu.tw</a:t>
            </a:r>
            <a:r>
              <a:rPr lang="en-US" altLang="zh-TW" sz="1600" dirty="0" smtClean="0">
                <a:hlinkClick r:id="rId2"/>
              </a:rPr>
              <a:t>/</a:t>
            </a:r>
            <a:endParaRPr lang="en-US" altLang="zh-TW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TW" altLang="en-US" sz="2800" dirty="0" smtClean="0"/>
              <a:t>點選</a:t>
            </a:r>
            <a:r>
              <a:rPr lang="zh-TW" altLang="en-US" sz="2800" dirty="0"/>
              <a:t>資訊</a:t>
            </a:r>
            <a:r>
              <a:rPr lang="zh-TW" altLang="en-US" sz="2800" dirty="0" smtClean="0"/>
              <a:t>中心</a:t>
            </a:r>
            <a:endParaRPr lang="en-US" altLang="zh-TW" sz="28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TW" altLang="en-US" sz="2800" dirty="0" smtClean="0"/>
              <a:t>點選</a:t>
            </a:r>
            <a:r>
              <a:rPr lang="zh-TW" altLang="en-US" sz="2800" dirty="0"/>
              <a:t>學生</a:t>
            </a:r>
            <a:r>
              <a:rPr lang="zh-TW" altLang="en-US" sz="2800" dirty="0" smtClean="0"/>
              <a:t>信箱</a:t>
            </a:r>
            <a:endParaRPr lang="en-US" altLang="zh-TW" sz="2800" dirty="0" smtClean="0"/>
          </a:p>
        </p:txBody>
      </p:sp>
      <p:grpSp>
        <p:nvGrpSpPr>
          <p:cNvPr id="14" name="群組 13"/>
          <p:cNvGrpSpPr/>
          <p:nvPr/>
        </p:nvGrpSpPr>
        <p:grpSpPr>
          <a:xfrm>
            <a:off x="4523504" y="931025"/>
            <a:ext cx="6701429" cy="5785659"/>
            <a:chOff x="4590006" y="814647"/>
            <a:chExt cx="6701429" cy="5785659"/>
          </a:xfrm>
        </p:grpSpPr>
        <p:grpSp>
          <p:nvGrpSpPr>
            <p:cNvPr id="9" name="群組 8"/>
            <p:cNvGrpSpPr/>
            <p:nvPr/>
          </p:nvGrpSpPr>
          <p:grpSpPr>
            <a:xfrm>
              <a:off x="4613563" y="814647"/>
              <a:ext cx="6677872" cy="5785659"/>
              <a:chOff x="3000894" y="798022"/>
              <a:chExt cx="6677872" cy="5785659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0894" y="798022"/>
                <a:ext cx="6677872" cy="5785659"/>
              </a:xfrm>
              <a:prstGeom prst="rect">
                <a:avLst/>
              </a:prstGeom>
            </p:spPr>
          </p:pic>
          <p:sp>
            <p:nvSpPr>
              <p:cNvPr id="5" name="矩形 4"/>
              <p:cNvSpPr/>
              <p:nvPr/>
            </p:nvSpPr>
            <p:spPr>
              <a:xfrm>
                <a:off x="3241964" y="5444836"/>
                <a:ext cx="839585" cy="24106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351414" y="5818909"/>
                <a:ext cx="687185" cy="20504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2" name="文字方塊 11"/>
            <p:cNvSpPr txBox="1"/>
            <p:nvPr/>
          </p:nvSpPr>
          <p:spPr>
            <a:xfrm>
              <a:off x="4590006" y="5397329"/>
              <a:ext cx="174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2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677290" y="5743508"/>
              <a:ext cx="338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3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45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步驟一：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登入學生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信箱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2342" y="1914840"/>
            <a:ext cx="6700058" cy="4261515"/>
          </a:xfrm>
        </p:spPr>
        <p:txBody>
          <a:bodyPr/>
          <a:lstStyle/>
          <a:p>
            <a:r>
              <a:rPr lang="zh-TW" altLang="en-US" dirty="0" smtClean="0"/>
              <a:t>帳號：學號 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學生證上有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密碼</a:t>
            </a:r>
            <a:r>
              <a:rPr lang="zh-TW" altLang="en-US" dirty="0" smtClean="0"/>
              <a:t>：目前</a:t>
            </a:r>
            <a:r>
              <a:rPr lang="zh-TW" altLang="en-US" dirty="0"/>
              <a:t>各學年或班級規則</a:t>
            </a:r>
            <a:r>
              <a:rPr lang="zh-TW" altLang="en-US" dirty="0" smtClean="0"/>
              <a:t>不一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i="0" dirty="0" smtClean="0"/>
              <a:t>四、五、六年級</a:t>
            </a:r>
            <a:r>
              <a:rPr lang="zh-TW" altLang="en-US" i="0" dirty="0"/>
              <a:t>：</a:t>
            </a:r>
            <a:r>
              <a:rPr lang="zh-TW" altLang="zh-TW" i="0" dirty="0"/>
              <a:t>自己設定的</a:t>
            </a:r>
            <a:r>
              <a:rPr lang="zh-TW" altLang="zh-TW" i="0" dirty="0" smtClean="0"/>
              <a:t>密碼</a:t>
            </a:r>
            <a:endParaRPr lang="en-US" altLang="zh-TW" i="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i="0" dirty="0" smtClean="0"/>
              <a:t>三年級：</a:t>
            </a:r>
            <a:endParaRPr lang="en-US" altLang="zh-TW" i="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dirty="0" smtClean="0"/>
              <a:t>301</a:t>
            </a:r>
            <a:r>
              <a:rPr lang="en-US" altLang="zh-TW" dirty="0"/>
              <a:t>~</a:t>
            </a:r>
            <a:r>
              <a:rPr lang="en-US" altLang="zh-TW" dirty="0" smtClean="0"/>
              <a:t>302</a:t>
            </a:r>
            <a:r>
              <a:rPr lang="zh-TW" altLang="en-US" dirty="0" smtClean="0"/>
              <a:t>：預設為</a:t>
            </a:r>
            <a:r>
              <a:rPr lang="en-US" altLang="zh-TW" dirty="0" smtClean="0"/>
              <a:t>27077119</a:t>
            </a:r>
            <a:r>
              <a:rPr lang="zh-TW" altLang="en-US" dirty="0" smtClean="0"/>
              <a:t>，如自己更改過，則使用自己設定的密碼</a:t>
            </a:r>
            <a:endParaRPr lang="en-US" altLang="zh-TW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i="0" dirty="0" smtClean="0"/>
              <a:t>303~305</a:t>
            </a:r>
            <a:r>
              <a:rPr lang="zh-TW" altLang="en-US" i="0" dirty="0" smtClean="0"/>
              <a:t>：</a:t>
            </a:r>
            <a:r>
              <a:rPr lang="zh-TW" altLang="zh-TW" dirty="0"/>
              <a:t>自己設定的</a:t>
            </a:r>
            <a:r>
              <a:rPr lang="zh-TW" altLang="zh-TW" dirty="0" smtClean="0"/>
              <a:t>密碼</a:t>
            </a:r>
            <a:r>
              <a:rPr lang="en-US" altLang="zh-TW" dirty="0" smtClean="0"/>
              <a:t>(</a:t>
            </a:r>
            <a:r>
              <a:rPr lang="zh-TW" altLang="en-US" dirty="0" smtClean="0"/>
              <a:t>記於電腦課本第一頁</a:t>
            </a:r>
            <a:r>
              <a:rPr lang="en-US" altLang="zh-TW" dirty="0" smtClean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i="0" dirty="0" smtClean="0"/>
              <a:t>306~309</a:t>
            </a:r>
            <a:r>
              <a:rPr lang="zh-TW" altLang="en-US" i="0" dirty="0" smtClean="0"/>
              <a:t>、</a:t>
            </a:r>
            <a:r>
              <a:rPr lang="en-US" altLang="zh-TW" i="0" dirty="0" smtClean="0"/>
              <a:t>311</a:t>
            </a:r>
            <a:r>
              <a:rPr lang="zh-TW" altLang="en-US" i="0" dirty="0" smtClean="0"/>
              <a:t>：</a:t>
            </a:r>
            <a:r>
              <a:rPr lang="zh-TW" altLang="en-US" dirty="0"/>
              <a:t>預設</a:t>
            </a:r>
            <a:r>
              <a:rPr lang="zh-TW" altLang="en-US" dirty="0" smtClean="0"/>
              <a:t>為</a:t>
            </a:r>
            <a:r>
              <a:rPr lang="en-US" altLang="zh-TW" dirty="0" smtClean="0"/>
              <a:t>12345678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i="0" dirty="0" smtClean="0"/>
              <a:t>310</a:t>
            </a:r>
            <a:r>
              <a:rPr lang="zh-TW" altLang="en-US" i="0" dirty="0" smtClean="0"/>
              <a:t>、</a:t>
            </a:r>
            <a:r>
              <a:rPr lang="en-US" altLang="zh-TW" i="0" dirty="0" smtClean="0"/>
              <a:t>312</a:t>
            </a:r>
            <a:r>
              <a:rPr lang="zh-TW" altLang="en-US" i="0" dirty="0" smtClean="0"/>
              <a:t>：</a:t>
            </a:r>
            <a:r>
              <a:rPr lang="zh-TW" altLang="zh-TW" dirty="0"/>
              <a:t>自己設定的密碼</a:t>
            </a:r>
            <a:r>
              <a:rPr lang="en-US" altLang="zh-TW" dirty="0"/>
              <a:t>(</a:t>
            </a:r>
            <a:r>
              <a:rPr lang="zh-TW" altLang="en-US" dirty="0"/>
              <a:t>記於電腦課本第一頁</a:t>
            </a:r>
            <a:r>
              <a:rPr lang="en-US" altLang="zh-TW" dirty="0" smtClean="0"/>
              <a:t>)</a:t>
            </a:r>
          </a:p>
          <a:p>
            <a:r>
              <a:rPr lang="zh-TW" altLang="en-US" i="0" dirty="0" smtClean="0"/>
              <a:t>若忘記密碼或登入學生信箱失敗，請改用家長個人之</a:t>
            </a:r>
            <a:r>
              <a:rPr lang="en-US" altLang="zh-TW" i="0" dirty="0" smtClean="0"/>
              <a:t>Gmail</a:t>
            </a:r>
            <a:r>
              <a:rPr lang="zh-TW" altLang="en-US" i="0" dirty="0" smtClean="0"/>
              <a:t>帳號登入</a:t>
            </a:r>
            <a:endParaRPr lang="zh-TW" altLang="en-US" i="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501" y="1914841"/>
            <a:ext cx="3933607" cy="432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8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FF0000"/>
                </a:solidFill>
              </a:rPr>
              <a:t>步驟二：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/>
            </a:r>
            <a:br>
              <a:rPr lang="en-US" altLang="zh-TW" sz="6000" b="1" dirty="0" smtClean="0">
                <a:solidFill>
                  <a:srgbClr val="FF0000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  <a:latin typeface="+mj-ea"/>
              </a:rPr>
              <a:t>登入酷課雲</a:t>
            </a:r>
            <a:endParaRPr lang="zh-TW" altLang="en-US" sz="6000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04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713" y="122613"/>
            <a:ext cx="9601200" cy="14859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步驟二</a:t>
            </a:r>
            <a:r>
              <a:rPr lang="zh-TW" altLang="en-US" b="1" dirty="0" smtClean="0">
                <a:solidFill>
                  <a:srgbClr val="FF0000"/>
                </a:solidFill>
              </a:rPr>
              <a:t>：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登入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酷課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雲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5469" y="1149755"/>
            <a:ext cx="9601200" cy="3581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TW" altLang="en-US" sz="2800" dirty="0"/>
              <a:t>進到建安國小官網</a:t>
            </a:r>
            <a:r>
              <a:rPr lang="zh-TW" altLang="en-US" sz="2800" dirty="0" smtClean="0"/>
              <a:t>：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1600" dirty="0" smtClean="0">
                <a:hlinkClick r:id="rId2"/>
              </a:rPr>
              <a:t>http</a:t>
            </a:r>
            <a:r>
              <a:rPr lang="en-US" altLang="zh-TW" sz="1600" dirty="0">
                <a:hlinkClick r:id="rId2"/>
              </a:rPr>
              <a:t>://www.jnps.tp.edu.tw/</a:t>
            </a:r>
            <a:endParaRPr lang="en-US" altLang="zh-TW" sz="1600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TW" altLang="en-US" sz="2800" dirty="0" smtClean="0"/>
              <a:t>點選臺北酷課雲</a:t>
            </a:r>
            <a:endParaRPr lang="en-US" altLang="zh-TW" sz="2800" dirty="0" smtClean="0"/>
          </a:p>
          <a:p>
            <a:pPr marL="0" indent="0">
              <a:lnSpc>
                <a:spcPct val="150000"/>
              </a:lnSpc>
              <a:buNone/>
            </a:pPr>
            <a:endParaRPr lang="zh-TW" altLang="en-US" sz="16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4991793" y="965316"/>
            <a:ext cx="6762403" cy="5785659"/>
            <a:chOff x="5723313" y="749185"/>
            <a:chExt cx="6762403" cy="5785659"/>
          </a:xfrm>
        </p:grpSpPr>
        <p:grpSp>
          <p:nvGrpSpPr>
            <p:cNvPr id="5" name="群組 4"/>
            <p:cNvGrpSpPr/>
            <p:nvPr/>
          </p:nvGrpSpPr>
          <p:grpSpPr>
            <a:xfrm>
              <a:off x="5723313" y="749185"/>
              <a:ext cx="6762403" cy="5785659"/>
              <a:chOff x="3628506" y="681644"/>
              <a:chExt cx="6762403" cy="5785659"/>
            </a:xfrm>
          </p:grpSpPr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8506" y="681644"/>
                <a:ext cx="6677872" cy="5785659"/>
              </a:xfrm>
              <a:prstGeom prst="rect">
                <a:avLst/>
              </a:prstGeom>
            </p:spPr>
          </p:pic>
          <p:sp>
            <p:nvSpPr>
              <p:cNvPr id="9" name="矩形 8"/>
              <p:cNvSpPr/>
              <p:nvPr/>
            </p:nvSpPr>
            <p:spPr>
              <a:xfrm>
                <a:off x="8203271" y="5921432"/>
                <a:ext cx="2187638" cy="40351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6" name="文字方塊 5"/>
            <p:cNvSpPr txBox="1"/>
            <p:nvPr/>
          </p:nvSpPr>
          <p:spPr>
            <a:xfrm>
              <a:off x="9942700" y="5902146"/>
              <a:ext cx="335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2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76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步驟二：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登入酷課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雲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599" y="1778924"/>
            <a:ext cx="4563687" cy="4088476"/>
          </a:xfrm>
        </p:spPr>
        <p:txBody>
          <a:bodyPr>
            <a:normAutofit/>
          </a:bodyPr>
          <a:lstStyle/>
          <a:p>
            <a:r>
              <a:rPr lang="zh-TW" altLang="zh-TW" sz="2800" dirty="0"/>
              <a:t>帳號頁面選擇</a:t>
            </a:r>
            <a:r>
              <a:rPr lang="zh-TW" altLang="en-US" sz="2800" dirty="0"/>
              <a:t>臺北市單一身分驗證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842" y="1668100"/>
            <a:ext cx="4018401" cy="49502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83680" y="2171700"/>
            <a:ext cx="3757353" cy="521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17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步驟二：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登入酷課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</a:rPr>
              <a:t>雲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</a:rPr>
              <a:t>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0160" y="1629295"/>
            <a:ext cx="5336771" cy="1812174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學生以單一身分驗證登入</a:t>
            </a:r>
            <a:r>
              <a:rPr lang="zh-TW" altLang="en-US" sz="2400" dirty="0" smtClean="0">
                <a:solidFill>
                  <a:srgbClr val="FF0000"/>
                </a:solidFill>
              </a:rPr>
              <a:t>酷課雲</a:t>
            </a:r>
            <a:endParaRPr lang="en-US" altLang="zh-TW" sz="2400" dirty="0" smtClean="0"/>
          </a:p>
          <a:p>
            <a:r>
              <a:rPr lang="zh-TW" altLang="en-US" sz="2400" dirty="0" smtClean="0"/>
              <a:t>帳號：</a:t>
            </a:r>
            <a:r>
              <a:rPr lang="en-US" altLang="zh-TW" sz="2400" dirty="0" err="1"/>
              <a:t>jnps</a:t>
            </a:r>
            <a:r>
              <a:rPr lang="en-US" altLang="zh-TW" sz="2400" dirty="0"/>
              <a:t>+</a:t>
            </a:r>
            <a:r>
              <a:rPr lang="zh-TW" altLang="zh-TW" sz="2400" dirty="0"/>
              <a:t>學號</a:t>
            </a:r>
            <a:endParaRPr lang="en-US" altLang="zh-TW" sz="2400" dirty="0" smtClean="0"/>
          </a:p>
          <a:p>
            <a:r>
              <a:rPr lang="zh-TW" altLang="en-US" sz="2400" dirty="0" smtClean="0"/>
              <a:t>密碼：</a:t>
            </a:r>
            <a:r>
              <a:rPr lang="zh-TW" altLang="zh-TW" sz="2400" dirty="0"/>
              <a:t>身份證字號末六碼</a:t>
            </a:r>
            <a:endParaRPr lang="en-US" altLang="zh-TW" sz="24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48" y="3123360"/>
            <a:ext cx="2494948" cy="373464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7331825" y="1747900"/>
            <a:ext cx="4705004" cy="5012574"/>
            <a:chOff x="7065818" y="1662546"/>
            <a:chExt cx="4705004" cy="5012574"/>
          </a:xfrm>
        </p:grpSpPr>
        <p:sp>
          <p:nvSpPr>
            <p:cNvPr id="6" name="文字方塊 5"/>
            <p:cNvSpPr txBox="1"/>
            <p:nvPr/>
          </p:nvSpPr>
          <p:spPr>
            <a:xfrm>
              <a:off x="7265324" y="1746554"/>
              <a:ext cx="41563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en-US" sz="2000" dirty="0" smtClean="0"/>
                <a:t>若出現以下畫面，請關閉此分頁，並重新點選酷課雲，即可登入</a:t>
              </a:r>
              <a:endParaRPr lang="zh-TW" altLang="en-US" sz="2000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7065818" y="1662546"/>
              <a:ext cx="4705004" cy="50125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0300" y="2535382"/>
              <a:ext cx="4516040" cy="3954262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007" y="3772028"/>
            <a:ext cx="3480336" cy="2059371"/>
          </a:xfrm>
          <a:prstGeom prst="rect">
            <a:avLst/>
          </a:prstGeom>
        </p:spPr>
      </p:pic>
      <p:sp>
        <p:nvSpPr>
          <p:cNvPr id="12" name="向右箭號 11"/>
          <p:cNvSpPr/>
          <p:nvPr/>
        </p:nvSpPr>
        <p:spPr>
          <a:xfrm>
            <a:off x="3311899" y="4261386"/>
            <a:ext cx="495157" cy="1080654"/>
          </a:xfrm>
          <a:prstGeom prst="rightArrow">
            <a:avLst>
              <a:gd name="adj1" fmla="val 43846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27245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155</TotalTime>
  <Words>773</Words>
  <Application>Microsoft Office PowerPoint</Application>
  <PresentationFormat>寬螢幕</PresentationFormat>
  <Paragraphs>89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Franklin Gothic Book</vt:lpstr>
      <vt:lpstr>微軟正黑體</vt:lpstr>
      <vt:lpstr>Arial</vt:lpstr>
      <vt:lpstr>Wingdings</vt:lpstr>
      <vt:lpstr>Crop</vt:lpstr>
      <vt:lpstr>建安國小 線上教學流程簡介 (學生/家長版)</vt:lpstr>
      <vt:lpstr>學生操作流程</vt:lpstr>
      <vt:lpstr>步驟一： 登入學生信箱</vt:lpstr>
      <vt:lpstr>步驟一：登入學生信箱(1/2)</vt:lpstr>
      <vt:lpstr>步驟一：登入學生信箱(2/2)</vt:lpstr>
      <vt:lpstr>步驟二： 登入酷課雲</vt:lpstr>
      <vt:lpstr>步驟二：登入酷課雲(1/5)</vt:lpstr>
      <vt:lpstr>步驟二：登入酷課雲(2/5)</vt:lpstr>
      <vt:lpstr>步驟二：登入酷課雲(3/5)</vt:lpstr>
      <vt:lpstr>步驟二：登入酷課雲(4/5)</vt:lpstr>
      <vt:lpstr>步驟二：登入酷課雲(5/5)</vt:lpstr>
      <vt:lpstr>步驟三： 1.加入直播課程(同步) 或 2.看教學影片(非同步)</vt:lpstr>
      <vt:lpstr>步驟三：1. 加入直播課程(同步) (1/4) </vt:lpstr>
      <vt:lpstr>步驟三：1. 加入直播課程(同步) (2/4) </vt:lpstr>
      <vt:lpstr>步驟三：1. 加入直播課程(同步) (3/4) </vt:lpstr>
      <vt:lpstr>步驟三：1. 加入直播課程(同步) (4/4) </vt:lpstr>
      <vt:lpstr>步驟三：2.看教學影片(非同步)</vt:lpstr>
      <vt:lpstr>步驟四： 繳交作業(非同步)</vt:lpstr>
      <vt:lpstr>步驟四：繳交作業(非同步) (1/8)</vt:lpstr>
      <vt:lpstr>步驟四：繳交作業(非同步) (2/8)</vt:lpstr>
      <vt:lpstr>步驟四：繳交作業(非同步) (3/8)</vt:lpstr>
      <vt:lpstr>步驟四：繳交作業(非同步) (4/8)</vt:lpstr>
      <vt:lpstr>步驟四：繳交作業(非同步) (5/8)</vt:lpstr>
      <vt:lpstr>步驟四：繳交作業(非同步) (6/8)</vt:lpstr>
      <vt:lpstr>步驟四：繳交作業(非同步) (7/8)</vt:lpstr>
      <vt:lpstr>步驟四：繳交作業(非同步) (8/8)</vt:lpstr>
      <vt:lpstr>若酷課雲ONO 無法登入怎麼辦？</vt:lpstr>
      <vt:lpstr>若酷課雲ONO無法登入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建安國小 線上教學流程簡介 (學生/家長版)</dc:title>
  <dc:creator>User</dc:creator>
  <cp:lastModifiedBy>User</cp:lastModifiedBy>
  <cp:revision>27</cp:revision>
  <dcterms:created xsi:type="dcterms:W3CDTF">2021-05-17T06:03:19Z</dcterms:created>
  <dcterms:modified xsi:type="dcterms:W3CDTF">2021-05-17T08:40:05Z</dcterms:modified>
</cp:coreProperties>
</file>