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</p:sldIdLst>
  <p:sldSz cx="12801600" cy="9601200" type="A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使用者" initials="W使" lastIdx="1" clrIdx="0">
    <p:extLst>
      <p:ext uri="{19B8F6BF-5375-455C-9EA6-DF929625EA0E}">
        <p15:presenceInfo xmlns:p15="http://schemas.microsoft.com/office/powerpoint/2012/main" userId="Windows 使用者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9900"/>
    <a:srgbClr val="FF9900"/>
    <a:srgbClr val="FFCCFF"/>
    <a:srgbClr val="DCB9FF"/>
    <a:srgbClr val="FFCE6D"/>
    <a:srgbClr val="E0FF89"/>
    <a:srgbClr val="FFC6B9"/>
    <a:srgbClr val="FFCC66"/>
    <a:srgbClr val="FF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82" autoAdjust="0"/>
    <p:restoredTop sz="94604" autoAdjust="0"/>
  </p:normalViewPr>
  <p:slideViewPr>
    <p:cSldViewPr>
      <p:cViewPr>
        <p:scale>
          <a:sx n="100" d="100"/>
          <a:sy n="100" d="100"/>
        </p:scale>
        <p:origin x="336" y="-86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8EE77-8C13-416E-91E3-13BEE30C23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75917-BDFA-4D9E-9F0A-E68BAED834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3C4D7-E17B-43D5-98EC-D81AFC7D60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FB44-0786-41A9-B72B-D7F57AD5BA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7F71F-D373-41F4-B115-8037C7B070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33010-E1BB-4141-BB94-567192F17E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0E865-9263-4474-8848-FB41269F9F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A476D-AE21-4F54-822D-AFA383BF25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D32BE-8548-4433-BB5B-FD7340D4CF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8EC-6726-438D-A96B-65E8EAD4F9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5F24E-4271-4EE2-9CD5-A830C9C6DF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ea typeface="新細明體" pitchFamily="18" charset="-120"/>
              </a:defRPr>
            </a:lvl1pPr>
          </a:lstStyle>
          <a:p>
            <a:pPr>
              <a:defRPr/>
            </a:pPr>
            <a:fld id="{2A7731FC-13F4-427C-879F-0B5A21A30C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71"/>
          <p:cNvSpPr txBox="1">
            <a:spLocks noChangeArrowheads="1"/>
          </p:cNvSpPr>
          <p:nvPr/>
        </p:nvSpPr>
        <p:spPr bwMode="auto">
          <a:xfrm>
            <a:off x="11849100" y="698500"/>
            <a:ext cx="366713" cy="7869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大安路二段                                            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3" name="Text Box 273"/>
          <p:cNvSpPr txBox="1">
            <a:spLocks noChangeArrowheads="1"/>
          </p:cNvSpPr>
          <p:nvPr/>
        </p:nvSpPr>
        <p:spPr bwMode="auto">
          <a:xfrm>
            <a:off x="404813" y="2052638"/>
            <a:ext cx="587375" cy="4343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四維路                      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4" name="Text Box 274"/>
          <p:cNvSpPr txBox="1">
            <a:spLocks noChangeArrowheads="1"/>
          </p:cNvSpPr>
          <p:nvPr/>
        </p:nvSpPr>
        <p:spPr bwMode="auto">
          <a:xfrm>
            <a:off x="9648825" y="681038"/>
            <a:ext cx="2054225" cy="28575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 eaLnBrk="1" hangingPunct="1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臺北市建安國民小學</a:t>
            </a:r>
            <a:endParaRPr lang="zh-TW" altLang="en-US" sz="15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一一一學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年度</a:t>
            </a:r>
            <a:endParaRPr lang="en-US" altLang="zh-TW" sz="20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教室平面配置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圖</a:t>
            </a:r>
            <a:endParaRPr lang="zh-TW" altLang="en-US" sz="1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  <a:cs typeface="Times New Roman" pitchFamily="18" charset="0"/>
              </a:rPr>
              <a:t>                  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5" name="Text Box 275"/>
          <p:cNvSpPr txBox="1">
            <a:spLocks noChangeArrowheads="1"/>
          </p:cNvSpPr>
          <p:nvPr/>
        </p:nvSpPr>
        <p:spPr bwMode="auto">
          <a:xfrm>
            <a:off x="9324976" y="638359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11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  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6" name="Text Box 276"/>
          <p:cNvSpPr txBox="1">
            <a:spLocks noChangeArrowheads="1"/>
          </p:cNvSpPr>
          <p:nvPr/>
        </p:nvSpPr>
        <p:spPr bwMode="auto">
          <a:xfrm>
            <a:off x="8913813" y="681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S501-1</a:t>
            </a:r>
          </a:p>
        </p:txBody>
      </p:sp>
      <p:sp>
        <p:nvSpPr>
          <p:cNvPr id="2057" name="Text Box 277"/>
          <p:cNvSpPr txBox="1">
            <a:spLocks noChangeArrowheads="1"/>
          </p:cNvSpPr>
          <p:nvPr/>
        </p:nvSpPr>
        <p:spPr bwMode="auto">
          <a:xfrm>
            <a:off x="89138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S401-1</a:t>
            </a:r>
          </a:p>
        </p:txBody>
      </p:sp>
      <p:sp>
        <p:nvSpPr>
          <p:cNvPr id="2058" name="Text Box 278"/>
          <p:cNvSpPr txBox="1">
            <a:spLocks noChangeArrowheads="1"/>
          </p:cNvSpPr>
          <p:nvPr/>
        </p:nvSpPr>
        <p:spPr bwMode="auto">
          <a:xfrm>
            <a:off x="891381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S301-1</a:t>
            </a:r>
          </a:p>
        </p:txBody>
      </p:sp>
      <p:sp>
        <p:nvSpPr>
          <p:cNvPr id="2059" name="Text Box 279"/>
          <p:cNvSpPr txBox="1">
            <a:spLocks noChangeArrowheads="1"/>
          </p:cNvSpPr>
          <p:nvPr/>
        </p:nvSpPr>
        <p:spPr bwMode="auto">
          <a:xfrm>
            <a:off x="891381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S201-1</a:t>
            </a:r>
          </a:p>
        </p:txBody>
      </p:sp>
      <p:sp>
        <p:nvSpPr>
          <p:cNvPr id="2060" name="Text Box 280"/>
          <p:cNvSpPr txBox="1">
            <a:spLocks noChangeArrowheads="1"/>
          </p:cNvSpPr>
          <p:nvPr/>
        </p:nvSpPr>
        <p:spPr bwMode="auto">
          <a:xfrm>
            <a:off x="89138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S101-1</a:t>
            </a:r>
          </a:p>
        </p:txBody>
      </p:sp>
      <p:sp>
        <p:nvSpPr>
          <p:cNvPr id="2061" name="Text Box 281"/>
          <p:cNvSpPr txBox="1">
            <a:spLocks noChangeArrowheads="1"/>
          </p:cNvSpPr>
          <p:nvPr/>
        </p:nvSpPr>
        <p:spPr bwMode="auto">
          <a:xfrm>
            <a:off x="8401050" y="6810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(3)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S501</a:t>
            </a:r>
          </a:p>
        </p:txBody>
      </p:sp>
      <p:sp>
        <p:nvSpPr>
          <p:cNvPr id="2062" name="Text Box 282"/>
          <p:cNvSpPr txBox="1">
            <a:spLocks noChangeArrowheads="1"/>
          </p:cNvSpPr>
          <p:nvPr/>
        </p:nvSpPr>
        <p:spPr bwMode="auto">
          <a:xfrm>
            <a:off x="8401050" y="1138238"/>
            <a:ext cx="5127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S401</a:t>
            </a: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3" name="Text Box 283"/>
          <p:cNvSpPr txBox="1">
            <a:spLocks noChangeArrowheads="1"/>
          </p:cNvSpPr>
          <p:nvPr/>
        </p:nvSpPr>
        <p:spPr bwMode="auto">
          <a:xfrm>
            <a:off x="8474075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S301</a:t>
            </a:r>
          </a:p>
        </p:txBody>
      </p:sp>
      <p:sp>
        <p:nvSpPr>
          <p:cNvPr id="2064" name="Text Box 284"/>
          <p:cNvSpPr txBox="1">
            <a:spLocks noChangeArrowheads="1"/>
          </p:cNvSpPr>
          <p:nvPr/>
        </p:nvSpPr>
        <p:spPr bwMode="auto">
          <a:xfrm>
            <a:off x="8474075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S201</a:t>
            </a:r>
          </a:p>
        </p:txBody>
      </p:sp>
      <p:sp>
        <p:nvSpPr>
          <p:cNvPr id="2065" name="Text Box 285"/>
          <p:cNvSpPr txBox="1">
            <a:spLocks noChangeArrowheads="1"/>
          </p:cNvSpPr>
          <p:nvPr/>
        </p:nvSpPr>
        <p:spPr bwMode="auto">
          <a:xfrm>
            <a:off x="8474075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S101</a:t>
            </a:r>
          </a:p>
        </p:txBody>
      </p:sp>
      <p:sp>
        <p:nvSpPr>
          <p:cNvPr id="2066" name="Text Box 286"/>
          <p:cNvSpPr txBox="1">
            <a:spLocks noChangeArrowheads="1"/>
          </p:cNvSpPr>
          <p:nvPr/>
        </p:nvSpPr>
        <p:spPr bwMode="auto">
          <a:xfrm>
            <a:off x="8107363" y="681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>
                <a:latin typeface="+mj-ea"/>
                <a:ea typeface="+mj-ea"/>
                <a:cs typeface="Times New Roman" pitchFamily="18" charset="0"/>
              </a:rPr>
              <a:t>準備室</a:t>
            </a:r>
            <a:r>
              <a:rPr lang="en-US" altLang="zh-TW" sz="800">
                <a:latin typeface="+mj-ea"/>
                <a:ea typeface="+mj-ea"/>
                <a:cs typeface="Times New Roman" pitchFamily="18" charset="0"/>
              </a:rPr>
              <a:t>S502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7" name="Text Box 287"/>
          <p:cNvSpPr txBox="1">
            <a:spLocks noChangeArrowheads="1"/>
          </p:cNvSpPr>
          <p:nvPr/>
        </p:nvSpPr>
        <p:spPr bwMode="auto">
          <a:xfrm>
            <a:off x="8107363" y="1138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8" name="Text Box 288"/>
          <p:cNvSpPr txBox="1">
            <a:spLocks noChangeArrowheads="1"/>
          </p:cNvSpPr>
          <p:nvPr/>
        </p:nvSpPr>
        <p:spPr bwMode="auto">
          <a:xfrm>
            <a:off x="8034338" y="1595438"/>
            <a:ext cx="439737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S302</a:t>
            </a:r>
          </a:p>
        </p:txBody>
      </p:sp>
      <p:sp>
        <p:nvSpPr>
          <p:cNvPr id="2069" name="Text Box 289"/>
          <p:cNvSpPr txBox="1">
            <a:spLocks noChangeArrowheads="1"/>
          </p:cNvSpPr>
          <p:nvPr/>
        </p:nvSpPr>
        <p:spPr bwMode="auto">
          <a:xfrm>
            <a:off x="8034338" y="2052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S202</a:t>
            </a:r>
          </a:p>
        </p:txBody>
      </p:sp>
      <p:sp>
        <p:nvSpPr>
          <p:cNvPr id="2070" name="Text Box 290"/>
          <p:cNvSpPr txBox="1">
            <a:spLocks noChangeArrowheads="1"/>
          </p:cNvSpPr>
          <p:nvPr/>
        </p:nvSpPr>
        <p:spPr bwMode="auto">
          <a:xfrm>
            <a:off x="8034338" y="25098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S102</a:t>
            </a:r>
          </a:p>
        </p:txBody>
      </p:sp>
      <p:sp>
        <p:nvSpPr>
          <p:cNvPr id="2071" name="Text Box 291"/>
          <p:cNvSpPr txBox="1">
            <a:spLocks noChangeArrowheads="1"/>
          </p:cNvSpPr>
          <p:nvPr/>
        </p:nvSpPr>
        <p:spPr bwMode="auto">
          <a:xfrm>
            <a:off x="7594600" y="6810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2" name="Text Box 292"/>
          <p:cNvSpPr txBox="1">
            <a:spLocks noChangeArrowheads="1"/>
          </p:cNvSpPr>
          <p:nvPr/>
        </p:nvSpPr>
        <p:spPr bwMode="auto">
          <a:xfrm>
            <a:off x="7594600" y="11382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(2)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S403</a:t>
            </a:r>
          </a:p>
        </p:txBody>
      </p:sp>
      <p:sp>
        <p:nvSpPr>
          <p:cNvPr id="2073" name="Text Box 293"/>
          <p:cNvSpPr txBox="1">
            <a:spLocks noChangeArrowheads="1"/>
          </p:cNvSpPr>
          <p:nvPr/>
        </p:nvSpPr>
        <p:spPr bwMode="auto">
          <a:xfrm>
            <a:off x="759460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4" name="Text Box 294"/>
          <p:cNvSpPr txBox="1">
            <a:spLocks noChangeArrowheads="1"/>
          </p:cNvSpPr>
          <p:nvPr/>
        </p:nvSpPr>
        <p:spPr bwMode="auto">
          <a:xfrm>
            <a:off x="7594600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S203</a:t>
            </a:r>
          </a:p>
        </p:txBody>
      </p:sp>
      <p:sp>
        <p:nvSpPr>
          <p:cNvPr id="2075" name="Text Box 295"/>
          <p:cNvSpPr txBox="1">
            <a:spLocks noChangeArrowheads="1"/>
          </p:cNvSpPr>
          <p:nvPr/>
        </p:nvSpPr>
        <p:spPr bwMode="auto">
          <a:xfrm>
            <a:off x="7594600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S103</a:t>
            </a:r>
          </a:p>
        </p:txBody>
      </p:sp>
      <p:sp>
        <p:nvSpPr>
          <p:cNvPr id="2076" name="Text Box 296"/>
          <p:cNvSpPr txBox="1">
            <a:spLocks noChangeArrowheads="1"/>
          </p:cNvSpPr>
          <p:nvPr/>
        </p:nvSpPr>
        <p:spPr bwMode="auto">
          <a:xfrm>
            <a:off x="7300913" y="681038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7" name="Text Box 297"/>
          <p:cNvSpPr txBox="1">
            <a:spLocks noChangeArrowheads="1"/>
          </p:cNvSpPr>
          <p:nvPr/>
        </p:nvSpPr>
        <p:spPr bwMode="auto">
          <a:xfrm>
            <a:off x="6786563" y="681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8" name="Text Box 298"/>
          <p:cNvSpPr txBox="1">
            <a:spLocks noChangeArrowheads="1"/>
          </p:cNvSpPr>
          <p:nvPr/>
        </p:nvSpPr>
        <p:spPr bwMode="auto">
          <a:xfrm>
            <a:off x="6859588" y="11382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S404</a:t>
            </a:r>
          </a:p>
        </p:txBody>
      </p:sp>
      <p:sp>
        <p:nvSpPr>
          <p:cNvPr id="2079" name="Text Box 299"/>
          <p:cNvSpPr txBox="1">
            <a:spLocks noChangeArrowheads="1"/>
          </p:cNvSpPr>
          <p:nvPr/>
        </p:nvSpPr>
        <p:spPr bwMode="auto">
          <a:xfrm>
            <a:off x="52466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0" name="Text Box 300"/>
          <p:cNvSpPr txBox="1">
            <a:spLocks noChangeArrowheads="1"/>
          </p:cNvSpPr>
          <p:nvPr/>
        </p:nvSpPr>
        <p:spPr bwMode="auto">
          <a:xfrm>
            <a:off x="5246688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1" name="Text Box 301"/>
          <p:cNvSpPr txBox="1">
            <a:spLocks noChangeArrowheads="1"/>
          </p:cNvSpPr>
          <p:nvPr/>
        </p:nvSpPr>
        <p:spPr bwMode="auto">
          <a:xfrm>
            <a:off x="52466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S107-1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2" name="Text Box 302"/>
          <p:cNvSpPr txBox="1">
            <a:spLocks noChangeArrowheads="1"/>
          </p:cNvSpPr>
          <p:nvPr/>
        </p:nvSpPr>
        <p:spPr bwMode="auto">
          <a:xfrm>
            <a:off x="6494463" y="681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3" name="Text Box 303"/>
          <p:cNvSpPr txBox="1">
            <a:spLocks noChangeArrowheads="1"/>
          </p:cNvSpPr>
          <p:nvPr/>
        </p:nvSpPr>
        <p:spPr bwMode="auto">
          <a:xfrm>
            <a:off x="6419850" y="11382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S405</a:t>
            </a:r>
          </a:p>
        </p:txBody>
      </p:sp>
      <p:sp>
        <p:nvSpPr>
          <p:cNvPr id="2084" name="Text Box 304"/>
          <p:cNvSpPr txBox="1">
            <a:spLocks noChangeArrowheads="1"/>
          </p:cNvSpPr>
          <p:nvPr/>
        </p:nvSpPr>
        <p:spPr bwMode="auto">
          <a:xfrm>
            <a:off x="480695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S307</a:t>
            </a:r>
          </a:p>
        </p:txBody>
      </p:sp>
      <p:sp>
        <p:nvSpPr>
          <p:cNvPr id="2085" name="Text Box 305"/>
          <p:cNvSpPr txBox="1">
            <a:spLocks noChangeArrowheads="1"/>
          </p:cNvSpPr>
          <p:nvPr/>
        </p:nvSpPr>
        <p:spPr bwMode="auto">
          <a:xfrm>
            <a:off x="4806950" y="2052638"/>
            <a:ext cx="439738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S207</a:t>
            </a:r>
          </a:p>
        </p:txBody>
      </p:sp>
      <p:sp>
        <p:nvSpPr>
          <p:cNvPr id="2086" name="Text Box 306"/>
          <p:cNvSpPr txBox="1">
            <a:spLocks noChangeArrowheads="1"/>
          </p:cNvSpPr>
          <p:nvPr/>
        </p:nvSpPr>
        <p:spPr bwMode="auto">
          <a:xfrm>
            <a:off x="480695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生活教室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S107</a:t>
            </a:r>
          </a:p>
        </p:txBody>
      </p:sp>
      <p:sp>
        <p:nvSpPr>
          <p:cNvPr id="2087" name="Text Box 307"/>
          <p:cNvSpPr txBox="1">
            <a:spLocks noChangeArrowheads="1"/>
          </p:cNvSpPr>
          <p:nvPr/>
        </p:nvSpPr>
        <p:spPr bwMode="auto">
          <a:xfrm>
            <a:off x="5980113" y="681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(6)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8" name="Text Box 308"/>
          <p:cNvSpPr txBox="1">
            <a:spLocks noChangeArrowheads="1"/>
          </p:cNvSpPr>
          <p:nvPr/>
        </p:nvSpPr>
        <p:spPr bwMode="auto">
          <a:xfrm>
            <a:off x="59801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cs typeface="Times New Roman" pitchFamily="18" charset="0"/>
              </a:rPr>
              <a:t>多功能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書法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S406</a:t>
            </a:r>
          </a:p>
        </p:txBody>
      </p:sp>
      <p:sp>
        <p:nvSpPr>
          <p:cNvPr id="2089" name="Text Box 309"/>
          <p:cNvSpPr txBox="1">
            <a:spLocks noChangeArrowheads="1"/>
          </p:cNvSpPr>
          <p:nvPr/>
        </p:nvSpPr>
        <p:spPr bwMode="auto">
          <a:xfrm>
            <a:off x="5980113" y="1595438"/>
            <a:ext cx="439737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S306</a:t>
            </a:r>
          </a:p>
        </p:txBody>
      </p:sp>
      <p:sp>
        <p:nvSpPr>
          <p:cNvPr id="2090" name="Text Box 310"/>
          <p:cNvSpPr txBox="1">
            <a:spLocks noChangeArrowheads="1"/>
          </p:cNvSpPr>
          <p:nvPr/>
        </p:nvSpPr>
        <p:spPr bwMode="auto">
          <a:xfrm>
            <a:off x="5980113" y="2052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S206</a:t>
            </a:r>
          </a:p>
        </p:txBody>
      </p:sp>
      <p:sp>
        <p:nvSpPr>
          <p:cNvPr id="2091" name="Text Box 311"/>
          <p:cNvSpPr txBox="1">
            <a:spLocks noChangeArrowheads="1"/>
          </p:cNvSpPr>
          <p:nvPr/>
        </p:nvSpPr>
        <p:spPr bwMode="auto">
          <a:xfrm>
            <a:off x="59801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知動教室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S106</a:t>
            </a:r>
          </a:p>
        </p:txBody>
      </p:sp>
      <p:sp>
        <p:nvSpPr>
          <p:cNvPr id="2092" name="Text Box 312"/>
          <p:cNvSpPr txBox="1">
            <a:spLocks noChangeArrowheads="1"/>
          </p:cNvSpPr>
          <p:nvPr/>
        </p:nvSpPr>
        <p:spPr bwMode="auto">
          <a:xfrm>
            <a:off x="5686425" y="1595438"/>
            <a:ext cx="293688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機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S106-1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3" name="Text Box 313"/>
          <p:cNvSpPr txBox="1">
            <a:spLocks noChangeArrowheads="1"/>
          </p:cNvSpPr>
          <p:nvPr/>
        </p:nvSpPr>
        <p:spPr bwMode="auto">
          <a:xfrm>
            <a:off x="6859588" y="1595438"/>
            <a:ext cx="441325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S304</a:t>
            </a:r>
          </a:p>
        </p:txBody>
      </p:sp>
      <p:sp>
        <p:nvSpPr>
          <p:cNvPr id="2094" name="Text Box 314"/>
          <p:cNvSpPr txBox="1">
            <a:spLocks noChangeArrowheads="1"/>
          </p:cNvSpPr>
          <p:nvPr/>
        </p:nvSpPr>
        <p:spPr bwMode="auto">
          <a:xfrm>
            <a:off x="6859588" y="2052638"/>
            <a:ext cx="441325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S204</a:t>
            </a:r>
          </a:p>
        </p:txBody>
      </p:sp>
      <p:sp>
        <p:nvSpPr>
          <p:cNvPr id="2095" name="Text Box 315"/>
          <p:cNvSpPr txBox="1">
            <a:spLocks noChangeArrowheads="1"/>
          </p:cNvSpPr>
          <p:nvPr/>
        </p:nvSpPr>
        <p:spPr bwMode="auto">
          <a:xfrm>
            <a:off x="6859588" y="2509838"/>
            <a:ext cx="441325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S104</a:t>
            </a:r>
          </a:p>
        </p:txBody>
      </p:sp>
      <p:sp>
        <p:nvSpPr>
          <p:cNvPr id="2096" name="Text Box 316"/>
          <p:cNvSpPr txBox="1">
            <a:spLocks noChangeArrowheads="1"/>
          </p:cNvSpPr>
          <p:nvPr/>
        </p:nvSpPr>
        <p:spPr bwMode="auto">
          <a:xfrm>
            <a:off x="641985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S305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7" name="Text Box 317"/>
          <p:cNvSpPr txBox="1">
            <a:spLocks noChangeArrowheads="1"/>
          </p:cNvSpPr>
          <p:nvPr/>
        </p:nvSpPr>
        <p:spPr bwMode="auto">
          <a:xfrm>
            <a:off x="6419850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S205</a:t>
            </a:r>
          </a:p>
        </p:txBody>
      </p:sp>
      <p:sp>
        <p:nvSpPr>
          <p:cNvPr id="2098" name="Text Box 318"/>
          <p:cNvSpPr txBox="1">
            <a:spLocks noChangeArrowheads="1"/>
          </p:cNvSpPr>
          <p:nvPr/>
        </p:nvSpPr>
        <p:spPr bwMode="auto">
          <a:xfrm>
            <a:off x="6419850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S105</a:t>
            </a:r>
          </a:p>
        </p:txBody>
      </p:sp>
      <p:sp>
        <p:nvSpPr>
          <p:cNvPr id="2099" name="Text Box 319"/>
          <p:cNvSpPr txBox="1">
            <a:spLocks noChangeArrowheads="1"/>
          </p:cNvSpPr>
          <p:nvPr/>
        </p:nvSpPr>
        <p:spPr bwMode="auto">
          <a:xfrm>
            <a:off x="4511675" y="1596232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9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0" name="Text Box 320"/>
          <p:cNvSpPr txBox="1">
            <a:spLocks noChangeArrowheads="1"/>
          </p:cNvSpPr>
          <p:nvPr/>
        </p:nvSpPr>
        <p:spPr bwMode="auto">
          <a:xfrm>
            <a:off x="4071938" y="1595438"/>
            <a:ext cx="441325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S308</a:t>
            </a:r>
          </a:p>
        </p:txBody>
      </p:sp>
      <p:sp>
        <p:nvSpPr>
          <p:cNvPr id="2101" name="Text Box 321"/>
          <p:cNvSpPr txBox="1">
            <a:spLocks noChangeArrowheads="1"/>
          </p:cNvSpPr>
          <p:nvPr/>
        </p:nvSpPr>
        <p:spPr bwMode="auto">
          <a:xfrm>
            <a:off x="4072733" y="2048992"/>
            <a:ext cx="441325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S208</a:t>
            </a:r>
          </a:p>
        </p:txBody>
      </p:sp>
      <p:sp>
        <p:nvSpPr>
          <p:cNvPr id="2102" name="Text Box 322"/>
          <p:cNvSpPr txBox="1">
            <a:spLocks noChangeArrowheads="1"/>
          </p:cNvSpPr>
          <p:nvPr/>
        </p:nvSpPr>
        <p:spPr bwMode="auto">
          <a:xfrm>
            <a:off x="363220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S309</a:t>
            </a:r>
          </a:p>
        </p:txBody>
      </p:sp>
      <p:sp>
        <p:nvSpPr>
          <p:cNvPr id="2103" name="Text Box 323"/>
          <p:cNvSpPr txBox="1">
            <a:spLocks noChangeArrowheads="1"/>
          </p:cNvSpPr>
          <p:nvPr/>
        </p:nvSpPr>
        <p:spPr bwMode="auto">
          <a:xfrm>
            <a:off x="3635944" y="2052638"/>
            <a:ext cx="432185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 </a:t>
            </a:r>
            <a:r>
              <a:rPr lang="zh-TW" altLang="en-US" sz="1200" dirty="0" smtClean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13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S209</a:t>
            </a:r>
          </a:p>
        </p:txBody>
      </p:sp>
      <p:sp>
        <p:nvSpPr>
          <p:cNvPr id="2104" name="Text Box 324"/>
          <p:cNvSpPr txBox="1">
            <a:spLocks noChangeArrowheads="1"/>
          </p:cNvSpPr>
          <p:nvPr/>
        </p:nvSpPr>
        <p:spPr bwMode="auto">
          <a:xfrm>
            <a:off x="3192463" y="1595438"/>
            <a:ext cx="439737" cy="457200"/>
          </a:xfrm>
          <a:prstGeom prst="rect">
            <a:avLst/>
          </a:prstGeom>
          <a:solidFill>
            <a:srgbClr val="FFCE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S310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5" name="Text Box 325"/>
          <p:cNvSpPr txBox="1">
            <a:spLocks noChangeArrowheads="1"/>
          </p:cNvSpPr>
          <p:nvPr/>
        </p:nvSpPr>
        <p:spPr bwMode="auto">
          <a:xfrm>
            <a:off x="319246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-3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S210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6" name="Text Box 326"/>
          <p:cNvSpPr txBox="1">
            <a:spLocks noChangeArrowheads="1"/>
          </p:cNvSpPr>
          <p:nvPr/>
        </p:nvSpPr>
        <p:spPr bwMode="auto">
          <a:xfrm>
            <a:off x="319246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S110</a:t>
            </a:r>
          </a:p>
        </p:txBody>
      </p:sp>
      <p:sp>
        <p:nvSpPr>
          <p:cNvPr id="2107" name="Text Box 327"/>
          <p:cNvSpPr txBox="1">
            <a:spLocks noChangeArrowheads="1"/>
          </p:cNvSpPr>
          <p:nvPr/>
        </p:nvSpPr>
        <p:spPr bwMode="auto">
          <a:xfrm>
            <a:off x="2752725" y="1595438"/>
            <a:ext cx="439738" cy="457201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S311</a:t>
            </a:r>
          </a:p>
        </p:txBody>
      </p:sp>
      <p:sp>
        <p:nvSpPr>
          <p:cNvPr id="2108" name="Text Box 328"/>
          <p:cNvSpPr txBox="1">
            <a:spLocks noChangeArrowheads="1"/>
          </p:cNvSpPr>
          <p:nvPr/>
        </p:nvSpPr>
        <p:spPr bwMode="auto">
          <a:xfrm>
            <a:off x="2752725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S211</a:t>
            </a:r>
          </a:p>
        </p:txBody>
      </p:sp>
      <p:sp>
        <p:nvSpPr>
          <p:cNvPr id="2109" name="Text Box 329"/>
          <p:cNvSpPr txBox="1">
            <a:spLocks noChangeArrowheads="1"/>
          </p:cNvSpPr>
          <p:nvPr/>
        </p:nvSpPr>
        <p:spPr bwMode="auto">
          <a:xfrm>
            <a:off x="2752725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S111</a:t>
            </a:r>
          </a:p>
        </p:txBody>
      </p:sp>
      <p:sp>
        <p:nvSpPr>
          <p:cNvPr id="2110" name="Text Box 330"/>
          <p:cNvSpPr txBox="1">
            <a:spLocks noChangeArrowheads="1"/>
          </p:cNvSpPr>
          <p:nvPr/>
        </p:nvSpPr>
        <p:spPr bwMode="auto">
          <a:xfrm>
            <a:off x="23129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E107-1</a:t>
            </a:r>
          </a:p>
        </p:txBody>
      </p:sp>
      <p:sp>
        <p:nvSpPr>
          <p:cNvPr id="2111" name="Text Box 331"/>
          <p:cNvSpPr txBox="1">
            <a:spLocks noChangeArrowheads="1"/>
          </p:cNvSpPr>
          <p:nvPr/>
        </p:nvSpPr>
        <p:spPr bwMode="auto">
          <a:xfrm>
            <a:off x="23129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綿羊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E107</a:t>
            </a:r>
          </a:p>
        </p:txBody>
      </p:sp>
      <p:sp>
        <p:nvSpPr>
          <p:cNvPr id="2112" name="Text Box 332"/>
          <p:cNvSpPr txBox="1">
            <a:spLocks noChangeArrowheads="1"/>
          </p:cNvSpPr>
          <p:nvPr/>
        </p:nvSpPr>
        <p:spPr bwMode="auto">
          <a:xfrm>
            <a:off x="187166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E208-1</a:t>
            </a:r>
          </a:p>
        </p:txBody>
      </p:sp>
      <p:sp>
        <p:nvSpPr>
          <p:cNvPr id="2113" name="Text Box 333"/>
          <p:cNvSpPr txBox="1">
            <a:spLocks noChangeArrowheads="1"/>
          </p:cNvSpPr>
          <p:nvPr/>
        </p:nvSpPr>
        <p:spPr bwMode="auto">
          <a:xfrm>
            <a:off x="1871663" y="25098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E208</a:t>
            </a:r>
          </a:p>
        </p:txBody>
      </p:sp>
      <p:sp>
        <p:nvSpPr>
          <p:cNvPr id="2114" name="Text Box 334"/>
          <p:cNvSpPr txBox="1">
            <a:spLocks noChangeArrowheads="1"/>
          </p:cNvSpPr>
          <p:nvPr/>
        </p:nvSpPr>
        <p:spPr bwMode="auto">
          <a:xfrm>
            <a:off x="1431925" y="1595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E308-1</a:t>
            </a:r>
          </a:p>
        </p:txBody>
      </p:sp>
      <p:sp>
        <p:nvSpPr>
          <p:cNvPr id="2115" name="Text Box 335"/>
          <p:cNvSpPr txBox="1">
            <a:spLocks noChangeArrowheads="1"/>
          </p:cNvSpPr>
          <p:nvPr/>
        </p:nvSpPr>
        <p:spPr bwMode="auto">
          <a:xfrm>
            <a:off x="1431925" y="20526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8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16" name="Text Box 336"/>
          <p:cNvSpPr txBox="1">
            <a:spLocks noChangeArrowheads="1"/>
          </p:cNvSpPr>
          <p:nvPr/>
        </p:nvSpPr>
        <p:spPr bwMode="auto">
          <a:xfrm>
            <a:off x="1429485" y="2503766"/>
            <a:ext cx="443765" cy="463272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E308</a:t>
            </a:r>
          </a:p>
        </p:txBody>
      </p:sp>
      <p:sp>
        <p:nvSpPr>
          <p:cNvPr id="2117" name="Text Box 337"/>
          <p:cNvSpPr txBox="1">
            <a:spLocks noChangeArrowheads="1"/>
          </p:cNvSpPr>
          <p:nvPr/>
        </p:nvSpPr>
        <p:spPr bwMode="auto">
          <a:xfrm>
            <a:off x="2312988" y="2967038"/>
            <a:ext cx="439737" cy="37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辦公室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E106</a:t>
            </a:r>
          </a:p>
        </p:txBody>
      </p:sp>
      <p:sp>
        <p:nvSpPr>
          <p:cNvPr id="2118" name="Text Box 338"/>
          <p:cNvSpPr txBox="1">
            <a:spLocks noChangeArrowheads="1"/>
          </p:cNvSpPr>
          <p:nvPr/>
        </p:nvSpPr>
        <p:spPr bwMode="auto">
          <a:xfrm>
            <a:off x="2312988" y="3341788"/>
            <a:ext cx="439737" cy="53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企鵝）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E105</a:t>
            </a:r>
          </a:p>
        </p:txBody>
      </p:sp>
      <p:sp>
        <p:nvSpPr>
          <p:cNvPr id="2119" name="Text Box 339"/>
          <p:cNvSpPr txBox="1">
            <a:spLocks noChangeArrowheads="1"/>
          </p:cNvSpPr>
          <p:nvPr/>
        </p:nvSpPr>
        <p:spPr bwMode="auto">
          <a:xfrm>
            <a:off x="2312988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儲藏室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E104</a:t>
            </a:r>
          </a:p>
        </p:txBody>
      </p:sp>
      <p:sp>
        <p:nvSpPr>
          <p:cNvPr id="2120" name="Text Box 340"/>
          <p:cNvSpPr txBox="1">
            <a:spLocks noChangeArrowheads="1"/>
          </p:cNvSpPr>
          <p:nvPr/>
        </p:nvSpPr>
        <p:spPr bwMode="auto">
          <a:xfrm>
            <a:off x="1871663" y="29670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E207</a:t>
            </a:r>
          </a:p>
        </p:txBody>
      </p:sp>
      <p:sp>
        <p:nvSpPr>
          <p:cNvPr id="2121" name="Text Box 341"/>
          <p:cNvSpPr txBox="1">
            <a:spLocks noChangeArrowheads="1"/>
          </p:cNvSpPr>
          <p:nvPr/>
        </p:nvSpPr>
        <p:spPr bwMode="auto">
          <a:xfrm>
            <a:off x="1871663" y="34242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E206</a:t>
            </a:r>
          </a:p>
        </p:txBody>
      </p:sp>
      <p:sp>
        <p:nvSpPr>
          <p:cNvPr id="2122" name="Text Box 342"/>
          <p:cNvSpPr txBox="1">
            <a:spLocks noChangeArrowheads="1"/>
          </p:cNvSpPr>
          <p:nvPr/>
        </p:nvSpPr>
        <p:spPr bwMode="auto">
          <a:xfrm>
            <a:off x="1871663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教師會辦公室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E205</a:t>
            </a:r>
          </a:p>
        </p:txBody>
      </p:sp>
      <p:sp>
        <p:nvSpPr>
          <p:cNvPr id="2123" name="Text Box 343"/>
          <p:cNvSpPr txBox="1">
            <a:spLocks noChangeArrowheads="1"/>
          </p:cNvSpPr>
          <p:nvPr/>
        </p:nvSpPr>
        <p:spPr bwMode="auto">
          <a:xfrm>
            <a:off x="1431925" y="2967038"/>
            <a:ext cx="441325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E307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4" name="Text Box 344"/>
          <p:cNvSpPr txBox="1">
            <a:spLocks noChangeArrowheads="1"/>
          </p:cNvSpPr>
          <p:nvPr/>
        </p:nvSpPr>
        <p:spPr bwMode="auto">
          <a:xfrm>
            <a:off x="1431925" y="34242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5" name="Text Box 345"/>
          <p:cNvSpPr txBox="1">
            <a:spLocks noChangeArrowheads="1"/>
          </p:cNvSpPr>
          <p:nvPr/>
        </p:nvSpPr>
        <p:spPr bwMode="auto">
          <a:xfrm>
            <a:off x="1431925" y="3881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電腦機房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E305</a:t>
            </a:r>
          </a:p>
        </p:txBody>
      </p:sp>
      <p:sp>
        <p:nvSpPr>
          <p:cNvPr id="2126" name="Text Box 346"/>
          <p:cNvSpPr txBox="1">
            <a:spLocks noChangeArrowheads="1"/>
          </p:cNvSpPr>
          <p:nvPr/>
        </p:nvSpPr>
        <p:spPr bwMode="auto">
          <a:xfrm>
            <a:off x="1430338" y="4338638"/>
            <a:ext cx="13208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7" name="Text Box 347"/>
          <p:cNvSpPr txBox="1">
            <a:spLocks noChangeArrowheads="1"/>
          </p:cNvSpPr>
          <p:nvPr/>
        </p:nvSpPr>
        <p:spPr bwMode="auto">
          <a:xfrm>
            <a:off x="2312988" y="4567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穿堂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8" name="Text Box 348"/>
          <p:cNvSpPr txBox="1">
            <a:spLocks noChangeArrowheads="1"/>
          </p:cNvSpPr>
          <p:nvPr/>
        </p:nvSpPr>
        <p:spPr bwMode="auto">
          <a:xfrm>
            <a:off x="2312988" y="5024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松鼠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E103</a:t>
            </a:r>
          </a:p>
        </p:txBody>
      </p:sp>
      <p:sp>
        <p:nvSpPr>
          <p:cNvPr id="2129" name="Text Box 349"/>
          <p:cNvSpPr txBox="1">
            <a:spLocks noChangeArrowheads="1"/>
          </p:cNvSpPr>
          <p:nvPr/>
        </p:nvSpPr>
        <p:spPr bwMode="auto">
          <a:xfrm>
            <a:off x="1871663" y="45672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0" name="Text Box 350"/>
          <p:cNvSpPr txBox="1">
            <a:spLocks noChangeArrowheads="1"/>
          </p:cNvSpPr>
          <p:nvPr/>
        </p:nvSpPr>
        <p:spPr bwMode="auto">
          <a:xfrm>
            <a:off x="1871663" y="50244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1" name="Text Box 351"/>
          <p:cNvSpPr txBox="1">
            <a:spLocks noChangeArrowheads="1"/>
          </p:cNvSpPr>
          <p:nvPr/>
        </p:nvSpPr>
        <p:spPr bwMode="auto">
          <a:xfrm>
            <a:off x="1431925" y="45672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/>
            <a:r>
              <a:rPr lang="en-US" altLang="zh-TW" sz="1000" dirty="0" err="1" smtClean="0">
                <a:latin typeface="+mj-ea"/>
                <a:ea typeface="+mj-ea"/>
                <a:cs typeface="Times New Roman" pitchFamily="18" charset="0"/>
              </a:rPr>
              <a:t>E304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2" name="Text Box 352"/>
          <p:cNvSpPr txBox="1">
            <a:spLocks noChangeArrowheads="1"/>
          </p:cNvSpPr>
          <p:nvPr/>
        </p:nvSpPr>
        <p:spPr bwMode="auto">
          <a:xfrm>
            <a:off x="1431925" y="50244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3" name="Text Box 353"/>
          <p:cNvSpPr txBox="1">
            <a:spLocks noChangeArrowheads="1"/>
          </p:cNvSpPr>
          <p:nvPr/>
        </p:nvSpPr>
        <p:spPr bwMode="auto">
          <a:xfrm>
            <a:off x="1431925" y="54816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4" name="Text Box 354"/>
          <p:cNvSpPr txBox="1">
            <a:spLocks noChangeArrowheads="1"/>
          </p:cNvSpPr>
          <p:nvPr/>
        </p:nvSpPr>
        <p:spPr bwMode="auto">
          <a:xfrm>
            <a:off x="1431925" y="5940425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E301</a:t>
            </a:r>
          </a:p>
        </p:txBody>
      </p:sp>
      <p:sp>
        <p:nvSpPr>
          <p:cNvPr id="2135" name="Text Box 355"/>
          <p:cNvSpPr txBox="1">
            <a:spLocks noChangeArrowheads="1"/>
          </p:cNvSpPr>
          <p:nvPr/>
        </p:nvSpPr>
        <p:spPr bwMode="auto">
          <a:xfrm>
            <a:off x="1431925" y="63960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>
                <a:latin typeface="+mj-ea"/>
                <a:ea typeface="+mj-ea"/>
                <a:cs typeface="Times New Roman" pitchFamily="18" charset="0"/>
              </a:rPr>
              <a:t>E301-1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6" name="Text Box 356"/>
          <p:cNvSpPr txBox="1">
            <a:spLocks noChangeArrowheads="1"/>
          </p:cNvSpPr>
          <p:nvPr/>
        </p:nvSpPr>
        <p:spPr bwMode="auto">
          <a:xfrm>
            <a:off x="2312988" y="5481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海豚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E102</a:t>
            </a:r>
          </a:p>
        </p:txBody>
      </p:sp>
      <p:sp>
        <p:nvSpPr>
          <p:cNvPr id="2137" name="Text Box 357"/>
          <p:cNvSpPr txBox="1">
            <a:spLocks noChangeArrowheads="1"/>
          </p:cNvSpPr>
          <p:nvPr/>
        </p:nvSpPr>
        <p:spPr bwMode="auto">
          <a:xfrm>
            <a:off x="2312988" y="5938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白兔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E101</a:t>
            </a:r>
          </a:p>
        </p:txBody>
      </p:sp>
      <p:sp>
        <p:nvSpPr>
          <p:cNvPr id="2138" name="Text Box 358"/>
          <p:cNvSpPr txBox="1">
            <a:spLocks noChangeArrowheads="1"/>
          </p:cNvSpPr>
          <p:nvPr/>
        </p:nvSpPr>
        <p:spPr bwMode="auto">
          <a:xfrm>
            <a:off x="2312988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9" name="Text Box 359"/>
          <p:cNvSpPr txBox="1">
            <a:spLocks noChangeArrowheads="1"/>
          </p:cNvSpPr>
          <p:nvPr/>
        </p:nvSpPr>
        <p:spPr bwMode="auto">
          <a:xfrm>
            <a:off x="1871663" y="54816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0" name="Text Box 360"/>
          <p:cNvSpPr txBox="1">
            <a:spLocks noChangeArrowheads="1"/>
          </p:cNvSpPr>
          <p:nvPr/>
        </p:nvSpPr>
        <p:spPr bwMode="auto">
          <a:xfrm>
            <a:off x="1871663" y="59388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E201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1" name="Text Box 361"/>
          <p:cNvSpPr txBox="1">
            <a:spLocks noChangeArrowheads="1"/>
          </p:cNvSpPr>
          <p:nvPr/>
        </p:nvSpPr>
        <p:spPr bwMode="auto">
          <a:xfrm>
            <a:off x="1871663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2" name="Text Box 362"/>
          <p:cNvSpPr txBox="1">
            <a:spLocks noChangeArrowheads="1"/>
          </p:cNvSpPr>
          <p:nvPr/>
        </p:nvSpPr>
        <p:spPr bwMode="auto">
          <a:xfrm>
            <a:off x="1431925" y="68532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3" name="Text Box 363"/>
          <p:cNvSpPr txBox="1">
            <a:spLocks noChangeArrowheads="1"/>
          </p:cNvSpPr>
          <p:nvPr/>
        </p:nvSpPr>
        <p:spPr bwMode="auto">
          <a:xfrm>
            <a:off x="1430338" y="7310438"/>
            <a:ext cx="6604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活動室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N110</a:t>
            </a:r>
          </a:p>
        </p:txBody>
      </p:sp>
      <p:sp>
        <p:nvSpPr>
          <p:cNvPr id="2144" name="Text Box 364"/>
          <p:cNvSpPr txBox="1">
            <a:spLocks noChangeArrowheads="1"/>
          </p:cNvSpPr>
          <p:nvPr/>
        </p:nvSpPr>
        <p:spPr bwMode="auto">
          <a:xfrm>
            <a:off x="1430338" y="7767638"/>
            <a:ext cx="6604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電腦教室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(3)</a:t>
            </a:r>
            <a:endParaRPr lang="zh-TW" altLang="en-US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N211</a:t>
            </a:r>
          </a:p>
        </p:txBody>
      </p:sp>
      <p:sp>
        <p:nvSpPr>
          <p:cNvPr id="2145" name="Text Box 365"/>
          <p:cNvSpPr txBox="1">
            <a:spLocks noChangeArrowheads="1"/>
          </p:cNvSpPr>
          <p:nvPr/>
        </p:nvSpPr>
        <p:spPr bwMode="auto">
          <a:xfrm>
            <a:off x="1430338" y="8224838"/>
            <a:ext cx="66040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1000">
                <a:latin typeface="+mj-ea"/>
                <a:cs typeface="Times New Roman" pitchFamily="18" charset="0"/>
              </a:rPr>
              <a:t>(5)</a:t>
            </a:r>
            <a:endParaRPr lang="en-US" altLang="zh-TW" sz="10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N311</a:t>
            </a:r>
          </a:p>
        </p:txBody>
      </p:sp>
      <p:sp>
        <p:nvSpPr>
          <p:cNvPr id="2146" name="Text Box 366"/>
          <p:cNvSpPr txBox="1">
            <a:spLocks noChangeArrowheads="1"/>
          </p:cNvSpPr>
          <p:nvPr/>
        </p:nvSpPr>
        <p:spPr bwMode="auto">
          <a:xfrm>
            <a:off x="2825750" y="73104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總務處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儲藏室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N108</a:t>
            </a:r>
          </a:p>
        </p:txBody>
      </p:sp>
      <p:sp>
        <p:nvSpPr>
          <p:cNvPr id="2147" name="Text Box 367"/>
          <p:cNvSpPr txBox="1">
            <a:spLocks noChangeArrowheads="1"/>
          </p:cNvSpPr>
          <p:nvPr/>
        </p:nvSpPr>
        <p:spPr bwMode="auto">
          <a:xfrm>
            <a:off x="2825750" y="77676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教師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研究室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N209</a:t>
            </a:r>
          </a:p>
        </p:txBody>
      </p:sp>
      <p:sp>
        <p:nvSpPr>
          <p:cNvPr id="2148" name="Text Box 368"/>
          <p:cNvSpPr txBox="1">
            <a:spLocks noChangeArrowheads="1"/>
          </p:cNvSpPr>
          <p:nvPr/>
        </p:nvSpPr>
        <p:spPr bwMode="auto">
          <a:xfrm>
            <a:off x="2825750" y="8224838"/>
            <a:ext cx="514350" cy="350515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N309</a:t>
            </a:r>
          </a:p>
        </p:txBody>
      </p:sp>
      <p:sp>
        <p:nvSpPr>
          <p:cNvPr id="2149" name="Text Box 369"/>
          <p:cNvSpPr txBox="1">
            <a:spLocks noChangeArrowheads="1"/>
          </p:cNvSpPr>
          <p:nvPr/>
        </p:nvSpPr>
        <p:spPr bwMode="auto">
          <a:xfrm>
            <a:off x="2092325" y="7310438"/>
            <a:ext cx="7334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幼兒園廚房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N109</a:t>
            </a:r>
          </a:p>
        </p:txBody>
      </p:sp>
      <p:sp>
        <p:nvSpPr>
          <p:cNvPr id="2151" name="Text Box 371"/>
          <p:cNvSpPr txBox="1">
            <a:spLocks noChangeArrowheads="1"/>
          </p:cNvSpPr>
          <p:nvPr/>
        </p:nvSpPr>
        <p:spPr bwMode="auto">
          <a:xfrm>
            <a:off x="2090737" y="8232453"/>
            <a:ext cx="733425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N310</a:t>
            </a:r>
          </a:p>
        </p:txBody>
      </p:sp>
      <p:sp>
        <p:nvSpPr>
          <p:cNvPr id="2152" name="Text Box 372"/>
          <p:cNvSpPr txBox="1">
            <a:spLocks noChangeArrowheads="1"/>
          </p:cNvSpPr>
          <p:nvPr/>
        </p:nvSpPr>
        <p:spPr bwMode="auto">
          <a:xfrm>
            <a:off x="3338513" y="7310438"/>
            <a:ext cx="43973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3" name="Text Box 373"/>
          <p:cNvSpPr txBox="1">
            <a:spLocks noChangeArrowheads="1"/>
          </p:cNvSpPr>
          <p:nvPr/>
        </p:nvSpPr>
        <p:spPr bwMode="auto">
          <a:xfrm>
            <a:off x="3779838" y="7310438"/>
            <a:ext cx="881062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健康中心</a:t>
            </a:r>
            <a:endParaRPr lang="zh-TW" altLang="en-US" sz="1000" b="1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N107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4" name="Text Box 374"/>
          <p:cNvSpPr txBox="1">
            <a:spLocks noChangeArrowheads="1"/>
          </p:cNvSpPr>
          <p:nvPr/>
        </p:nvSpPr>
        <p:spPr bwMode="auto">
          <a:xfrm>
            <a:off x="3779838" y="77676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N208</a:t>
            </a:r>
          </a:p>
          <a:p>
            <a:pPr>
              <a:defRPr/>
            </a:pP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5" name="Text Box 375"/>
          <p:cNvSpPr txBox="1">
            <a:spLocks noChangeArrowheads="1"/>
          </p:cNvSpPr>
          <p:nvPr/>
        </p:nvSpPr>
        <p:spPr bwMode="auto">
          <a:xfrm>
            <a:off x="3779838" y="8224838"/>
            <a:ext cx="439737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N308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6" name="Text Box 507"/>
          <p:cNvSpPr txBox="1">
            <a:spLocks noChangeArrowheads="1"/>
          </p:cNvSpPr>
          <p:nvPr/>
        </p:nvSpPr>
        <p:spPr bwMode="auto">
          <a:xfrm>
            <a:off x="4659313" y="7307263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英文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N106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7" name="Text Box 376"/>
          <p:cNvSpPr txBox="1">
            <a:spLocks noChangeArrowheads="1"/>
          </p:cNvSpPr>
          <p:nvPr/>
        </p:nvSpPr>
        <p:spPr bwMode="auto">
          <a:xfrm>
            <a:off x="4659313" y="77676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N206</a:t>
            </a:r>
          </a:p>
        </p:txBody>
      </p:sp>
      <p:sp>
        <p:nvSpPr>
          <p:cNvPr id="2158" name="Text Box 377"/>
          <p:cNvSpPr txBox="1">
            <a:spLocks noChangeArrowheads="1"/>
          </p:cNvSpPr>
          <p:nvPr/>
        </p:nvSpPr>
        <p:spPr bwMode="auto">
          <a:xfrm>
            <a:off x="4659313" y="8224838"/>
            <a:ext cx="439737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N306</a:t>
            </a:r>
          </a:p>
        </p:txBody>
      </p:sp>
      <p:sp>
        <p:nvSpPr>
          <p:cNvPr id="2159" name="Text Box 378"/>
          <p:cNvSpPr txBox="1">
            <a:spLocks noChangeArrowheads="1"/>
          </p:cNvSpPr>
          <p:nvPr/>
        </p:nvSpPr>
        <p:spPr bwMode="auto">
          <a:xfrm>
            <a:off x="4219575" y="7767638"/>
            <a:ext cx="441325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N207</a:t>
            </a:r>
          </a:p>
        </p:txBody>
      </p:sp>
      <p:sp>
        <p:nvSpPr>
          <p:cNvPr id="2160" name="Text Box 379"/>
          <p:cNvSpPr txBox="1">
            <a:spLocks noChangeArrowheads="1"/>
          </p:cNvSpPr>
          <p:nvPr/>
        </p:nvSpPr>
        <p:spPr bwMode="auto">
          <a:xfrm>
            <a:off x="4219575" y="8224838"/>
            <a:ext cx="441325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N307</a:t>
            </a:r>
          </a:p>
        </p:txBody>
      </p:sp>
      <p:sp>
        <p:nvSpPr>
          <p:cNvPr id="2161" name="Text Box 380"/>
          <p:cNvSpPr txBox="1">
            <a:spLocks noChangeArrowheads="1"/>
          </p:cNvSpPr>
          <p:nvPr/>
        </p:nvSpPr>
        <p:spPr bwMode="auto">
          <a:xfrm>
            <a:off x="5540375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N105-1</a:t>
            </a:r>
          </a:p>
        </p:txBody>
      </p:sp>
      <p:sp>
        <p:nvSpPr>
          <p:cNvPr id="2162" name="Text Box 381"/>
          <p:cNvSpPr txBox="1">
            <a:spLocks noChangeArrowheads="1"/>
          </p:cNvSpPr>
          <p:nvPr/>
        </p:nvSpPr>
        <p:spPr bwMode="auto">
          <a:xfrm>
            <a:off x="5540375" y="7767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N205-1</a:t>
            </a:r>
          </a:p>
        </p:txBody>
      </p:sp>
      <p:sp>
        <p:nvSpPr>
          <p:cNvPr id="2163" name="Text Box 382"/>
          <p:cNvSpPr txBox="1">
            <a:spLocks noChangeArrowheads="1"/>
          </p:cNvSpPr>
          <p:nvPr/>
        </p:nvSpPr>
        <p:spPr bwMode="auto">
          <a:xfrm>
            <a:off x="5540375" y="8224838"/>
            <a:ext cx="4397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N305-1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4" name="Text Box 383"/>
          <p:cNvSpPr txBox="1">
            <a:spLocks noChangeArrowheads="1"/>
          </p:cNvSpPr>
          <p:nvPr/>
        </p:nvSpPr>
        <p:spPr bwMode="auto">
          <a:xfrm>
            <a:off x="5100638" y="73104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N105</a:t>
            </a:r>
          </a:p>
        </p:txBody>
      </p:sp>
      <p:sp>
        <p:nvSpPr>
          <p:cNvPr id="2165" name="Text Box 384"/>
          <p:cNvSpPr txBox="1">
            <a:spLocks noChangeArrowheads="1"/>
          </p:cNvSpPr>
          <p:nvPr/>
        </p:nvSpPr>
        <p:spPr bwMode="auto">
          <a:xfrm>
            <a:off x="5100638" y="77676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N205</a:t>
            </a:r>
          </a:p>
        </p:txBody>
      </p:sp>
      <p:sp>
        <p:nvSpPr>
          <p:cNvPr id="2166" name="Text Box 385"/>
          <p:cNvSpPr txBox="1">
            <a:spLocks noChangeArrowheads="1"/>
          </p:cNvSpPr>
          <p:nvPr/>
        </p:nvSpPr>
        <p:spPr bwMode="auto">
          <a:xfrm>
            <a:off x="5100638" y="8224838"/>
            <a:ext cx="439737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N305</a:t>
            </a:r>
          </a:p>
        </p:txBody>
      </p:sp>
      <p:sp>
        <p:nvSpPr>
          <p:cNvPr id="2167" name="Text Box 386"/>
          <p:cNvSpPr txBox="1">
            <a:spLocks noChangeArrowheads="1"/>
          </p:cNvSpPr>
          <p:nvPr/>
        </p:nvSpPr>
        <p:spPr bwMode="auto">
          <a:xfrm>
            <a:off x="5968752" y="7310438"/>
            <a:ext cx="29368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8" name="Text Box 387"/>
          <p:cNvSpPr txBox="1">
            <a:spLocks noChangeArrowheads="1"/>
          </p:cNvSpPr>
          <p:nvPr/>
        </p:nvSpPr>
        <p:spPr bwMode="auto">
          <a:xfrm>
            <a:off x="6712329" y="7311338"/>
            <a:ext cx="441325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N103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9" name="Text Box 388"/>
          <p:cNvSpPr txBox="1">
            <a:spLocks noChangeArrowheads="1"/>
          </p:cNvSpPr>
          <p:nvPr/>
        </p:nvSpPr>
        <p:spPr bwMode="auto">
          <a:xfrm>
            <a:off x="6713538" y="7767638"/>
            <a:ext cx="441325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N203</a:t>
            </a:r>
          </a:p>
        </p:txBody>
      </p:sp>
      <p:sp>
        <p:nvSpPr>
          <p:cNvPr id="2170" name="Text Box 389"/>
          <p:cNvSpPr txBox="1">
            <a:spLocks noChangeArrowheads="1"/>
          </p:cNvSpPr>
          <p:nvPr/>
        </p:nvSpPr>
        <p:spPr bwMode="auto">
          <a:xfrm>
            <a:off x="6713538" y="8224838"/>
            <a:ext cx="441325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N303</a:t>
            </a:r>
          </a:p>
        </p:txBody>
      </p:sp>
      <p:sp>
        <p:nvSpPr>
          <p:cNvPr id="2171" name="Text Box 390"/>
          <p:cNvSpPr txBox="1">
            <a:spLocks noChangeArrowheads="1"/>
          </p:cNvSpPr>
          <p:nvPr/>
        </p:nvSpPr>
        <p:spPr bwMode="auto">
          <a:xfrm>
            <a:off x="6294366" y="7307263"/>
            <a:ext cx="439738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N104</a:t>
            </a:r>
          </a:p>
        </p:txBody>
      </p:sp>
      <p:sp>
        <p:nvSpPr>
          <p:cNvPr id="2172" name="Text Box 391"/>
          <p:cNvSpPr txBox="1">
            <a:spLocks noChangeArrowheads="1"/>
          </p:cNvSpPr>
          <p:nvPr/>
        </p:nvSpPr>
        <p:spPr bwMode="auto">
          <a:xfrm>
            <a:off x="6273800" y="7767638"/>
            <a:ext cx="439738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N204</a:t>
            </a:r>
          </a:p>
        </p:txBody>
      </p:sp>
      <p:sp>
        <p:nvSpPr>
          <p:cNvPr id="2173" name="Text Box 392"/>
          <p:cNvSpPr txBox="1">
            <a:spLocks noChangeArrowheads="1"/>
          </p:cNvSpPr>
          <p:nvPr/>
        </p:nvSpPr>
        <p:spPr bwMode="auto">
          <a:xfrm>
            <a:off x="6273800" y="8224838"/>
            <a:ext cx="439738" cy="3429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N304</a:t>
            </a:r>
          </a:p>
        </p:txBody>
      </p:sp>
      <p:sp>
        <p:nvSpPr>
          <p:cNvPr id="2174" name="Text Box 393"/>
          <p:cNvSpPr txBox="1">
            <a:spLocks noChangeArrowheads="1"/>
          </p:cNvSpPr>
          <p:nvPr/>
        </p:nvSpPr>
        <p:spPr bwMode="auto">
          <a:xfrm>
            <a:off x="7594600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檔案室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N101</a:t>
            </a:r>
          </a:p>
        </p:txBody>
      </p:sp>
      <p:sp>
        <p:nvSpPr>
          <p:cNvPr id="2175" name="Text Box 394"/>
          <p:cNvSpPr txBox="1">
            <a:spLocks noChangeArrowheads="1"/>
          </p:cNvSpPr>
          <p:nvPr/>
        </p:nvSpPr>
        <p:spPr bwMode="auto">
          <a:xfrm>
            <a:off x="7594600" y="7767638"/>
            <a:ext cx="439738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N201</a:t>
            </a:r>
          </a:p>
        </p:txBody>
      </p:sp>
      <p:sp>
        <p:nvSpPr>
          <p:cNvPr id="2176" name="Text Box 395"/>
          <p:cNvSpPr txBox="1">
            <a:spLocks noChangeArrowheads="1"/>
          </p:cNvSpPr>
          <p:nvPr/>
        </p:nvSpPr>
        <p:spPr bwMode="auto">
          <a:xfrm>
            <a:off x="7594600" y="8224838"/>
            <a:ext cx="439738" cy="3429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N301</a:t>
            </a:r>
          </a:p>
        </p:txBody>
      </p:sp>
      <p:sp>
        <p:nvSpPr>
          <p:cNvPr id="2177" name="Text Box 396"/>
          <p:cNvSpPr txBox="1">
            <a:spLocks noChangeArrowheads="1"/>
          </p:cNvSpPr>
          <p:nvPr/>
        </p:nvSpPr>
        <p:spPr bwMode="auto">
          <a:xfrm>
            <a:off x="7154863" y="73104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N102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78" name="Text Box 397"/>
          <p:cNvSpPr txBox="1">
            <a:spLocks noChangeArrowheads="1"/>
          </p:cNvSpPr>
          <p:nvPr/>
        </p:nvSpPr>
        <p:spPr bwMode="auto">
          <a:xfrm>
            <a:off x="7154863" y="77676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N202</a:t>
            </a:r>
          </a:p>
        </p:txBody>
      </p:sp>
      <p:sp>
        <p:nvSpPr>
          <p:cNvPr id="2179" name="Text Box 398"/>
          <p:cNvSpPr txBox="1">
            <a:spLocks noChangeArrowheads="1"/>
          </p:cNvSpPr>
          <p:nvPr/>
        </p:nvSpPr>
        <p:spPr bwMode="auto">
          <a:xfrm>
            <a:off x="7154863" y="8224838"/>
            <a:ext cx="439737" cy="3429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N302</a:t>
            </a:r>
          </a:p>
        </p:txBody>
      </p:sp>
      <p:sp>
        <p:nvSpPr>
          <p:cNvPr id="2180" name="Text Box 399"/>
          <p:cNvSpPr txBox="1">
            <a:spLocks noChangeArrowheads="1"/>
          </p:cNvSpPr>
          <p:nvPr/>
        </p:nvSpPr>
        <p:spPr bwMode="auto">
          <a:xfrm>
            <a:off x="8056563" y="7307263"/>
            <a:ext cx="472577" cy="1260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 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1" name="Text Box 400"/>
          <p:cNvSpPr txBox="1">
            <a:spLocks noChangeArrowheads="1"/>
          </p:cNvSpPr>
          <p:nvPr/>
        </p:nvSpPr>
        <p:spPr bwMode="auto">
          <a:xfrm>
            <a:off x="3270249" y="2970228"/>
            <a:ext cx="283035" cy="464815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w307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2" name="Text Box 401"/>
          <p:cNvSpPr txBox="1">
            <a:spLocks noChangeArrowheads="1"/>
          </p:cNvSpPr>
          <p:nvPr/>
        </p:nvSpPr>
        <p:spPr bwMode="auto">
          <a:xfrm>
            <a:off x="3852863" y="2967038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圖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書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W105</a:t>
            </a:r>
          </a:p>
        </p:txBody>
      </p:sp>
      <p:sp>
        <p:nvSpPr>
          <p:cNvPr id="2183" name="Text Box 402"/>
          <p:cNvSpPr txBox="1">
            <a:spLocks noChangeArrowheads="1"/>
          </p:cNvSpPr>
          <p:nvPr/>
        </p:nvSpPr>
        <p:spPr bwMode="auto">
          <a:xfrm>
            <a:off x="3559175" y="29670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教師研究室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4" name="Text Box 403"/>
          <p:cNvSpPr txBox="1">
            <a:spLocks noChangeArrowheads="1"/>
          </p:cNvSpPr>
          <p:nvPr/>
        </p:nvSpPr>
        <p:spPr bwMode="auto">
          <a:xfrm>
            <a:off x="3271671" y="4807897"/>
            <a:ext cx="29861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5" name="Text Box 404"/>
          <p:cNvSpPr txBox="1">
            <a:spLocks noChangeArrowheads="1"/>
          </p:cNvSpPr>
          <p:nvPr/>
        </p:nvSpPr>
        <p:spPr bwMode="auto">
          <a:xfrm>
            <a:off x="3852863" y="4795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學務處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6" name="Text Box 405"/>
          <p:cNvSpPr txBox="1">
            <a:spLocks noChangeArrowheads="1"/>
          </p:cNvSpPr>
          <p:nvPr/>
        </p:nvSpPr>
        <p:spPr bwMode="auto">
          <a:xfrm>
            <a:off x="3559175" y="47958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7" name="Text Box 406"/>
          <p:cNvSpPr txBox="1">
            <a:spLocks noChangeArrowheads="1"/>
          </p:cNvSpPr>
          <p:nvPr/>
        </p:nvSpPr>
        <p:spPr bwMode="auto">
          <a:xfrm>
            <a:off x="2752725" y="2967038"/>
            <a:ext cx="514350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南中庭花園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8" name="Text Box 407"/>
          <p:cNvSpPr txBox="1">
            <a:spLocks noChangeArrowheads="1"/>
          </p:cNvSpPr>
          <p:nvPr/>
        </p:nvSpPr>
        <p:spPr bwMode="auto">
          <a:xfrm>
            <a:off x="2752725" y="4795838"/>
            <a:ext cx="514350" cy="20465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北中庭花園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9" name="Text Box 408"/>
          <p:cNvSpPr txBox="1">
            <a:spLocks noChangeArrowheads="1"/>
          </p:cNvSpPr>
          <p:nvPr/>
        </p:nvSpPr>
        <p:spPr bwMode="auto">
          <a:xfrm>
            <a:off x="3265488" y="52530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0" name="Text Box 409"/>
          <p:cNvSpPr txBox="1">
            <a:spLocks noChangeArrowheads="1"/>
          </p:cNvSpPr>
          <p:nvPr/>
        </p:nvSpPr>
        <p:spPr bwMode="auto">
          <a:xfrm>
            <a:off x="3852863" y="5253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廣播室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會議室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1" name="Text Box 410"/>
          <p:cNvSpPr txBox="1">
            <a:spLocks noChangeArrowheads="1"/>
          </p:cNvSpPr>
          <p:nvPr/>
        </p:nvSpPr>
        <p:spPr bwMode="auto">
          <a:xfrm>
            <a:off x="3559175" y="52530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2" name="Text Box 411"/>
          <p:cNvSpPr txBox="1">
            <a:spLocks noChangeArrowheads="1"/>
          </p:cNvSpPr>
          <p:nvPr/>
        </p:nvSpPr>
        <p:spPr bwMode="auto">
          <a:xfrm>
            <a:off x="3265488" y="57102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12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3" name="Text Box 412"/>
          <p:cNvSpPr txBox="1">
            <a:spLocks noChangeArrowheads="1"/>
          </p:cNvSpPr>
          <p:nvPr/>
        </p:nvSpPr>
        <p:spPr bwMode="auto">
          <a:xfrm>
            <a:off x="3559175" y="57102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4" name="Text Box 413"/>
          <p:cNvSpPr txBox="1">
            <a:spLocks noChangeArrowheads="1"/>
          </p:cNvSpPr>
          <p:nvPr/>
        </p:nvSpPr>
        <p:spPr bwMode="auto">
          <a:xfrm>
            <a:off x="3265488" y="61674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13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W301</a:t>
            </a:r>
          </a:p>
        </p:txBody>
      </p:sp>
      <p:sp>
        <p:nvSpPr>
          <p:cNvPr id="2195" name="Text Box 414"/>
          <p:cNvSpPr txBox="1">
            <a:spLocks noChangeArrowheads="1"/>
          </p:cNvSpPr>
          <p:nvPr/>
        </p:nvSpPr>
        <p:spPr bwMode="auto">
          <a:xfrm>
            <a:off x="3852863" y="6169025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體育器材室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6" name="Text Box 415"/>
          <p:cNvSpPr txBox="1">
            <a:spLocks noChangeArrowheads="1"/>
          </p:cNvSpPr>
          <p:nvPr/>
        </p:nvSpPr>
        <p:spPr bwMode="auto">
          <a:xfrm>
            <a:off x="3559175" y="61674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1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1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1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7" name="Text Box 416"/>
          <p:cNvSpPr txBox="1">
            <a:spLocks noChangeArrowheads="1"/>
          </p:cNvSpPr>
          <p:nvPr/>
        </p:nvSpPr>
        <p:spPr bwMode="auto">
          <a:xfrm>
            <a:off x="3265488" y="34242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8" name="Text Box 417"/>
          <p:cNvSpPr txBox="1">
            <a:spLocks noChangeArrowheads="1"/>
          </p:cNvSpPr>
          <p:nvPr/>
        </p:nvSpPr>
        <p:spPr bwMode="auto">
          <a:xfrm>
            <a:off x="3265488" y="38814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9" name="Text Box 418"/>
          <p:cNvSpPr txBox="1">
            <a:spLocks noChangeArrowheads="1"/>
          </p:cNvSpPr>
          <p:nvPr/>
        </p:nvSpPr>
        <p:spPr bwMode="auto">
          <a:xfrm>
            <a:off x="3559175" y="3424238"/>
            <a:ext cx="293688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 smtClean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詠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韻</a:t>
            </a:r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空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間</a:t>
            </a:r>
          </a:p>
          <a:p>
            <a:pPr algn="ctr"/>
            <a:r>
              <a:rPr lang="zh-TW" altLang="en-US" sz="700" dirty="0" smtClean="0">
                <a:latin typeface="+mj-ea"/>
                <a:cs typeface="Times New Roman" pitchFamily="18" charset="0"/>
              </a:rPr>
              <a:t>音樂 </a:t>
            </a:r>
            <a:r>
              <a:rPr lang="en-US" altLang="zh-TW" sz="700" dirty="0" smtClean="0">
                <a:latin typeface="+mj-ea"/>
                <a:cs typeface="Times New Roman" pitchFamily="18" charset="0"/>
              </a:rPr>
              <a:t>(4)</a:t>
            </a:r>
            <a:endParaRPr lang="en-US" altLang="zh-TW" sz="800" dirty="0" smtClean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 smtClean="0">
                <a:latin typeface="+mj-ea"/>
                <a:ea typeface="+mj-ea"/>
                <a:cs typeface="Times New Roman" pitchFamily="18" charset="0"/>
              </a:rPr>
              <a:t>W205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1" name="Text Box 420"/>
          <p:cNvSpPr txBox="1">
            <a:spLocks noChangeArrowheads="1"/>
          </p:cNvSpPr>
          <p:nvPr/>
        </p:nvSpPr>
        <p:spPr bwMode="auto">
          <a:xfrm>
            <a:off x="5407338" y="2968717"/>
            <a:ext cx="4054796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籃排球場</a:t>
            </a:r>
          </a:p>
        </p:txBody>
      </p:sp>
      <p:sp>
        <p:nvSpPr>
          <p:cNvPr id="2203" name="Line 422"/>
          <p:cNvSpPr>
            <a:spLocks noChangeShapeType="1"/>
          </p:cNvSpPr>
          <p:nvPr/>
        </p:nvSpPr>
        <p:spPr bwMode="auto">
          <a:xfrm>
            <a:off x="4513263" y="3881438"/>
            <a:ext cx="718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4" name="Text Box 423"/>
          <p:cNvSpPr txBox="1">
            <a:spLocks noChangeArrowheads="1"/>
          </p:cNvSpPr>
          <p:nvPr/>
        </p:nvSpPr>
        <p:spPr bwMode="auto">
          <a:xfrm>
            <a:off x="5024438" y="3767138"/>
            <a:ext cx="6675437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                                                   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楓樹道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5" name="Text Box 424"/>
          <p:cNvSpPr txBox="1">
            <a:spLocks noChangeArrowheads="1"/>
          </p:cNvSpPr>
          <p:nvPr/>
        </p:nvSpPr>
        <p:spPr bwMode="auto">
          <a:xfrm>
            <a:off x="11142663" y="4110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000">
                <a:latin typeface="+mj-ea"/>
                <a:ea typeface="+mj-ea"/>
                <a:cs typeface="Times New Roman" pitchFamily="18" charset="0"/>
              </a:rPr>
              <a:t>警衛室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H100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6" name="Line 425"/>
          <p:cNvSpPr>
            <a:spLocks noChangeShapeType="1"/>
          </p:cNvSpPr>
          <p:nvPr/>
        </p:nvSpPr>
        <p:spPr bwMode="auto">
          <a:xfrm>
            <a:off x="919163" y="4567238"/>
            <a:ext cx="219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7" name="Line 426"/>
          <p:cNvSpPr>
            <a:spLocks noChangeShapeType="1"/>
          </p:cNvSpPr>
          <p:nvPr/>
        </p:nvSpPr>
        <p:spPr bwMode="auto">
          <a:xfrm>
            <a:off x="771525" y="50244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8" name="Line 427"/>
          <p:cNvSpPr>
            <a:spLocks noChangeShapeType="1"/>
          </p:cNvSpPr>
          <p:nvPr/>
        </p:nvSpPr>
        <p:spPr bwMode="auto">
          <a:xfrm>
            <a:off x="11628438" y="46815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9" name="Line 428"/>
          <p:cNvSpPr>
            <a:spLocks noChangeShapeType="1"/>
          </p:cNvSpPr>
          <p:nvPr/>
        </p:nvSpPr>
        <p:spPr bwMode="auto">
          <a:xfrm>
            <a:off x="11628438" y="52530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0" name="Text Box 429"/>
          <p:cNvSpPr txBox="1">
            <a:spLocks noChangeArrowheads="1"/>
          </p:cNvSpPr>
          <p:nvPr/>
        </p:nvSpPr>
        <p:spPr bwMode="auto">
          <a:xfrm>
            <a:off x="10307638" y="4512568"/>
            <a:ext cx="341634" cy="115212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七彩瀑布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1" name="Text Box 430"/>
          <p:cNvSpPr txBox="1">
            <a:spLocks noChangeArrowheads="1"/>
          </p:cNvSpPr>
          <p:nvPr/>
        </p:nvSpPr>
        <p:spPr bwMode="auto">
          <a:xfrm>
            <a:off x="4292600" y="2973389"/>
            <a:ext cx="295275" cy="159067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圖書館前遊戲場</a:t>
            </a:r>
          </a:p>
        </p:txBody>
      </p:sp>
      <p:sp>
        <p:nvSpPr>
          <p:cNvPr id="2212" name="Text Box 431"/>
          <p:cNvSpPr txBox="1">
            <a:spLocks noChangeArrowheads="1"/>
          </p:cNvSpPr>
          <p:nvPr/>
        </p:nvSpPr>
        <p:spPr bwMode="auto">
          <a:xfrm>
            <a:off x="3265488" y="4338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12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3" name="Text Box 432"/>
          <p:cNvSpPr txBox="1">
            <a:spLocks noChangeArrowheads="1"/>
          </p:cNvSpPr>
          <p:nvPr/>
        </p:nvSpPr>
        <p:spPr bwMode="auto">
          <a:xfrm>
            <a:off x="4325587" y="4807756"/>
            <a:ext cx="258303" cy="1804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學務處前休憩區</a:t>
            </a:r>
          </a:p>
        </p:txBody>
      </p:sp>
      <p:sp>
        <p:nvSpPr>
          <p:cNvPr id="2215" name="Line 434"/>
          <p:cNvSpPr>
            <a:spLocks noChangeShapeType="1"/>
          </p:cNvSpPr>
          <p:nvPr/>
        </p:nvSpPr>
        <p:spPr bwMode="auto">
          <a:xfrm>
            <a:off x="4146550" y="45672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7" name="Rectangle 436"/>
          <p:cNvSpPr>
            <a:spLocks noChangeArrowheads="1"/>
          </p:cNvSpPr>
          <p:nvPr/>
        </p:nvSpPr>
        <p:spPr bwMode="auto">
          <a:xfrm>
            <a:off x="6273800" y="6624638"/>
            <a:ext cx="1760538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8" name="Text Box 437"/>
          <p:cNvSpPr txBox="1">
            <a:spLocks noChangeArrowheads="1"/>
          </p:cNvSpPr>
          <p:nvPr/>
        </p:nvSpPr>
        <p:spPr bwMode="auto">
          <a:xfrm>
            <a:off x="7337425" y="63960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000" b="1">
                <a:latin typeface="+mj-ea"/>
                <a:ea typeface="+mj-ea"/>
                <a:cs typeface="Times New Roman" pitchFamily="18" charset="0"/>
              </a:rPr>
              <a:t>司令台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1" name="Line 440"/>
          <p:cNvSpPr>
            <a:spLocks noChangeShapeType="1"/>
          </p:cNvSpPr>
          <p:nvPr/>
        </p:nvSpPr>
        <p:spPr bwMode="auto">
          <a:xfrm>
            <a:off x="4583890" y="6391276"/>
            <a:ext cx="6898498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2" name="Freeform 441"/>
          <p:cNvSpPr>
            <a:spLocks/>
          </p:cNvSpPr>
          <p:nvPr/>
        </p:nvSpPr>
        <p:spPr bwMode="auto">
          <a:xfrm>
            <a:off x="5392738" y="4224338"/>
            <a:ext cx="4475162" cy="1943100"/>
          </a:xfrm>
          <a:custGeom>
            <a:avLst/>
            <a:gdLst>
              <a:gd name="T0" fmla="*/ 2147483647 w 7140"/>
              <a:gd name="T1" fmla="*/ 2147483647 h 2730"/>
              <a:gd name="T2" fmla="*/ 0 w 7140"/>
              <a:gd name="T3" fmla="*/ 2147483647 h 2730"/>
              <a:gd name="T4" fmla="*/ 2147483647 w 7140"/>
              <a:gd name="T5" fmla="*/ 2147483647 h 2730"/>
              <a:gd name="T6" fmla="*/ 2147483647 w 7140"/>
              <a:gd name="T7" fmla="*/ 2147483647 h 2730"/>
              <a:gd name="T8" fmla="*/ 2147483647 w 7140"/>
              <a:gd name="T9" fmla="*/ 2147483647 h 2730"/>
              <a:gd name="T10" fmla="*/ 2147483647 w 7140"/>
              <a:gd name="T11" fmla="*/ 2147483647 h 2730"/>
              <a:gd name="T12" fmla="*/ 2147483647 w 7140"/>
              <a:gd name="T13" fmla="*/ 2147483647 h 27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140"/>
              <a:gd name="T22" fmla="*/ 0 h 2730"/>
              <a:gd name="T23" fmla="*/ 7140 w 7140"/>
              <a:gd name="T24" fmla="*/ 2730 h 27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140" h="2730">
                <a:moveTo>
                  <a:pt x="1080" y="180"/>
                </a:moveTo>
                <a:cubicBezTo>
                  <a:pt x="160" y="360"/>
                  <a:pt x="0" y="870"/>
                  <a:pt x="0" y="1260"/>
                </a:cubicBezTo>
                <a:cubicBezTo>
                  <a:pt x="0" y="1650"/>
                  <a:pt x="100" y="2310"/>
                  <a:pt x="1080" y="2520"/>
                </a:cubicBezTo>
                <a:cubicBezTo>
                  <a:pt x="2060" y="2730"/>
                  <a:pt x="4880" y="2730"/>
                  <a:pt x="5880" y="2520"/>
                </a:cubicBezTo>
                <a:cubicBezTo>
                  <a:pt x="6880" y="2310"/>
                  <a:pt x="7140" y="1650"/>
                  <a:pt x="7080" y="1260"/>
                </a:cubicBezTo>
                <a:cubicBezTo>
                  <a:pt x="7020" y="870"/>
                  <a:pt x="6560" y="360"/>
                  <a:pt x="5520" y="180"/>
                </a:cubicBezTo>
                <a:cubicBezTo>
                  <a:pt x="4480" y="0"/>
                  <a:pt x="2000" y="0"/>
                  <a:pt x="1080" y="180"/>
                </a:cubicBez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3" name="Freeform 442"/>
          <p:cNvSpPr>
            <a:spLocks/>
          </p:cNvSpPr>
          <p:nvPr/>
        </p:nvSpPr>
        <p:spPr bwMode="auto">
          <a:xfrm>
            <a:off x="9355138" y="3995738"/>
            <a:ext cx="941387" cy="2057400"/>
          </a:xfrm>
          <a:custGeom>
            <a:avLst/>
            <a:gdLst>
              <a:gd name="T0" fmla="*/ 0 w 1540"/>
              <a:gd name="T1" fmla="*/ 0 h 3240"/>
              <a:gd name="T2" fmla="*/ 2147483647 w 1540"/>
              <a:gd name="T3" fmla="*/ 2147483647 h 3240"/>
              <a:gd name="T4" fmla="*/ 2147483647 w 1540"/>
              <a:gd name="T5" fmla="*/ 2147483647 h 3240"/>
              <a:gd name="T6" fmla="*/ 0 60000 65536"/>
              <a:gd name="T7" fmla="*/ 0 60000 65536"/>
              <a:gd name="T8" fmla="*/ 0 60000 65536"/>
              <a:gd name="T9" fmla="*/ 0 w 1540"/>
              <a:gd name="T10" fmla="*/ 0 h 3240"/>
              <a:gd name="T11" fmla="*/ 1540 w 154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0" h="3240">
                <a:moveTo>
                  <a:pt x="0" y="0"/>
                </a:moveTo>
                <a:cubicBezTo>
                  <a:pt x="670" y="540"/>
                  <a:pt x="1340" y="1080"/>
                  <a:pt x="1440" y="1620"/>
                </a:cubicBezTo>
                <a:cubicBezTo>
                  <a:pt x="1540" y="2160"/>
                  <a:pt x="740" y="2970"/>
                  <a:pt x="6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4" name="Line 443"/>
          <p:cNvSpPr>
            <a:spLocks noChangeShapeType="1"/>
          </p:cNvSpPr>
          <p:nvPr/>
        </p:nvSpPr>
        <p:spPr bwMode="auto">
          <a:xfrm flipV="1">
            <a:off x="9721850" y="6024563"/>
            <a:ext cx="1935163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5" name="Freeform 444"/>
          <p:cNvSpPr>
            <a:spLocks/>
          </p:cNvSpPr>
          <p:nvPr/>
        </p:nvSpPr>
        <p:spPr bwMode="auto">
          <a:xfrm>
            <a:off x="4794250" y="3995738"/>
            <a:ext cx="525463" cy="2057400"/>
          </a:xfrm>
          <a:custGeom>
            <a:avLst/>
            <a:gdLst>
              <a:gd name="T0" fmla="*/ 2147483647 w 1100"/>
              <a:gd name="T1" fmla="*/ 0 h 3240"/>
              <a:gd name="T2" fmla="*/ 2147483647 w 1100"/>
              <a:gd name="T3" fmla="*/ 2147483647 h 3240"/>
              <a:gd name="T4" fmla="*/ 2147483647 w 1100"/>
              <a:gd name="T5" fmla="*/ 2147483647 h 3240"/>
              <a:gd name="T6" fmla="*/ 0 60000 65536"/>
              <a:gd name="T7" fmla="*/ 0 60000 65536"/>
              <a:gd name="T8" fmla="*/ 0 60000 65536"/>
              <a:gd name="T9" fmla="*/ 0 w 1100"/>
              <a:gd name="T10" fmla="*/ 0 h 3240"/>
              <a:gd name="T11" fmla="*/ 1100 w 110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0" h="3240">
                <a:moveTo>
                  <a:pt x="980" y="0"/>
                </a:moveTo>
                <a:cubicBezTo>
                  <a:pt x="490" y="720"/>
                  <a:pt x="0" y="1440"/>
                  <a:pt x="20" y="1980"/>
                </a:cubicBezTo>
                <a:cubicBezTo>
                  <a:pt x="40" y="2520"/>
                  <a:pt x="920" y="3030"/>
                  <a:pt x="11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6" name="Line 445"/>
          <p:cNvSpPr>
            <a:spLocks noChangeShapeType="1"/>
          </p:cNvSpPr>
          <p:nvPr/>
        </p:nvSpPr>
        <p:spPr bwMode="auto">
          <a:xfrm>
            <a:off x="4583890" y="6053138"/>
            <a:ext cx="73582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7" name="Text Box 446"/>
          <p:cNvSpPr txBox="1">
            <a:spLocks noChangeArrowheads="1"/>
          </p:cNvSpPr>
          <p:nvPr/>
        </p:nvSpPr>
        <p:spPr bwMode="auto">
          <a:xfrm>
            <a:off x="3338513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8" name="Text Box 448"/>
          <p:cNvSpPr txBox="1">
            <a:spLocks noChangeArrowheads="1"/>
          </p:cNvSpPr>
          <p:nvPr/>
        </p:nvSpPr>
        <p:spPr bwMode="auto">
          <a:xfrm>
            <a:off x="3632200" y="6853238"/>
            <a:ext cx="220663" cy="233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279525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</p:txBody>
      </p:sp>
      <p:sp>
        <p:nvSpPr>
          <p:cNvPr id="2229" name="Text Box 449"/>
          <p:cNvSpPr txBox="1">
            <a:spLocks noChangeArrowheads="1"/>
          </p:cNvSpPr>
          <p:nvPr/>
        </p:nvSpPr>
        <p:spPr bwMode="auto">
          <a:xfrm>
            <a:off x="3925888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0" name="Text Box 450"/>
          <p:cNvSpPr txBox="1">
            <a:spLocks noChangeArrowheads="1"/>
          </p:cNvSpPr>
          <p:nvPr/>
        </p:nvSpPr>
        <p:spPr bwMode="auto">
          <a:xfrm>
            <a:off x="2459038" y="1344613"/>
            <a:ext cx="2190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1" name="Text Box 451"/>
          <p:cNvSpPr txBox="1">
            <a:spLocks noChangeArrowheads="1"/>
          </p:cNvSpPr>
          <p:nvPr/>
        </p:nvSpPr>
        <p:spPr bwMode="auto">
          <a:xfrm>
            <a:off x="1944688" y="1344613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2" name="Text Box 452"/>
          <p:cNvSpPr txBox="1">
            <a:spLocks noChangeArrowheads="1"/>
          </p:cNvSpPr>
          <p:nvPr/>
        </p:nvSpPr>
        <p:spPr bwMode="auto">
          <a:xfrm>
            <a:off x="1577975" y="1344613"/>
            <a:ext cx="220663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3" name="Text Box 453"/>
          <p:cNvSpPr txBox="1">
            <a:spLocks noChangeArrowheads="1"/>
          </p:cNvSpPr>
          <p:nvPr/>
        </p:nvSpPr>
        <p:spPr bwMode="auto">
          <a:xfrm>
            <a:off x="625475" y="4613275"/>
            <a:ext cx="293688" cy="525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後門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Ⅳ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4" name="Rectangle 454"/>
          <p:cNvSpPr>
            <a:spLocks noChangeArrowheads="1"/>
          </p:cNvSpPr>
          <p:nvPr/>
        </p:nvSpPr>
        <p:spPr bwMode="auto">
          <a:xfrm>
            <a:off x="1284288" y="4567238"/>
            <a:ext cx="1460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5" name="Text Box 455"/>
          <p:cNvSpPr txBox="1">
            <a:spLocks noChangeArrowheads="1"/>
          </p:cNvSpPr>
          <p:nvPr/>
        </p:nvSpPr>
        <p:spPr bwMode="auto">
          <a:xfrm>
            <a:off x="1065213" y="58245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北後門花園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6" name="Text Box 456"/>
          <p:cNvSpPr txBox="1">
            <a:spLocks noChangeArrowheads="1"/>
          </p:cNvSpPr>
          <p:nvPr/>
        </p:nvSpPr>
        <p:spPr bwMode="auto">
          <a:xfrm>
            <a:off x="1065213" y="18240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南後門花園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7" name="Text Box 457"/>
          <p:cNvSpPr txBox="1">
            <a:spLocks noChangeArrowheads="1"/>
          </p:cNvSpPr>
          <p:nvPr/>
        </p:nvSpPr>
        <p:spPr bwMode="auto">
          <a:xfrm>
            <a:off x="8033506" y="7310438"/>
            <a:ext cx="216856" cy="2006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8" name="Text Box 459"/>
          <p:cNvSpPr txBox="1">
            <a:spLocks noChangeArrowheads="1"/>
          </p:cNvSpPr>
          <p:nvPr/>
        </p:nvSpPr>
        <p:spPr bwMode="auto">
          <a:xfrm>
            <a:off x="8033506" y="7787359"/>
            <a:ext cx="216856" cy="2043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  <a:p>
            <a:pPr algn="ctr" eaLnBrk="1" hangingPunct="1"/>
            <a:endParaRPr lang="en-US" altLang="zh-TW" sz="14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9" name="Text Box 460"/>
          <p:cNvSpPr txBox="1">
            <a:spLocks noChangeArrowheads="1"/>
          </p:cNvSpPr>
          <p:nvPr/>
        </p:nvSpPr>
        <p:spPr bwMode="auto">
          <a:xfrm>
            <a:off x="8042350" y="8220263"/>
            <a:ext cx="208012" cy="180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2" name="Line 463"/>
          <p:cNvSpPr>
            <a:spLocks noChangeShapeType="1"/>
          </p:cNvSpPr>
          <p:nvPr/>
        </p:nvSpPr>
        <p:spPr bwMode="auto">
          <a:xfrm>
            <a:off x="4513263" y="6624638"/>
            <a:ext cx="146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3" name="Line 464"/>
          <p:cNvSpPr>
            <a:spLocks noChangeShapeType="1"/>
          </p:cNvSpPr>
          <p:nvPr/>
        </p:nvSpPr>
        <p:spPr bwMode="auto">
          <a:xfrm>
            <a:off x="5980113" y="66246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4" name="Text Box 465"/>
          <p:cNvSpPr txBox="1">
            <a:spLocks noChangeArrowheads="1"/>
          </p:cNvSpPr>
          <p:nvPr/>
        </p:nvSpPr>
        <p:spPr bwMode="auto">
          <a:xfrm>
            <a:off x="4816624" y="6421438"/>
            <a:ext cx="2484289" cy="179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5" name="Text Box 466"/>
          <p:cNvSpPr txBox="1">
            <a:spLocks noChangeArrowheads="1"/>
          </p:cNvSpPr>
          <p:nvPr/>
        </p:nvSpPr>
        <p:spPr bwMode="auto">
          <a:xfrm>
            <a:off x="5392738" y="3538538"/>
            <a:ext cx="22733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b="1" dirty="0">
                <a:latin typeface="+mj-ea"/>
                <a:ea typeface="+mj-ea"/>
                <a:cs typeface="Times New Roman" pitchFamily="18" charset="0"/>
              </a:rPr>
              <a:t>                </a:t>
            </a:r>
            <a:r>
              <a:rPr lang="zh-TW" altLang="en-US" sz="1200" b="1" dirty="0">
                <a:latin typeface="+mj-ea"/>
                <a:ea typeface="+mj-ea"/>
                <a:cs typeface="Times New Roman" pitchFamily="18" charset="0"/>
              </a:rPr>
              <a:t>校園人行步道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6" name="Text Box 467"/>
          <p:cNvSpPr txBox="1">
            <a:spLocks noChangeArrowheads="1"/>
          </p:cNvSpPr>
          <p:nvPr/>
        </p:nvSpPr>
        <p:spPr bwMode="auto">
          <a:xfrm>
            <a:off x="363220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S109</a:t>
            </a:r>
          </a:p>
        </p:txBody>
      </p:sp>
      <p:sp>
        <p:nvSpPr>
          <p:cNvPr id="2247" name="Text Box 468"/>
          <p:cNvSpPr txBox="1">
            <a:spLocks noChangeArrowheads="1"/>
          </p:cNvSpPr>
          <p:nvPr/>
        </p:nvSpPr>
        <p:spPr bwMode="auto">
          <a:xfrm>
            <a:off x="4071938" y="25098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S108</a:t>
            </a:r>
          </a:p>
        </p:txBody>
      </p:sp>
      <p:sp>
        <p:nvSpPr>
          <p:cNvPr id="2248" name="Text Box 469"/>
          <p:cNvSpPr txBox="1">
            <a:spLocks noChangeArrowheads="1"/>
          </p:cNvSpPr>
          <p:nvPr/>
        </p:nvSpPr>
        <p:spPr bwMode="auto">
          <a:xfrm>
            <a:off x="9721850" y="7953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5F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9" name="Text Box 470"/>
          <p:cNvSpPr txBox="1">
            <a:spLocks noChangeArrowheads="1"/>
          </p:cNvSpPr>
          <p:nvPr/>
        </p:nvSpPr>
        <p:spPr bwMode="auto">
          <a:xfrm>
            <a:off x="9721850" y="11382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4F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0" name="Text Box 471"/>
          <p:cNvSpPr txBox="1">
            <a:spLocks noChangeArrowheads="1"/>
          </p:cNvSpPr>
          <p:nvPr/>
        </p:nvSpPr>
        <p:spPr bwMode="auto">
          <a:xfrm>
            <a:off x="9721850" y="15954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1" name="Text Box 472"/>
          <p:cNvSpPr txBox="1">
            <a:spLocks noChangeArrowheads="1"/>
          </p:cNvSpPr>
          <p:nvPr/>
        </p:nvSpPr>
        <p:spPr bwMode="auto">
          <a:xfrm>
            <a:off x="9721850" y="20526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2" name="Text Box 473"/>
          <p:cNvSpPr txBox="1">
            <a:spLocks noChangeArrowheads="1"/>
          </p:cNvSpPr>
          <p:nvPr/>
        </p:nvSpPr>
        <p:spPr bwMode="auto">
          <a:xfrm>
            <a:off x="9721850" y="25098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7" name="Text Box 478"/>
          <p:cNvSpPr txBox="1">
            <a:spLocks noChangeArrowheads="1"/>
          </p:cNvSpPr>
          <p:nvPr/>
        </p:nvSpPr>
        <p:spPr bwMode="auto">
          <a:xfrm>
            <a:off x="9942513" y="2738438"/>
            <a:ext cx="293687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西南空地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8" name="Text Box 479"/>
          <p:cNvSpPr txBox="1">
            <a:spLocks noChangeArrowheads="1"/>
          </p:cNvSpPr>
          <p:nvPr/>
        </p:nvSpPr>
        <p:spPr bwMode="auto">
          <a:xfrm>
            <a:off x="3852863" y="5710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8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cs typeface="Times New Roman" pitchFamily="18" charset="0"/>
              </a:rPr>
              <a:t>體育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9" name="Line 480"/>
          <p:cNvSpPr>
            <a:spLocks noChangeShapeType="1"/>
          </p:cNvSpPr>
          <p:nvPr/>
        </p:nvSpPr>
        <p:spPr bwMode="auto">
          <a:xfrm>
            <a:off x="8328025" y="708183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0" name="Text Box 481"/>
          <p:cNvSpPr txBox="1">
            <a:spLocks noChangeArrowheads="1"/>
          </p:cNvSpPr>
          <p:nvPr/>
        </p:nvSpPr>
        <p:spPr bwMode="auto">
          <a:xfrm>
            <a:off x="1798638" y="9096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東側門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1" name="Text Box 482"/>
          <p:cNvSpPr txBox="1">
            <a:spLocks noChangeArrowheads="1"/>
          </p:cNvSpPr>
          <p:nvPr/>
        </p:nvSpPr>
        <p:spPr bwMode="auto">
          <a:xfrm>
            <a:off x="10528300" y="5667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2" name="Text Box 483"/>
          <p:cNvSpPr txBox="1">
            <a:spLocks noChangeArrowheads="1"/>
          </p:cNvSpPr>
          <p:nvPr/>
        </p:nvSpPr>
        <p:spPr bwMode="auto">
          <a:xfrm>
            <a:off x="784176" y="7896944"/>
            <a:ext cx="220663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側門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Ⅴ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4" name="Rectangle 485"/>
          <p:cNvSpPr>
            <a:spLocks noChangeArrowheads="1"/>
          </p:cNvSpPr>
          <p:nvPr/>
        </p:nvSpPr>
        <p:spPr bwMode="auto">
          <a:xfrm>
            <a:off x="1432248" y="8761040"/>
            <a:ext cx="587375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發電機機房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H111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6" name="Rectangle 487"/>
          <p:cNvSpPr>
            <a:spLocks noChangeArrowheads="1"/>
          </p:cNvSpPr>
          <p:nvPr/>
        </p:nvSpPr>
        <p:spPr bwMode="auto">
          <a:xfrm>
            <a:off x="5968752" y="7320880"/>
            <a:ext cx="29368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童軍室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N104-1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7" name="Rectangle 488"/>
          <p:cNvSpPr>
            <a:spLocks noChangeArrowheads="1"/>
          </p:cNvSpPr>
          <p:nvPr/>
        </p:nvSpPr>
        <p:spPr bwMode="auto">
          <a:xfrm>
            <a:off x="4513263" y="2509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掃具儲藏室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S108-1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0" name="Text Box 491"/>
          <p:cNvSpPr txBox="1">
            <a:spLocks noChangeArrowheads="1"/>
          </p:cNvSpPr>
          <p:nvPr/>
        </p:nvSpPr>
        <p:spPr bwMode="auto">
          <a:xfrm>
            <a:off x="3265488" y="6624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13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1" name="Text Box 492"/>
          <p:cNvSpPr txBox="1">
            <a:spLocks noChangeArrowheads="1"/>
          </p:cNvSpPr>
          <p:nvPr/>
        </p:nvSpPr>
        <p:spPr bwMode="auto">
          <a:xfrm>
            <a:off x="4149492" y="4807757"/>
            <a:ext cx="141521" cy="1816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indent="203200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 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(3)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600" dirty="0">
                <a:latin typeface="+mj-ea"/>
                <a:cs typeface="Times New Roman" pitchFamily="18" charset="0"/>
              </a:rPr>
              <a:t>ＷＢ１０４</a:t>
            </a:r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3" name="Text Box 494"/>
          <p:cNvSpPr txBox="1">
            <a:spLocks noChangeArrowheads="1"/>
          </p:cNvSpPr>
          <p:nvPr/>
        </p:nvSpPr>
        <p:spPr bwMode="auto">
          <a:xfrm>
            <a:off x="4146550" y="2967038"/>
            <a:ext cx="144463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500" dirty="0">
                <a:latin typeface="+mj-ea"/>
                <a:ea typeface="+mj-ea"/>
                <a:cs typeface="Times New Roman" pitchFamily="18" charset="0"/>
              </a:rPr>
              <a:t>                      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桌球練習室   ＷＢ１０５</a:t>
            </a:r>
          </a:p>
        </p:txBody>
      </p:sp>
      <p:sp>
        <p:nvSpPr>
          <p:cNvPr id="2274" name="Line 495"/>
          <p:cNvSpPr>
            <a:spLocks noChangeShapeType="1"/>
          </p:cNvSpPr>
          <p:nvPr/>
        </p:nvSpPr>
        <p:spPr bwMode="auto">
          <a:xfrm>
            <a:off x="919163" y="2052638"/>
            <a:ext cx="0" cy="491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5" name="Line 496"/>
          <p:cNvSpPr>
            <a:spLocks noChangeShapeType="1"/>
          </p:cNvSpPr>
          <p:nvPr/>
        </p:nvSpPr>
        <p:spPr bwMode="auto">
          <a:xfrm>
            <a:off x="919163" y="84534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6" name="Rectangle 497"/>
          <p:cNvSpPr>
            <a:spLocks noChangeArrowheads="1"/>
          </p:cNvSpPr>
          <p:nvPr/>
        </p:nvSpPr>
        <p:spPr bwMode="auto">
          <a:xfrm>
            <a:off x="9742488" y="3995738"/>
            <a:ext cx="606425" cy="309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7" name="Rectangle 498"/>
          <p:cNvSpPr>
            <a:spLocks noChangeArrowheads="1"/>
          </p:cNvSpPr>
          <p:nvPr/>
        </p:nvSpPr>
        <p:spPr bwMode="auto">
          <a:xfrm>
            <a:off x="10455275" y="3995738"/>
            <a:ext cx="51435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0" name="Text Box 501"/>
          <p:cNvSpPr txBox="1">
            <a:spLocks noChangeArrowheads="1"/>
          </p:cNvSpPr>
          <p:nvPr/>
        </p:nvSpPr>
        <p:spPr bwMode="auto">
          <a:xfrm>
            <a:off x="4292600" y="6888163"/>
            <a:ext cx="3741738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TW" sz="1600" dirty="0">
                <a:latin typeface="+mj-ea"/>
                <a:ea typeface="+mj-ea"/>
                <a:cs typeface="Times New Roman" pitchFamily="18" charset="0"/>
              </a:rPr>
              <a:t>           </a:t>
            </a:r>
            <a:r>
              <a:rPr lang="zh-TW" altLang="en-US" sz="1600" dirty="0">
                <a:latin typeface="+mj-ea"/>
                <a:ea typeface="+mj-ea"/>
                <a:cs typeface="Times New Roman" pitchFamily="18" charset="0"/>
              </a:rPr>
              <a:t>花圃                            花圃</a:t>
            </a:r>
          </a:p>
        </p:txBody>
      </p:sp>
      <p:sp>
        <p:nvSpPr>
          <p:cNvPr id="2281" name="Text Box 502"/>
          <p:cNvSpPr txBox="1">
            <a:spLocks noChangeArrowheads="1"/>
          </p:cNvSpPr>
          <p:nvPr/>
        </p:nvSpPr>
        <p:spPr bwMode="auto">
          <a:xfrm>
            <a:off x="11657013" y="681038"/>
            <a:ext cx="266700" cy="571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2" name="Text Box 503"/>
          <p:cNvSpPr txBox="1">
            <a:spLocks noChangeArrowheads="1"/>
          </p:cNvSpPr>
          <p:nvPr/>
        </p:nvSpPr>
        <p:spPr bwMode="auto">
          <a:xfrm>
            <a:off x="11555413" y="4681538"/>
            <a:ext cx="293687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大門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3" name="Rectangle 506"/>
          <p:cNvSpPr>
            <a:spLocks noChangeArrowheads="1"/>
          </p:cNvSpPr>
          <p:nvPr/>
        </p:nvSpPr>
        <p:spPr bwMode="auto">
          <a:xfrm>
            <a:off x="6856413" y="2967038"/>
            <a:ext cx="444500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樂器室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4" name="Rectangle 505"/>
          <p:cNvSpPr>
            <a:spLocks noChangeArrowheads="1"/>
          </p:cNvSpPr>
          <p:nvPr/>
        </p:nvSpPr>
        <p:spPr bwMode="auto">
          <a:xfrm>
            <a:off x="6421438" y="2967038"/>
            <a:ext cx="438150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5" name="Rectangle 504"/>
          <p:cNvSpPr>
            <a:spLocks noChangeArrowheads="1"/>
          </p:cNvSpPr>
          <p:nvPr/>
        </p:nvSpPr>
        <p:spPr bwMode="auto">
          <a:xfrm>
            <a:off x="5978525" y="2967038"/>
            <a:ext cx="441325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(2)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SB106</a:t>
            </a:r>
          </a:p>
        </p:txBody>
      </p:sp>
      <p:sp>
        <p:nvSpPr>
          <p:cNvPr id="2286" name="Rectangle 508"/>
          <p:cNvSpPr>
            <a:spLocks noChangeArrowheads="1"/>
          </p:cNvSpPr>
          <p:nvPr/>
        </p:nvSpPr>
        <p:spPr bwMode="auto">
          <a:xfrm>
            <a:off x="0" y="-2410227"/>
            <a:ext cx="1847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7" name="Rectangle 519"/>
          <p:cNvSpPr>
            <a:spLocks noChangeArrowheads="1"/>
          </p:cNvSpPr>
          <p:nvPr/>
        </p:nvSpPr>
        <p:spPr bwMode="auto">
          <a:xfrm>
            <a:off x="0" y="-21372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8" name="Rectangle 523"/>
          <p:cNvSpPr>
            <a:spLocks noChangeArrowheads="1"/>
          </p:cNvSpPr>
          <p:nvPr/>
        </p:nvSpPr>
        <p:spPr bwMode="auto">
          <a:xfrm>
            <a:off x="0" y="-1918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9" name="Rectangle 532"/>
          <p:cNvSpPr>
            <a:spLocks noChangeArrowheads="1"/>
          </p:cNvSpPr>
          <p:nvPr/>
        </p:nvSpPr>
        <p:spPr bwMode="auto">
          <a:xfrm>
            <a:off x="328613" y="774978"/>
            <a:ext cx="1311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zh-TW" sz="1800">
                <a:latin typeface="+mj-ea"/>
                <a:ea typeface="+mj-ea"/>
                <a:cs typeface="Times New Roman" pitchFamily="18" charset="0"/>
              </a:rPr>
              <a:t>                   </a:t>
            </a:r>
          </a:p>
        </p:txBody>
      </p:sp>
      <p:sp>
        <p:nvSpPr>
          <p:cNvPr id="2290" name="Text Box 533"/>
          <p:cNvSpPr txBox="1">
            <a:spLocks noChangeArrowheads="1"/>
          </p:cNvSpPr>
          <p:nvPr/>
        </p:nvSpPr>
        <p:spPr bwMode="auto">
          <a:xfrm>
            <a:off x="8056563" y="6384925"/>
            <a:ext cx="3457575" cy="287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                                         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7" name="Text Box 371"/>
          <p:cNvSpPr txBox="1">
            <a:spLocks noChangeArrowheads="1"/>
          </p:cNvSpPr>
          <p:nvPr/>
        </p:nvSpPr>
        <p:spPr bwMode="auto">
          <a:xfrm>
            <a:off x="2090737" y="7770977"/>
            <a:ext cx="733425" cy="45067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教具室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N210</a:t>
            </a:r>
          </a:p>
        </p:txBody>
      </p:sp>
      <p:sp>
        <p:nvSpPr>
          <p:cNvPr id="2051" name="Text Box 272"/>
          <p:cNvSpPr txBox="1">
            <a:spLocks noChangeArrowheads="1"/>
          </p:cNvSpPr>
          <p:nvPr/>
        </p:nvSpPr>
        <p:spPr bwMode="auto">
          <a:xfrm>
            <a:off x="1000200" y="7176864"/>
            <a:ext cx="444376" cy="2160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垃圾場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4794249" y="2967038"/>
            <a:ext cx="627063" cy="571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遊戲場</a:t>
            </a:r>
          </a:p>
        </p:txBody>
      </p:sp>
      <p:sp>
        <p:nvSpPr>
          <p:cNvPr id="252" name="矩形 251"/>
          <p:cNvSpPr/>
          <p:nvPr/>
        </p:nvSpPr>
        <p:spPr bwMode="auto">
          <a:xfrm>
            <a:off x="1144216" y="4080520"/>
            <a:ext cx="28803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400" dirty="0">
                <a:ea typeface="新細明體" pitchFamily="18" charset="-120"/>
              </a:rPr>
              <a:t>舊警衛室</a:t>
            </a:r>
            <a:endParaRPr kumimoji="1" lang="zh-TW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69" name="Rectangle 490"/>
          <p:cNvSpPr>
            <a:spLocks noChangeArrowheads="1"/>
          </p:cNvSpPr>
          <p:nvPr/>
        </p:nvSpPr>
        <p:spPr bwMode="auto">
          <a:xfrm>
            <a:off x="7592239" y="2967037"/>
            <a:ext cx="1761311" cy="328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體能教室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SB103-101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9" name="矩形 248"/>
          <p:cNvSpPr/>
          <p:nvPr/>
        </p:nvSpPr>
        <p:spPr bwMode="auto">
          <a:xfrm>
            <a:off x="115681" y="111655"/>
            <a:ext cx="3443494" cy="330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279525" eaLnBrk="1" hangingPunct="1"/>
            <a:r>
              <a:rPr lang="zh-TW" altLang="en-US" sz="1200" b="1" dirty="0">
                <a:ea typeface="新細明體" pitchFamily="18" charset="-120"/>
              </a:rPr>
              <a:t>一</a:t>
            </a:r>
            <a:r>
              <a:rPr lang="en-US" altLang="zh-TW" sz="1200" b="1" dirty="0">
                <a:ea typeface="新細明體" pitchFamily="18" charset="-120"/>
              </a:rPr>
              <a:t>11  </a:t>
            </a:r>
            <a:r>
              <a:rPr lang="zh-TW" altLang="en-US" sz="1200" b="1" dirty="0">
                <a:ea typeface="新細明體" pitchFamily="18" charset="-120"/>
              </a:rPr>
              <a:t> </a:t>
            </a:r>
            <a:r>
              <a:rPr lang="en-US" altLang="zh-TW" sz="1200" b="1" dirty="0">
                <a:ea typeface="新細明體" pitchFamily="18" charset="-120"/>
              </a:rPr>
              <a:t> </a:t>
            </a:r>
            <a:r>
              <a:rPr lang="zh-TW" altLang="en-US" sz="1200" b="1" dirty="0">
                <a:ea typeface="新細明體" pitchFamily="18" charset="-120"/>
              </a:rPr>
              <a:t>二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11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三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四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五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12</a:t>
            </a:r>
            <a:r>
              <a:rPr kumimoji="1" lang="zh-TW" altLang="en-US" sz="1200" b="1" i="0" u="none" strike="noStrike" cap="none" normalizeH="0" baseline="0">
                <a:ln>
                  <a:noFill/>
                </a:ln>
                <a:effectLst/>
                <a:ea typeface="新細明體" pitchFamily="18" charset="-120"/>
              </a:rPr>
              <a:t>    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六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10</a:t>
            </a:r>
            <a:endParaRPr kumimoji="1" lang="zh-TW" altLang="en-US" sz="1200" b="1" i="0" u="none" strike="noStrike" cap="none" normalizeH="0" baseline="0" dirty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240" name="Rectangle 490"/>
          <p:cNvSpPr>
            <a:spLocks noChangeArrowheads="1"/>
          </p:cNvSpPr>
          <p:nvPr/>
        </p:nvSpPr>
        <p:spPr bwMode="auto">
          <a:xfrm>
            <a:off x="8543353" y="7018527"/>
            <a:ext cx="3327428" cy="1490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B2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停車場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4" name="Rectangle 490"/>
          <p:cNvSpPr>
            <a:spLocks noChangeArrowheads="1"/>
          </p:cNvSpPr>
          <p:nvPr/>
        </p:nvSpPr>
        <p:spPr bwMode="auto">
          <a:xfrm>
            <a:off x="8543691" y="7195085"/>
            <a:ext cx="3331085" cy="1756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B1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游泳池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0" name="Rectangle 490"/>
          <p:cNvSpPr>
            <a:spLocks noChangeArrowheads="1"/>
          </p:cNvSpPr>
          <p:nvPr/>
        </p:nvSpPr>
        <p:spPr bwMode="auto">
          <a:xfrm>
            <a:off x="8547873" y="7387964"/>
            <a:ext cx="3329724" cy="1964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1F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教務處、總務處、體能活動室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1" name="Rectangle 490"/>
          <p:cNvSpPr>
            <a:spLocks noChangeArrowheads="1"/>
          </p:cNvSpPr>
          <p:nvPr/>
        </p:nvSpPr>
        <p:spPr bwMode="auto">
          <a:xfrm>
            <a:off x="8547874" y="7605456"/>
            <a:ext cx="3331040" cy="2350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2F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演藝廳、大會議室、輔導室、研習教室、家長會辦公室、諮商室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3" name="Rectangle 490"/>
          <p:cNvSpPr>
            <a:spLocks noChangeArrowheads="1"/>
          </p:cNvSpPr>
          <p:nvPr/>
        </p:nvSpPr>
        <p:spPr bwMode="auto">
          <a:xfrm>
            <a:off x="8542845" y="8106856"/>
            <a:ext cx="3331189" cy="2113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4F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多功能藝廊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(A)~(B)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、美勞教室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(1)~(4)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、藝才班小辦公室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4" name="Rectangle 490"/>
          <p:cNvSpPr>
            <a:spLocks noChangeArrowheads="1"/>
          </p:cNvSpPr>
          <p:nvPr/>
        </p:nvSpPr>
        <p:spPr bwMode="auto">
          <a:xfrm>
            <a:off x="8543661" y="8335456"/>
            <a:ext cx="3333936" cy="2350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樓綜合球場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5" name="Rectangle 490"/>
          <p:cNvSpPr>
            <a:spLocks noChangeArrowheads="1"/>
          </p:cNvSpPr>
          <p:nvPr/>
        </p:nvSpPr>
        <p:spPr bwMode="auto">
          <a:xfrm>
            <a:off x="8542845" y="7867783"/>
            <a:ext cx="3333936" cy="2174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3F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校長室、人會室、電腦教室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(1)~(2)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韻律教室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6" name="圓角矩形 255"/>
          <p:cNvSpPr/>
          <p:nvPr/>
        </p:nvSpPr>
        <p:spPr bwMode="auto">
          <a:xfrm>
            <a:off x="8655052" y="394271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育美樓</a:t>
            </a:r>
          </a:p>
        </p:txBody>
      </p:sp>
      <p:sp>
        <p:nvSpPr>
          <p:cNvPr id="258" name="圓角矩形 257"/>
          <p:cNvSpPr/>
          <p:nvPr/>
        </p:nvSpPr>
        <p:spPr bwMode="auto">
          <a:xfrm>
            <a:off x="2759466" y="1312344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修德樓</a:t>
            </a:r>
          </a:p>
        </p:txBody>
      </p:sp>
      <p:sp>
        <p:nvSpPr>
          <p:cNvPr id="259" name="圓角矩形 258"/>
          <p:cNvSpPr/>
          <p:nvPr/>
        </p:nvSpPr>
        <p:spPr bwMode="auto">
          <a:xfrm>
            <a:off x="4237832" y="4569004"/>
            <a:ext cx="619445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000" dirty="0">
                <a:ea typeface="新細明體" pitchFamily="18" charset="-120"/>
              </a:rPr>
              <a:t>博思</a:t>
            </a: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樓</a:t>
            </a:r>
          </a:p>
        </p:txBody>
      </p:sp>
      <p:sp>
        <p:nvSpPr>
          <p:cNvPr id="260" name="圓角矩形 259"/>
          <p:cNvSpPr/>
          <p:nvPr/>
        </p:nvSpPr>
        <p:spPr bwMode="auto">
          <a:xfrm>
            <a:off x="1135067" y="3031053"/>
            <a:ext cx="233360" cy="624108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樂群樓</a:t>
            </a:r>
          </a:p>
        </p:txBody>
      </p:sp>
      <p:sp>
        <p:nvSpPr>
          <p:cNvPr id="261" name="圓角矩形 260"/>
          <p:cNvSpPr/>
          <p:nvPr/>
        </p:nvSpPr>
        <p:spPr bwMode="auto">
          <a:xfrm>
            <a:off x="7352102" y="8676259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學文樓</a:t>
            </a:r>
          </a:p>
        </p:txBody>
      </p:sp>
      <p:sp>
        <p:nvSpPr>
          <p:cNvPr id="262" name="圓角矩形 261"/>
          <p:cNvSpPr/>
          <p:nvPr/>
        </p:nvSpPr>
        <p:spPr bwMode="auto">
          <a:xfrm>
            <a:off x="10452795" y="8704300"/>
            <a:ext cx="1361280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藝術教學綜合大樓</a:t>
            </a:r>
          </a:p>
        </p:txBody>
      </p:sp>
    </p:spTree>
    <p:extLst>
      <p:ext uri="{BB962C8B-B14F-4D97-AF65-F5344CB8AC3E}">
        <p14:creationId xmlns:p14="http://schemas.microsoft.com/office/powerpoint/2010/main" val="95943228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71"/>
          <p:cNvSpPr txBox="1">
            <a:spLocks noChangeArrowheads="1"/>
          </p:cNvSpPr>
          <p:nvPr/>
        </p:nvSpPr>
        <p:spPr bwMode="auto">
          <a:xfrm>
            <a:off x="11849100" y="698500"/>
            <a:ext cx="366713" cy="7869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大安路二段                                            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3" name="Text Box 273"/>
          <p:cNvSpPr txBox="1">
            <a:spLocks noChangeArrowheads="1"/>
          </p:cNvSpPr>
          <p:nvPr/>
        </p:nvSpPr>
        <p:spPr bwMode="auto">
          <a:xfrm>
            <a:off x="404813" y="2052638"/>
            <a:ext cx="587375" cy="4343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四維路                      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4" name="Text Box 274"/>
          <p:cNvSpPr txBox="1">
            <a:spLocks noChangeArrowheads="1"/>
          </p:cNvSpPr>
          <p:nvPr/>
        </p:nvSpPr>
        <p:spPr bwMode="auto">
          <a:xfrm>
            <a:off x="9648825" y="681038"/>
            <a:ext cx="2054225" cy="28575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 eaLnBrk="1" hangingPunct="1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臺北市建安國民小學</a:t>
            </a:r>
            <a:endParaRPr lang="zh-TW" altLang="en-US" sz="15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一一一學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年度</a:t>
            </a:r>
            <a:endParaRPr lang="en-US" altLang="zh-TW" sz="20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教室平面配置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圖</a:t>
            </a:r>
            <a:endParaRPr lang="zh-TW" altLang="en-US" sz="1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  <a:cs typeface="Times New Roman" pitchFamily="18" charset="0"/>
              </a:rPr>
              <a:t>                  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5" name="Text Box 275"/>
          <p:cNvSpPr txBox="1">
            <a:spLocks noChangeArrowheads="1"/>
          </p:cNvSpPr>
          <p:nvPr/>
        </p:nvSpPr>
        <p:spPr bwMode="auto">
          <a:xfrm>
            <a:off x="9324976" y="638359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11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  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6" name="Text Box 276"/>
          <p:cNvSpPr txBox="1">
            <a:spLocks noChangeArrowheads="1"/>
          </p:cNvSpPr>
          <p:nvPr/>
        </p:nvSpPr>
        <p:spPr bwMode="auto">
          <a:xfrm>
            <a:off x="8913813" y="681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S501-1</a:t>
            </a:r>
          </a:p>
        </p:txBody>
      </p:sp>
      <p:sp>
        <p:nvSpPr>
          <p:cNvPr id="2057" name="Text Box 277"/>
          <p:cNvSpPr txBox="1">
            <a:spLocks noChangeArrowheads="1"/>
          </p:cNvSpPr>
          <p:nvPr/>
        </p:nvSpPr>
        <p:spPr bwMode="auto">
          <a:xfrm>
            <a:off x="89138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S401-1</a:t>
            </a:r>
          </a:p>
        </p:txBody>
      </p:sp>
      <p:sp>
        <p:nvSpPr>
          <p:cNvPr id="2058" name="Text Box 278"/>
          <p:cNvSpPr txBox="1">
            <a:spLocks noChangeArrowheads="1"/>
          </p:cNvSpPr>
          <p:nvPr/>
        </p:nvSpPr>
        <p:spPr bwMode="auto">
          <a:xfrm>
            <a:off x="891381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S301-1</a:t>
            </a:r>
          </a:p>
        </p:txBody>
      </p:sp>
      <p:sp>
        <p:nvSpPr>
          <p:cNvPr id="2059" name="Text Box 279"/>
          <p:cNvSpPr txBox="1">
            <a:spLocks noChangeArrowheads="1"/>
          </p:cNvSpPr>
          <p:nvPr/>
        </p:nvSpPr>
        <p:spPr bwMode="auto">
          <a:xfrm>
            <a:off x="891381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S201-1</a:t>
            </a:r>
          </a:p>
        </p:txBody>
      </p:sp>
      <p:sp>
        <p:nvSpPr>
          <p:cNvPr id="2060" name="Text Box 280"/>
          <p:cNvSpPr txBox="1">
            <a:spLocks noChangeArrowheads="1"/>
          </p:cNvSpPr>
          <p:nvPr/>
        </p:nvSpPr>
        <p:spPr bwMode="auto">
          <a:xfrm>
            <a:off x="89138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S101-1</a:t>
            </a:r>
          </a:p>
        </p:txBody>
      </p:sp>
      <p:sp>
        <p:nvSpPr>
          <p:cNvPr id="2061" name="Text Box 281"/>
          <p:cNvSpPr txBox="1">
            <a:spLocks noChangeArrowheads="1"/>
          </p:cNvSpPr>
          <p:nvPr/>
        </p:nvSpPr>
        <p:spPr bwMode="auto">
          <a:xfrm>
            <a:off x="8401050" y="6810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(3)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S501</a:t>
            </a:r>
          </a:p>
        </p:txBody>
      </p:sp>
      <p:sp>
        <p:nvSpPr>
          <p:cNvPr id="2062" name="Text Box 282"/>
          <p:cNvSpPr txBox="1">
            <a:spLocks noChangeArrowheads="1"/>
          </p:cNvSpPr>
          <p:nvPr/>
        </p:nvSpPr>
        <p:spPr bwMode="auto">
          <a:xfrm>
            <a:off x="8401050" y="1138238"/>
            <a:ext cx="5127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S401</a:t>
            </a: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3" name="Text Box 283"/>
          <p:cNvSpPr txBox="1">
            <a:spLocks noChangeArrowheads="1"/>
          </p:cNvSpPr>
          <p:nvPr/>
        </p:nvSpPr>
        <p:spPr bwMode="auto">
          <a:xfrm>
            <a:off x="8474075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S301</a:t>
            </a:r>
          </a:p>
        </p:txBody>
      </p:sp>
      <p:sp>
        <p:nvSpPr>
          <p:cNvPr id="2064" name="Text Box 284"/>
          <p:cNvSpPr txBox="1">
            <a:spLocks noChangeArrowheads="1"/>
          </p:cNvSpPr>
          <p:nvPr/>
        </p:nvSpPr>
        <p:spPr bwMode="auto">
          <a:xfrm>
            <a:off x="8474075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S201</a:t>
            </a:r>
          </a:p>
        </p:txBody>
      </p:sp>
      <p:sp>
        <p:nvSpPr>
          <p:cNvPr id="2065" name="Text Box 285"/>
          <p:cNvSpPr txBox="1">
            <a:spLocks noChangeArrowheads="1"/>
          </p:cNvSpPr>
          <p:nvPr/>
        </p:nvSpPr>
        <p:spPr bwMode="auto">
          <a:xfrm>
            <a:off x="8474075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S101</a:t>
            </a:r>
          </a:p>
        </p:txBody>
      </p:sp>
      <p:sp>
        <p:nvSpPr>
          <p:cNvPr id="2066" name="Text Box 286"/>
          <p:cNvSpPr txBox="1">
            <a:spLocks noChangeArrowheads="1"/>
          </p:cNvSpPr>
          <p:nvPr/>
        </p:nvSpPr>
        <p:spPr bwMode="auto">
          <a:xfrm>
            <a:off x="8107363" y="681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>
                <a:latin typeface="+mj-ea"/>
                <a:ea typeface="+mj-ea"/>
                <a:cs typeface="Times New Roman" pitchFamily="18" charset="0"/>
              </a:rPr>
              <a:t>準備室</a:t>
            </a:r>
            <a:r>
              <a:rPr lang="en-US" altLang="zh-TW" sz="800">
                <a:latin typeface="+mj-ea"/>
                <a:ea typeface="+mj-ea"/>
                <a:cs typeface="Times New Roman" pitchFamily="18" charset="0"/>
              </a:rPr>
              <a:t>S502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7" name="Text Box 287"/>
          <p:cNvSpPr txBox="1">
            <a:spLocks noChangeArrowheads="1"/>
          </p:cNvSpPr>
          <p:nvPr/>
        </p:nvSpPr>
        <p:spPr bwMode="auto">
          <a:xfrm>
            <a:off x="8107363" y="1138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8" name="Text Box 288"/>
          <p:cNvSpPr txBox="1">
            <a:spLocks noChangeArrowheads="1"/>
          </p:cNvSpPr>
          <p:nvPr/>
        </p:nvSpPr>
        <p:spPr bwMode="auto">
          <a:xfrm>
            <a:off x="8034338" y="1595438"/>
            <a:ext cx="439737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S302</a:t>
            </a:r>
          </a:p>
        </p:txBody>
      </p:sp>
      <p:sp>
        <p:nvSpPr>
          <p:cNvPr id="2069" name="Text Box 289"/>
          <p:cNvSpPr txBox="1">
            <a:spLocks noChangeArrowheads="1"/>
          </p:cNvSpPr>
          <p:nvPr/>
        </p:nvSpPr>
        <p:spPr bwMode="auto">
          <a:xfrm>
            <a:off x="8034338" y="2052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S202</a:t>
            </a:r>
          </a:p>
        </p:txBody>
      </p:sp>
      <p:sp>
        <p:nvSpPr>
          <p:cNvPr id="2070" name="Text Box 290"/>
          <p:cNvSpPr txBox="1">
            <a:spLocks noChangeArrowheads="1"/>
          </p:cNvSpPr>
          <p:nvPr/>
        </p:nvSpPr>
        <p:spPr bwMode="auto">
          <a:xfrm>
            <a:off x="8034338" y="25098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S102</a:t>
            </a:r>
          </a:p>
        </p:txBody>
      </p:sp>
      <p:sp>
        <p:nvSpPr>
          <p:cNvPr id="2071" name="Text Box 291"/>
          <p:cNvSpPr txBox="1">
            <a:spLocks noChangeArrowheads="1"/>
          </p:cNvSpPr>
          <p:nvPr/>
        </p:nvSpPr>
        <p:spPr bwMode="auto">
          <a:xfrm>
            <a:off x="7594600" y="6810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2" name="Text Box 292"/>
          <p:cNvSpPr txBox="1">
            <a:spLocks noChangeArrowheads="1"/>
          </p:cNvSpPr>
          <p:nvPr/>
        </p:nvSpPr>
        <p:spPr bwMode="auto">
          <a:xfrm>
            <a:off x="7594600" y="11382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(2)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S403</a:t>
            </a:r>
          </a:p>
        </p:txBody>
      </p:sp>
      <p:sp>
        <p:nvSpPr>
          <p:cNvPr id="2073" name="Text Box 293"/>
          <p:cNvSpPr txBox="1">
            <a:spLocks noChangeArrowheads="1"/>
          </p:cNvSpPr>
          <p:nvPr/>
        </p:nvSpPr>
        <p:spPr bwMode="auto">
          <a:xfrm>
            <a:off x="759460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4" name="Text Box 294"/>
          <p:cNvSpPr txBox="1">
            <a:spLocks noChangeArrowheads="1"/>
          </p:cNvSpPr>
          <p:nvPr/>
        </p:nvSpPr>
        <p:spPr bwMode="auto">
          <a:xfrm>
            <a:off x="7594600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S203</a:t>
            </a:r>
          </a:p>
        </p:txBody>
      </p:sp>
      <p:sp>
        <p:nvSpPr>
          <p:cNvPr id="2075" name="Text Box 295"/>
          <p:cNvSpPr txBox="1">
            <a:spLocks noChangeArrowheads="1"/>
          </p:cNvSpPr>
          <p:nvPr/>
        </p:nvSpPr>
        <p:spPr bwMode="auto">
          <a:xfrm>
            <a:off x="7594600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S103</a:t>
            </a:r>
          </a:p>
        </p:txBody>
      </p:sp>
      <p:sp>
        <p:nvSpPr>
          <p:cNvPr id="2076" name="Text Box 296"/>
          <p:cNvSpPr txBox="1">
            <a:spLocks noChangeArrowheads="1"/>
          </p:cNvSpPr>
          <p:nvPr/>
        </p:nvSpPr>
        <p:spPr bwMode="auto">
          <a:xfrm>
            <a:off x="7300913" y="681038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7" name="Text Box 297"/>
          <p:cNvSpPr txBox="1">
            <a:spLocks noChangeArrowheads="1"/>
          </p:cNvSpPr>
          <p:nvPr/>
        </p:nvSpPr>
        <p:spPr bwMode="auto">
          <a:xfrm>
            <a:off x="6786563" y="681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8" name="Text Box 298"/>
          <p:cNvSpPr txBox="1">
            <a:spLocks noChangeArrowheads="1"/>
          </p:cNvSpPr>
          <p:nvPr/>
        </p:nvSpPr>
        <p:spPr bwMode="auto">
          <a:xfrm>
            <a:off x="6859588" y="11382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S404</a:t>
            </a:r>
          </a:p>
        </p:txBody>
      </p:sp>
      <p:sp>
        <p:nvSpPr>
          <p:cNvPr id="2079" name="Text Box 299"/>
          <p:cNvSpPr txBox="1">
            <a:spLocks noChangeArrowheads="1"/>
          </p:cNvSpPr>
          <p:nvPr/>
        </p:nvSpPr>
        <p:spPr bwMode="auto">
          <a:xfrm>
            <a:off x="52466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0" name="Text Box 300"/>
          <p:cNvSpPr txBox="1">
            <a:spLocks noChangeArrowheads="1"/>
          </p:cNvSpPr>
          <p:nvPr/>
        </p:nvSpPr>
        <p:spPr bwMode="auto">
          <a:xfrm>
            <a:off x="5246688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1" name="Text Box 301"/>
          <p:cNvSpPr txBox="1">
            <a:spLocks noChangeArrowheads="1"/>
          </p:cNvSpPr>
          <p:nvPr/>
        </p:nvSpPr>
        <p:spPr bwMode="auto">
          <a:xfrm>
            <a:off x="52466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S107-1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2" name="Text Box 302"/>
          <p:cNvSpPr txBox="1">
            <a:spLocks noChangeArrowheads="1"/>
          </p:cNvSpPr>
          <p:nvPr/>
        </p:nvSpPr>
        <p:spPr bwMode="auto">
          <a:xfrm>
            <a:off x="6494463" y="681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3" name="Text Box 303"/>
          <p:cNvSpPr txBox="1">
            <a:spLocks noChangeArrowheads="1"/>
          </p:cNvSpPr>
          <p:nvPr/>
        </p:nvSpPr>
        <p:spPr bwMode="auto">
          <a:xfrm>
            <a:off x="6419850" y="11382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S405</a:t>
            </a:r>
          </a:p>
        </p:txBody>
      </p:sp>
      <p:sp>
        <p:nvSpPr>
          <p:cNvPr id="2084" name="Text Box 304"/>
          <p:cNvSpPr txBox="1">
            <a:spLocks noChangeArrowheads="1"/>
          </p:cNvSpPr>
          <p:nvPr/>
        </p:nvSpPr>
        <p:spPr bwMode="auto">
          <a:xfrm>
            <a:off x="480695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S307</a:t>
            </a:r>
          </a:p>
        </p:txBody>
      </p:sp>
      <p:sp>
        <p:nvSpPr>
          <p:cNvPr id="2085" name="Text Box 305"/>
          <p:cNvSpPr txBox="1">
            <a:spLocks noChangeArrowheads="1"/>
          </p:cNvSpPr>
          <p:nvPr/>
        </p:nvSpPr>
        <p:spPr bwMode="auto">
          <a:xfrm>
            <a:off x="4806950" y="2052638"/>
            <a:ext cx="439738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S207</a:t>
            </a:r>
          </a:p>
        </p:txBody>
      </p:sp>
      <p:sp>
        <p:nvSpPr>
          <p:cNvPr id="2086" name="Text Box 306"/>
          <p:cNvSpPr txBox="1">
            <a:spLocks noChangeArrowheads="1"/>
          </p:cNvSpPr>
          <p:nvPr/>
        </p:nvSpPr>
        <p:spPr bwMode="auto">
          <a:xfrm>
            <a:off x="480695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生活教室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S107</a:t>
            </a:r>
          </a:p>
        </p:txBody>
      </p:sp>
      <p:sp>
        <p:nvSpPr>
          <p:cNvPr id="2087" name="Text Box 307"/>
          <p:cNvSpPr txBox="1">
            <a:spLocks noChangeArrowheads="1"/>
          </p:cNvSpPr>
          <p:nvPr/>
        </p:nvSpPr>
        <p:spPr bwMode="auto">
          <a:xfrm>
            <a:off x="5980113" y="681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(6)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8" name="Text Box 308"/>
          <p:cNvSpPr txBox="1">
            <a:spLocks noChangeArrowheads="1"/>
          </p:cNvSpPr>
          <p:nvPr/>
        </p:nvSpPr>
        <p:spPr bwMode="auto">
          <a:xfrm>
            <a:off x="59801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cs typeface="Times New Roman" pitchFamily="18" charset="0"/>
              </a:rPr>
              <a:t>多功能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書法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S406</a:t>
            </a:r>
          </a:p>
        </p:txBody>
      </p:sp>
      <p:sp>
        <p:nvSpPr>
          <p:cNvPr id="2089" name="Text Box 309"/>
          <p:cNvSpPr txBox="1">
            <a:spLocks noChangeArrowheads="1"/>
          </p:cNvSpPr>
          <p:nvPr/>
        </p:nvSpPr>
        <p:spPr bwMode="auto">
          <a:xfrm>
            <a:off x="5980113" y="1595438"/>
            <a:ext cx="439737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S306</a:t>
            </a:r>
          </a:p>
        </p:txBody>
      </p:sp>
      <p:sp>
        <p:nvSpPr>
          <p:cNvPr id="2090" name="Text Box 310"/>
          <p:cNvSpPr txBox="1">
            <a:spLocks noChangeArrowheads="1"/>
          </p:cNvSpPr>
          <p:nvPr/>
        </p:nvSpPr>
        <p:spPr bwMode="auto">
          <a:xfrm>
            <a:off x="5980113" y="2052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S206</a:t>
            </a:r>
          </a:p>
        </p:txBody>
      </p:sp>
      <p:sp>
        <p:nvSpPr>
          <p:cNvPr id="2091" name="Text Box 311"/>
          <p:cNvSpPr txBox="1">
            <a:spLocks noChangeArrowheads="1"/>
          </p:cNvSpPr>
          <p:nvPr/>
        </p:nvSpPr>
        <p:spPr bwMode="auto">
          <a:xfrm>
            <a:off x="59801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知動教室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S106</a:t>
            </a:r>
          </a:p>
        </p:txBody>
      </p:sp>
      <p:sp>
        <p:nvSpPr>
          <p:cNvPr id="2092" name="Text Box 312"/>
          <p:cNvSpPr txBox="1">
            <a:spLocks noChangeArrowheads="1"/>
          </p:cNvSpPr>
          <p:nvPr/>
        </p:nvSpPr>
        <p:spPr bwMode="auto">
          <a:xfrm>
            <a:off x="5686425" y="1595438"/>
            <a:ext cx="293688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機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S106-1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3" name="Text Box 313"/>
          <p:cNvSpPr txBox="1">
            <a:spLocks noChangeArrowheads="1"/>
          </p:cNvSpPr>
          <p:nvPr/>
        </p:nvSpPr>
        <p:spPr bwMode="auto">
          <a:xfrm>
            <a:off x="6859588" y="1595438"/>
            <a:ext cx="441325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S304</a:t>
            </a:r>
          </a:p>
        </p:txBody>
      </p:sp>
      <p:sp>
        <p:nvSpPr>
          <p:cNvPr id="2094" name="Text Box 314"/>
          <p:cNvSpPr txBox="1">
            <a:spLocks noChangeArrowheads="1"/>
          </p:cNvSpPr>
          <p:nvPr/>
        </p:nvSpPr>
        <p:spPr bwMode="auto">
          <a:xfrm>
            <a:off x="6859588" y="2052638"/>
            <a:ext cx="441325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S204</a:t>
            </a:r>
          </a:p>
        </p:txBody>
      </p:sp>
      <p:sp>
        <p:nvSpPr>
          <p:cNvPr id="2095" name="Text Box 315"/>
          <p:cNvSpPr txBox="1">
            <a:spLocks noChangeArrowheads="1"/>
          </p:cNvSpPr>
          <p:nvPr/>
        </p:nvSpPr>
        <p:spPr bwMode="auto">
          <a:xfrm>
            <a:off x="6859588" y="2509838"/>
            <a:ext cx="441325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S104</a:t>
            </a:r>
          </a:p>
        </p:txBody>
      </p:sp>
      <p:sp>
        <p:nvSpPr>
          <p:cNvPr id="2096" name="Text Box 316"/>
          <p:cNvSpPr txBox="1">
            <a:spLocks noChangeArrowheads="1"/>
          </p:cNvSpPr>
          <p:nvPr/>
        </p:nvSpPr>
        <p:spPr bwMode="auto">
          <a:xfrm>
            <a:off x="641985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S305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7" name="Text Box 317"/>
          <p:cNvSpPr txBox="1">
            <a:spLocks noChangeArrowheads="1"/>
          </p:cNvSpPr>
          <p:nvPr/>
        </p:nvSpPr>
        <p:spPr bwMode="auto">
          <a:xfrm>
            <a:off x="6419850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S205</a:t>
            </a:r>
          </a:p>
        </p:txBody>
      </p:sp>
      <p:sp>
        <p:nvSpPr>
          <p:cNvPr id="2098" name="Text Box 318"/>
          <p:cNvSpPr txBox="1">
            <a:spLocks noChangeArrowheads="1"/>
          </p:cNvSpPr>
          <p:nvPr/>
        </p:nvSpPr>
        <p:spPr bwMode="auto">
          <a:xfrm>
            <a:off x="6419850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S105</a:t>
            </a:r>
          </a:p>
        </p:txBody>
      </p:sp>
      <p:sp>
        <p:nvSpPr>
          <p:cNvPr id="2099" name="Text Box 319"/>
          <p:cNvSpPr txBox="1">
            <a:spLocks noChangeArrowheads="1"/>
          </p:cNvSpPr>
          <p:nvPr/>
        </p:nvSpPr>
        <p:spPr bwMode="auto">
          <a:xfrm>
            <a:off x="4511675" y="1596232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9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0" name="Text Box 320"/>
          <p:cNvSpPr txBox="1">
            <a:spLocks noChangeArrowheads="1"/>
          </p:cNvSpPr>
          <p:nvPr/>
        </p:nvSpPr>
        <p:spPr bwMode="auto">
          <a:xfrm>
            <a:off x="4071938" y="1595438"/>
            <a:ext cx="441325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S308</a:t>
            </a:r>
          </a:p>
        </p:txBody>
      </p:sp>
      <p:sp>
        <p:nvSpPr>
          <p:cNvPr id="2101" name="Text Box 321"/>
          <p:cNvSpPr txBox="1">
            <a:spLocks noChangeArrowheads="1"/>
          </p:cNvSpPr>
          <p:nvPr/>
        </p:nvSpPr>
        <p:spPr bwMode="auto">
          <a:xfrm>
            <a:off x="4072733" y="2048992"/>
            <a:ext cx="441325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S208</a:t>
            </a:r>
          </a:p>
        </p:txBody>
      </p:sp>
      <p:sp>
        <p:nvSpPr>
          <p:cNvPr id="2102" name="Text Box 322"/>
          <p:cNvSpPr txBox="1">
            <a:spLocks noChangeArrowheads="1"/>
          </p:cNvSpPr>
          <p:nvPr/>
        </p:nvSpPr>
        <p:spPr bwMode="auto">
          <a:xfrm>
            <a:off x="3632200" y="1595438"/>
            <a:ext cx="439738" cy="4572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S309</a:t>
            </a:r>
          </a:p>
        </p:txBody>
      </p:sp>
      <p:sp>
        <p:nvSpPr>
          <p:cNvPr id="2103" name="Text Box 323"/>
          <p:cNvSpPr txBox="1">
            <a:spLocks noChangeArrowheads="1"/>
          </p:cNvSpPr>
          <p:nvPr/>
        </p:nvSpPr>
        <p:spPr bwMode="auto">
          <a:xfrm>
            <a:off x="3635944" y="2052638"/>
            <a:ext cx="432185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 </a:t>
            </a:r>
            <a:r>
              <a:rPr lang="zh-TW" altLang="en-US" sz="1200" dirty="0" smtClean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13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S209</a:t>
            </a:r>
          </a:p>
        </p:txBody>
      </p:sp>
      <p:sp>
        <p:nvSpPr>
          <p:cNvPr id="2104" name="Text Box 324"/>
          <p:cNvSpPr txBox="1">
            <a:spLocks noChangeArrowheads="1"/>
          </p:cNvSpPr>
          <p:nvPr/>
        </p:nvSpPr>
        <p:spPr bwMode="auto">
          <a:xfrm>
            <a:off x="3192463" y="1595438"/>
            <a:ext cx="439737" cy="457200"/>
          </a:xfrm>
          <a:prstGeom prst="rect">
            <a:avLst/>
          </a:prstGeom>
          <a:solidFill>
            <a:srgbClr val="FFCE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S310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5" name="Text Box 325"/>
          <p:cNvSpPr txBox="1">
            <a:spLocks noChangeArrowheads="1"/>
          </p:cNvSpPr>
          <p:nvPr/>
        </p:nvSpPr>
        <p:spPr bwMode="auto">
          <a:xfrm>
            <a:off x="319246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-3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S210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6" name="Text Box 326"/>
          <p:cNvSpPr txBox="1">
            <a:spLocks noChangeArrowheads="1"/>
          </p:cNvSpPr>
          <p:nvPr/>
        </p:nvSpPr>
        <p:spPr bwMode="auto">
          <a:xfrm>
            <a:off x="319246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S110</a:t>
            </a:r>
          </a:p>
        </p:txBody>
      </p:sp>
      <p:sp>
        <p:nvSpPr>
          <p:cNvPr id="2107" name="Text Box 327"/>
          <p:cNvSpPr txBox="1">
            <a:spLocks noChangeArrowheads="1"/>
          </p:cNvSpPr>
          <p:nvPr/>
        </p:nvSpPr>
        <p:spPr bwMode="auto">
          <a:xfrm>
            <a:off x="2752725" y="1595438"/>
            <a:ext cx="439738" cy="457201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S311</a:t>
            </a:r>
          </a:p>
        </p:txBody>
      </p:sp>
      <p:sp>
        <p:nvSpPr>
          <p:cNvPr id="2108" name="Text Box 328"/>
          <p:cNvSpPr txBox="1">
            <a:spLocks noChangeArrowheads="1"/>
          </p:cNvSpPr>
          <p:nvPr/>
        </p:nvSpPr>
        <p:spPr bwMode="auto">
          <a:xfrm>
            <a:off x="2752725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S211</a:t>
            </a:r>
          </a:p>
        </p:txBody>
      </p:sp>
      <p:sp>
        <p:nvSpPr>
          <p:cNvPr id="2109" name="Text Box 329"/>
          <p:cNvSpPr txBox="1">
            <a:spLocks noChangeArrowheads="1"/>
          </p:cNvSpPr>
          <p:nvPr/>
        </p:nvSpPr>
        <p:spPr bwMode="auto">
          <a:xfrm>
            <a:off x="2752725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S111</a:t>
            </a:r>
          </a:p>
        </p:txBody>
      </p:sp>
      <p:sp>
        <p:nvSpPr>
          <p:cNvPr id="2110" name="Text Box 330"/>
          <p:cNvSpPr txBox="1">
            <a:spLocks noChangeArrowheads="1"/>
          </p:cNvSpPr>
          <p:nvPr/>
        </p:nvSpPr>
        <p:spPr bwMode="auto">
          <a:xfrm>
            <a:off x="23129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E107-1</a:t>
            </a:r>
          </a:p>
        </p:txBody>
      </p:sp>
      <p:sp>
        <p:nvSpPr>
          <p:cNvPr id="2111" name="Text Box 331"/>
          <p:cNvSpPr txBox="1">
            <a:spLocks noChangeArrowheads="1"/>
          </p:cNvSpPr>
          <p:nvPr/>
        </p:nvSpPr>
        <p:spPr bwMode="auto">
          <a:xfrm>
            <a:off x="23129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綿羊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E107</a:t>
            </a:r>
          </a:p>
        </p:txBody>
      </p:sp>
      <p:sp>
        <p:nvSpPr>
          <p:cNvPr id="2112" name="Text Box 332"/>
          <p:cNvSpPr txBox="1">
            <a:spLocks noChangeArrowheads="1"/>
          </p:cNvSpPr>
          <p:nvPr/>
        </p:nvSpPr>
        <p:spPr bwMode="auto">
          <a:xfrm>
            <a:off x="187166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E208-1</a:t>
            </a:r>
          </a:p>
        </p:txBody>
      </p:sp>
      <p:sp>
        <p:nvSpPr>
          <p:cNvPr id="2113" name="Text Box 333"/>
          <p:cNvSpPr txBox="1">
            <a:spLocks noChangeArrowheads="1"/>
          </p:cNvSpPr>
          <p:nvPr/>
        </p:nvSpPr>
        <p:spPr bwMode="auto">
          <a:xfrm>
            <a:off x="1871663" y="25098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E208</a:t>
            </a:r>
          </a:p>
        </p:txBody>
      </p:sp>
      <p:sp>
        <p:nvSpPr>
          <p:cNvPr id="2114" name="Text Box 334"/>
          <p:cNvSpPr txBox="1">
            <a:spLocks noChangeArrowheads="1"/>
          </p:cNvSpPr>
          <p:nvPr/>
        </p:nvSpPr>
        <p:spPr bwMode="auto">
          <a:xfrm>
            <a:off x="1431925" y="1595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E308-1</a:t>
            </a:r>
          </a:p>
        </p:txBody>
      </p:sp>
      <p:sp>
        <p:nvSpPr>
          <p:cNvPr id="2115" name="Text Box 335"/>
          <p:cNvSpPr txBox="1">
            <a:spLocks noChangeArrowheads="1"/>
          </p:cNvSpPr>
          <p:nvPr/>
        </p:nvSpPr>
        <p:spPr bwMode="auto">
          <a:xfrm>
            <a:off x="1431925" y="20526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8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16" name="Text Box 336"/>
          <p:cNvSpPr txBox="1">
            <a:spLocks noChangeArrowheads="1"/>
          </p:cNvSpPr>
          <p:nvPr/>
        </p:nvSpPr>
        <p:spPr bwMode="auto">
          <a:xfrm>
            <a:off x="1429485" y="2503766"/>
            <a:ext cx="443765" cy="463272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E308</a:t>
            </a:r>
          </a:p>
        </p:txBody>
      </p:sp>
      <p:sp>
        <p:nvSpPr>
          <p:cNvPr id="2117" name="Text Box 337"/>
          <p:cNvSpPr txBox="1">
            <a:spLocks noChangeArrowheads="1"/>
          </p:cNvSpPr>
          <p:nvPr/>
        </p:nvSpPr>
        <p:spPr bwMode="auto">
          <a:xfrm>
            <a:off x="2312988" y="2967038"/>
            <a:ext cx="439737" cy="37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辦公室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E106</a:t>
            </a:r>
          </a:p>
        </p:txBody>
      </p:sp>
      <p:sp>
        <p:nvSpPr>
          <p:cNvPr id="2118" name="Text Box 338"/>
          <p:cNvSpPr txBox="1">
            <a:spLocks noChangeArrowheads="1"/>
          </p:cNvSpPr>
          <p:nvPr/>
        </p:nvSpPr>
        <p:spPr bwMode="auto">
          <a:xfrm>
            <a:off x="2312988" y="3341788"/>
            <a:ext cx="439737" cy="53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企鵝）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E105</a:t>
            </a:r>
          </a:p>
        </p:txBody>
      </p:sp>
      <p:sp>
        <p:nvSpPr>
          <p:cNvPr id="2119" name="Text Box 339"/>
          <p:cNvSpPr txBox="1">
            <a:spLocks noChangeArrowheads="1"/>
          </p:cNvSpPr>
          <p:nvPr/>
        </p:nvSpPr>
        <p:spPr bwMode="auto">
          <a:xfrm>
            <a:off x="2312988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儲藏室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E104</a:t>
            </a:r>
          </a:p>
        </p:txBody>
      </p:sp>
      <p:sp>
        <p:nvSpPr>
          <p:cNvPr id="2120" name="Text Box 340"/>
          <p:cNvSpPr txBox="1">
            <a:spLocks noChangeArrowheads="1"/>
          </p:cNvSpPr>
          <p:nvPr/>
        </p:nvSpPr>
        <p:spPr bwMode="auto">
          <a:xfrm>
            <a:off x="1871663" y="29670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E207</a:t>
            </a:r>
          </a:p>
        </p:txBody>
      </p:sp>
      <p:sp>
        <p:nvSpPr>
          <p:cNvPr id="2121" name="Text Box 341"/>
          <p:cNvSpPr txBox="1">
            <a:spLocks noChangeArrowheads="1"/>
          </p:cNvSpPr>
          <p:nvPr/>
        </p:nvSpPr>
        <p:spPr bwMode="auto">
          <a:xfrm>
            <a:off x="1871663" y="34242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E206</a:t>
            </a:r>
          </a:p>
        </p:txBody>
      </p:sp>
      <p:sp>
        <p:nvSpPr>
          <p:cNvPr id="2122" name="Text Box 342"/>
          <p:cNvSpPr txBox="1">
            <a:spLocks noChangeArrowheads="1"/>
          </p:cNvSpPr>
          <p:nvPr/>
        </p:nvSpPr>
        <p:spPr bwMode="auto">
          <a:xfrm>
            <a:off x="1871663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教師會辦公室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E205</a:t>
            </a:r>
          </a:p>
        </p:txBody>
      </p:sp>
      <p:sp>
        <p:nvSpPr>
          <p:cNvPr id="2123" name="Text Box 343"/>
          <p:cNvSpPr txBox="1">
            <a:spLocks noChangeArrowheads="1"/>
          </p:cNvSpPr>
          <p:nvPr/>
        </p:nvSpPr>
        <p:spPr bwMode="auto">
          <a:xfrm>
            <a:off x="1431925" y="2967038"/>
            <a:ext cx="441325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E307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4" name="Text Box 344"/>
          <p:cNvSpPr txBox="1">
            <a:spLocks noChangeArrowheads="1"/>
          </p:cNvSpPr>
          <p:nvPr/>
        </p:nvSpPr>
        <p:spPr bwMode="auto">
          <a:xfrm>
            <a:off x="1431925" y="34242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5" name="Text Box 345"/>
          <p:cNvSpPr txBox="1">
            <a:spLocks noChangeArrowheads="1"/>
          </p:cNvSpPr>
          <p:nvPr/>
        </p:nvSpPr>
        <p:spPr bwMode="auto">
          <a:xfrm>
            <a:off x="1431925" y="3881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電腦機房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E305</a:t>
            </a:r>
          </a:p>
        </p:txBody>
      </p:sp>
      <p:sp>
        <p:nvSpPr>
          <p:cNvPr id="2126" name="Text Box 346"/>
          <p:cNvSpPr txBox="1">
            <a:spLocks noChangeArrowheads="1"/>
          </p:cNvSpPr>
          <p:nvPr/>
        </p:nvSpPr>
        <p:spPr bwMode="auto">
          <a:xfrm>
            <a:off x="1430338" y="4338638"/>
            <a:ext cx="13208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7" name="Text Box 347"/>
          <p:cNvSpPr txBox="1">
            <a:spLocks noChangeArrowheads="1"/>
          </p:cNvSpPr>
          <p:nvPr/>
        </p:nvSpPr>
        <p:spPr bwMode="auto">
          <a:xfrm>
            <a:off x="2312988" y="4567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穿堂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8" name="Text Box 348"/>
          <p:cNvSpPr txBox="1">
            <a:spLocks noChangeArrowheads="1"/>
          </p:cNvSpPr>
          <p:nvPr/>
        </p:nvSpPr>
        <p:spPr bwMode="auto">
          <a:xfrm>
            <a:off x="2312988" y="5024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松鼠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E103</a:t>
            </a:r>
          </a:p>
        </p:txBody>
      </p:sp>
      <p:sp>
        <p:nvSpPr>
          <p:cNvPr id="2129" name="Text Box 349"/>
          <p:cNvSpPr txBox="1">
            <a:spLocks noChangeArrowheads="1"/>
          </p:cNvSpPr>
          <p:nvPr/>
        </p:nvSpPr>
        <p:spPr bwMode="auto">
          <a:xfrm>
            <a:off x="1871663" y="45672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0" name="Text Box 350"/>
          <p:cNvSpPr txBox="1">
            <a:spLocks noChangeArrowheads="1"/>
          </p:cNvSpPr>
          <p:nvPr/>
        </p:nvSpPr>
        <p:spPr bwMode="auto">
          <a:xfrm>
            <a:off x="1871663" y="50244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1" name="Text Box 351"/>
          <p:cNvSpPr txBox="1">
            <a:spLocks noChangeArrowheads="1"/>
          </p:cNvSpPr>
          <p:nvPr/>
        </p:nvSpPr>
        <p:spPr bwMode="auto">
          <a:xfrm>
            <a:off x="1431925" y="45672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/>
            <a:r>
              <a:rPr lang="en-US" altLang="zh-TW" sz="1000" dirty="0" err="1" smtClean="0">
                <a:latin typeface="+mj-ea"/>
                <a:ea typeface="+mj-ea"/>
                <a:cs typeface="Times New Roman" pitchFamily="18" charset="0"/>
              </a:rPr>
              <a:t>E304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2" name="Text Box 352"/>
          <p:cNvSpPr txBox="1">
            <a:spLocks noChangeArrowheads="1"/>
          </p:cNvSpPr>
          <p:nvPr/>
        </p:nvSpPr>
        <p:spPr bwMode="auto">
          <a:xfrm>
            <a:off x="1431925" y="50244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3" name="Text Box 353"/>
          <p:cNvSpPr txBox="1">
            <a:spLocks noChangeArrowheads="1"/>
          </p:cNvSpPr>
          <p:nvPr/>
        </p:nvSpPr>
        <p:spPr bwMode="auto">
          <a:xfrm>
            <a:off x="1431925" y="5481638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4" name="Text Box 354"/>
          <p:cNvSpPr txBox="1">
            <a:spLocks noChangeArrowheads="1"/>
          </p:cNvSpPr>
          <p:nvPr/>
        </p:nvSpPr>
        <p:spPr bwMode="auto">
          <a:xfrm>
            <a:off x="1431925" y="5940425"/>
            <a:ext cx="441325" cy="4572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E301</a:t>
            </a:r>
          </a:p>
        </p:txBody>
      </p:sp>
      <p:sp>
        <p:nvSpPr>
          <p:cNvPr id="2135" name="Text Box 355"/>
          <p:cNvSpPr txBox="1">
            <a:spLocks noChangeArrowheads="1"/>
          </p:cNvSpPr>
          <p:nvPr/>
        </p:nvSpPr>
        <p:spPr bwMode="auto">
          <a:xfrm>
            <a:off x="1431925" y="63960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>
                <a:latin typeface="+mj-ea"/>
                <a:ea typeface="+mj-ea"/>
                <a:cs typeface="Times New Roman" pitchFamily="18" charset="0"/>
              </a:rPr>
              <a:t>E301-1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6" name="Text Box 356"/>
          <p:cNvSpPr txBox="1">
            <a:spLocks noChangeArrowheads="1"/>
          </p:cNvSpPr>
          <p:nvPr/>
        </p:nvSpPr>
        <p:spPr bwMode="auto">
          <a:xfrm>
            <a:off x="2312988" y="5481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海豚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E102</a:t>
            </a:r>
          </a:p>
        </p:txBody>
      </p:sp>
      <p:sp>
        <p:nvSpPr>
          <p:cNvPr id="2137" name="Text Box 357"/>
          <p:cNvSpPr txBox="1">
            <a:spLocks noChangeArrowheads="1"/>
          </p:cNvSpPr>
          <p:nvPr/>
        </p:nvSpPr>
        <p:spPr bwMode="auto">
          <a:xfrm>
            <a:off x="2312988" y="5938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白兔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E101</a:t>
            </a:r>
          </a:p>
        </p:txBody>
      </p:sp>
      <p:sp>
        <p:nvSpPr>
          <p:cNvPr id="2138" name="Text Box 358"/>
          <p:cNvSpPr txBox="1">
            <a:spLocks noChangeArrowheads="1"/>
          </p:cNvSpPr>
          <p:nvPr/>
        </p:nvSpPr>
        <p:spPr bwMode="auto">
          <a:xfrm>
            <a:off x="2312988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9" name="Text Box 359"/>
          <p:cNvSpPr txBox="1">
            <a:spLocks noChangeArrowheads="1"/>
          </p:cNvSpPr>
          <p:nvPr/>
        </p:nvSpPr>
        <p:spPr bwMode="auto">
          <a:xfrm>
            <a:off x="1871663" y="54816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0" name="Text Box 360"/>
          <p:cNvSpPr txBox="1">
            <a:spLocks noChangeArrowheads="1"/>
          </p:cNvSpPr>
          <p:nvPr/>
        </p:nvSpPr>
        <p:spPr bwMode="auto">
          <a:xfrm>
            <a:off x="1871663" y="59388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E201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1" name="Text Box 361"/>
          <p:cNvSpPr txBox="1">
            <a:spLocks noChangeArrowheads="1"/>
          </p:cNvSpPr>
          <p:nvPr/>
        </p:nvSpPr>
        <p:spPr bwMode="auto">
          <a:xfrm>
            <a:off x="1871663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2" name="Text Box 362"/>
          <p:cNvSpPr txBox="1">
            <a:spLocks noChangeArrowheads="1"/>
          </p:cNvSpPr>
          <p:nvPr/>
        </p:nvSpPr>
        <p:spPr bwMode="auto">
          <a:xfrm>
            <a:off x="1431925" y="68532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3" name="Text Box 363"/>
          <p:cNvSpPr txBox="1">
            <a:spLocks noChangeArrowheads="1"/>
          </p:cNvSpPr>
          <p:nvPr/>
        </p:nvSpPr>
        <p:spPr bwMode="auto">
          <a:xfrm>
            <a:off x="1430338" y="7310438"/>
            <a:ext cx="6604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活動室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N110</a:t>
            </a:r>
          </a:p>
        </p:txBody>
      </p:sp>
      <p:sp>
        <p:nvSpPr>
          <p:cNvPr id="2144" name="Text Box 364"/>
          <p:cNvSpPr txBox="1">
            <a:spLocks noChangeArrowheads="1"/>
          </p:cNvSpPr>
          <p:nvPr/>
        </p:nvSpPr>
        <p:spPr bwMode="auto">
          <a:xfrm>
            <a:off x="1430338" y="7767638"/>
            <a:ext cx="6604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電腦教室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(3)</a:t>
            </a:r>
            <a:endParaRPr lang="zh-TW" altLang="en-US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N211</a:t>
            </a:r>
          </a:p>
        </p:txBody>
      </p:sp>
      <p:sp>
        <p:nvSpPr>
          <p:cNvPr id="2145" name="Text Box 365"/>
          <p:cNvSpPr txBox="1">
            <a:spLocks noChangeArrowheads="1"/>
          </p:cNvSpPr>
          <p:nvPr/>
        </p:nvSpPr>
        <p:spPr bwMode="auto">
          <a:xfrm>
            <a:off x="1430338" y="8224838"/>
            <a:ext cx="66040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1000">
                <a:latin typeface="+mj-ea"/>
                <a:cs typeface="Times New Roman" pitchFamily="18" charset="0"/>
              </a:rPr>
              <a:t>(5)</a:t>
            </a:r>
            <a:endParaRPr lang="en-US" altLang="zh-TW" sz="10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N311</a:t>
            </a:r>
          </a:p>
        </p:txBody>
      </p:sp>
      <p:sp>
        <p:nvSpPr>
          <p:cNvPr id="2146" name="Text Box 366"/>
          <p:cNvSpPr txBox="1">
            <a:spLocks noChangeArrowheads="1"/>
          </p:cNvSpPr>
          <p:nvPr/>
        </p:nvSpPr>
        <p:spPr bwMode="auto">
          <a:xfrm>
            <a:off x="2825750" y="73104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總務處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儲藏室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N108</a:t>
            </a:r>
          </a:p>
        </p:txBody>
      </p:sp>
      <p:sp>
        <p:nvSpPr>
          <p:cNvPr id="2147" name="Text Box 367"/>
          <p:cNvSpPr txBox="1">
            <a:spLocks noChangeArrowheads="1"/>
          </p:cNvSpPr>
          <p:nvPr/>
        </p:nvSpPr>
        <p:spPr bwMode="auto">
          <a:xfrm>
            <a:off x="2825750" y="77676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教師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研究室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N209</a:t>
            </a:r>
          </a:p>
        </p:txBody>
      </p:sp>
      <p:sp>
        <p:nvSpPr>
          <p:cNvPr id="2148" name="Text Box 368"/>
          <p:cNvSpPr txBox="1">
            <a:spLocks noChangeArrowheads="1"/>
          </p:cNvSpPr>
          <p:nvPr/>
        </p:nvSpPr>
        <p:spPr bwMode="auto">
          <a:xfrm>
            <a:off x="2825750" y="8224838"/>
            <a:ext cx="514350" cy="350515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N309</a:t>
            </a:r>
          </a:p>
        </p:txBody>
      </p:sp>
      <p:sp>
        <p:nvSpPr>
          <p:cNvPr id="2149" name="Text Box 369"/>
          <p:cNvSpPr txBox="1">
            <a:spLocks noChangeArrowheads="1"/>
          </p:cNvSpPr>
          <p:nvPr/>
        </p:nvSpPr>
        <p:spPr bwMode="auto">
          <a:xfrm>
            <a:off x="2092325" y="7310438"/>
            <a:ext cx="7334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幼兒園廚房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N109</a:t>
            </a:r>
          </a:p>
        </p:txBody>
      </p:sp>
      <p:sp>
        <p:nvSpPr>
          <p:cNvPr id="2151" name="Text Box 371"/>
          <p:cNvSpPr txBox="1">
            <a:spLocks noChangeArrowheads="1"/>
          </p:cNvSpPr>
          <p:nvPr/>
        </p:nvSpPr>
        <p:spPr bwMode="auto">
          <a:xfrm>
            <a:off x="2090737" y="8232453"/>
            <a:ext cx="733425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N310</a:t>
            </a:r>
          </a:p>
        </p:txBody>
      </p:sp>
      <p:sp>
        <p:nvSpPr>
          <p:cNvPr id="2152" name="Text Box 372"/>
          <p:cNvSpPr txBox="1">
            <a:spLocks noChangeArrowheads="1"/>
          </p:cNvSpPr>
          <p:nvPr/>
        </p:nvSpPr>
        <p:spPr bwMode="auto">
          <a:xfrm>
            <a:off x="3338513" y="7310438"/>
            <a:ext cx="43973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3" name="Text Box 373"/>
          <p:cNvSpPr txBox="1">
            <a:spLocks noChangeArrowheads="1"/>
          </p:cNvSpPr>
          <p:nvPr/>
        </p:nvSpPr>
        <p:spPr bwMode="auto">
          <a:xfrm>
            <a:off x="3779838" y="7310438"/>
            <a:ext cx="881062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健康中心</a:t>
            </a:r>
            <a:endParaRPr lang="zh-TW" altLang="en-US" sz="1000" b="1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N107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4" name="Text Box 374"/>
          <p:cNvSpPr txBox="1">
            <a:spLocks noChangeArrowheads="1"/>
          </p:cNvSpPr>
          <p:nvPr/>
        </p:nvSpPr>
        <p:spPr bwMode="auto">
          <a:xfrm>
            <a:off x="3779838" y="77676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N208</a:t>
            </a:r>
          </a:p>
          <a:p>
            <a:pPr>
              <a:defRPr/>
            </a:pP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5" name="Text Box 375"/>
          <p:cNvSpPr txBox="1">
            <a:spLocks noChangeArrowheads="1"/>
          </p:cNvSpPr>
          <p:nvPr/>
        </p:nvSpPr>
        <p:spPr bwMode="auto">
          <a:xfrm>
            <a:off x="3779838" y="8224838"/>
            <a:ext cx="439737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N308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6" name="Text Box 507"/>
          <p:cNvSpPr txBox="1">
            <a:spLocks noChangeArrowheads="1"/>
          </p:cNvSpPr>
          <p:nvPr/>
        </p:nvSpPr>
        <p:spPr bwMode="auto">
          <a:xfrm>
            <a:off x="4659313" y="7307263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英文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N106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7" name="Text Box 376"/>
          <p:cNvSpPr txBox="1">
            <a:spLocks noChangeArrowheads="1"/>
          </p:cNvSpPr>
          <p:nvPr/>
        </p:nvSpPr>
        <p:spPr bwMode="auto">
          <a:xfrm>
            <a:off x="4659313" y="77676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N206</a:t>
            </a:r>
          </a:p>
        </p:txBody>
      </p:sp>
      <p:sp>
        <p:nvSpPr>
          <p:cNvPr id="2158" name="Text Box 377"/>
          <p:cNvSpPr txBox="1">
            <a:spLocks noChangeArrowheads="1"/>
          </p:cNvSpPr>
          <p:nvPr/>
        </p:nvSpPr>
        <p:spPr bwMode="auto">
          <a:xfrm>
            <a:off x="4659313" y="8224838"/>
            <a:ext cx="439737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N306</a:t>
            </a:r>
          </a:p>
        </p:txBody>
      </p:sp>
      <p:sp>
        <p:nvSpPr>
          <p:cNvPr id="2159" name="Text Box 378"/>
          <p:cNvSpPr txBox="1">
            <a:spLocks noChangeArrowheads="1"/>
          </p:cNvSpPr>
          <p:nvPr/>
        </p:nvSpPr>
        <p:spPr bwMode="auto">
          <a:xfrm>
            <a:off x="4219575" y="7767638"/>
            <a:ext cx="441325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N207</a:t>
            </a:r>
          </a:p>
        </p:txBody>
      </p:sp>
      <p:sp>
        <p:nvSpPr>
          <p:cNvPr id="2160" name="Text Box 379"/>
          <p:cNvSpPr txBox="1">
            <a:spLocks noChangeArrowheads="1"/>
          </p:cNvSpPr>
          <p:nvPr/>
        </p:nvSpPr>
        <p:spPr bwMode="auto">
          <a:xfrm>
            <a:off x="4219575" y="8224838"/>
            <a:ext cx="441325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N307</a:t>
            </a:r>
          </a:p>
        </p:txBody>
      </p:sp>
      <p:sp>
        <p:nvSpPr>
          <p:cNvPr id="2161" name="Text Box 380"/>
          <p:cNvSpPr txBox="1">
            <a:spLocks noChangeArrowheads="1"/>
          </p:cNvSpPr>
          <p:nvPr/>
        </p:nvSpPr>
        <p:spPr bwMode="auto">
          <a:xfrm>
            <a:off x="5540375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N105-1</a:t>
            </a:r>
          </a:p>
        </p:txBody>
      </p:sp>
      <p:sp>
        <p:nvSpPr>
          <p:cNvPr id="2162" name="Text Box 381"/>
          <p:cNvSpPr txBox="1">
            <a:spLocks noChangeArrowheads="1"/>
          </p:cNvSpPr>
          <p:nvPr/>
        </p:nvSpPr>
        <p:spPr bwMode="auto">
          <a:xfrm>
            <a:off x="5540375" y="7767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N205-1</a:t>
            </a:r>
          </a:p>
        </p:txBody>
      </p:sp>
      <p:sp>
        <p:nvSpPr>
          <p:cNvPr id="2163" name="Text Box 382"/>
          <p:cNvSpPr txBox="1">
            <a:spLocks noChangeArrowheads="1"/>
          </p:cNvSpPr>
          <p:nvPr/>
        </p:nvSpPr>
        <p:spPr bwMode="auto">
          <a:xfrm>
            <a:off x="5540375" y="8224838"/>
            <a:ext cx="4397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N305-1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4" name="Text Box 383"/>
          <p:cNvSpPr txBox="1">
            <a:spLocks noChangeArrowheads="1"/>
          </p:cNvSpPr>
          <p:nvPr/>
        </p:nvSpPr>
        <p:spPr bwMode="auto">
          <a:xfrm>
            <a:off x="5100638" y="73104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N105</a:t>
            </a:r>
          </a:p>
        </p:txBody>
      </p:sp>
      <p:sp>
        <p:nvSpPr>
          <p:cNvPr id="2165" name="Text Box 384"/>
          <p:cNvSpPr txBox="1">
            <a:spLocks noChangeArrowheads="1"/>
          </p:cNvSpPr>
          <p:nvPr/>
        </p:nvSpPr>
        <p:spPr bwMode="auto">
          <a:xfrm>
            <a:off x="5100638" y="77676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N205</a:t>
            </a:r>
          </a:p>
        </p:txBody>
      </p:sp>
      <p:sp>
        <p:nvSpPr>
          <p:cNvPr id="2166" name="Text Box 385"/>
          <p:cNvSpPr txBox="1">
            <a:spLocks noChangeArrowheads="1"/>
          </p:cNvSpPr>
          <p:nvPr/>
        </p:nvSpPr>
        <p:spPr bwMode="auto">
          <a:xfrm>
            <a:off x="5100638" y="8224838"/>
            <a:ext cx="439737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N305</a:t>
            </a:r>
          </a:p>
        </p:txBody>
      </p:sp>
      <p:sp>
        <p:nvSpPr>
          <p:cNvPr id="2167" name="Text Box 386"/>
          <p:cNvSpPr txBox="1">
            <a:spLocks noChangeArrowheads="1"/>
          </p:cNvSpPr>
          <p:nvPr/>
        </p:nvSpPr>
        <p:spPr bwMode="auto">
          <a:xfrm>
            <a:off x="5968752" y="7310438"/>
            <a:ext cx="29368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8" name="Text Box 387"/>
          <p:cNvSpPr txBox="1">
            <a:spLocks noChangeArrowheads="1"/>
          </p:cNvSpPr>
          <p:nvPr/>
        </p:nvSpPr>
        <p:spPr bwMode="auto">
          <a:xfrm>
            <a:off x="6712329" y="7311338"/>
            <a:ext cx="441325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N103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9" name="Text Box 388"/>
          <p:cNvSpPr txBox="1">
            <a:spLocks noChangeArrowheads="1"/>
          </p:cNvSpPr>
          <p:nvPr/>
        </p:nvSpPr>
        <p:spPr bwMode="auto">
          <a:xfrm>
            <a:off x="6713538" y="7767638"/>
            <a:ext cx="441325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N203</a:t>
            </a:r>
          </a:p>
        </p:txBody>
      </p:sp>
      <p:sp>
        <p:nvSpPr>
          <p:cNvPr id="2170" name="Text Box 389"/>
          <p:cNvSpPr txBox="1">
            <a:spLocks noChangeArrowheads="1"/>
          </p:cNvSpPr>
          <p:nvPr/>
        </p:nvSpPr>
        <p:spPr bwMode="auto">
          <a:xfrm>
            <a:off x="6713538" y="8224838"/>
            <a:ext cx="441325" cy="342900"/>
          </a:xfrm>
          <a:prstGeom prst="rect">
            <a:avLst/>
          </a:prstGeom>
          <a:solidFill>
            <a:srgbClr val="DCB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N303</a:t>
            </a:r>
          </a:p>
        </p:txBody>
      </p:sp>
      <p:sp>
        <p:nvSpPr>
          <p:cNvPr id="2171" name="Text Box 390"/>
          <p:cNvSpPr txBox="1">
            <a:spLocks noChangeArrowheads="1"/>
          </p:cNvSpPr>
          <p:nvPr/>
        </p:nvSpPr>
        <p:spPr bwMode="auto">
          <a:xfrm>
            <a:off x="6294366" y="7307263"/>
            <a:ext cx="439738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N104</a:t>
            </a:r>
          </a:p>
        </p:txBody>
      </p:sp>
      <p:sp>
        <p:nvSpPr>
          <p:cNvPr id="2172" name="Text Box 391"/>
          <p:cNvSpPr txBox="1">
            <a:spLocks noChangeArrowheads="1"/>
          </p:cNvSpPr>
          <p:nvPr/>
        </p:nvSpPr>
        <p:spPr bwMode="auto">
          <a:xfrm>
            <a:off x="6273800" y="7767638"/>
            <a:ext cx="439738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N204</a:t>
            </a:r>
          </a:p>
        </p:txBody>
      </p:sp>
      <p:sp>
        <p:nvSpPr>
          <p:cNvPr id="2173" name="Text Box 392"/>
          <p:cNvSpPr txBox="1">
            <a:spLocks noChangeArrowheads="1"/>
          </p:cNvSpPr>
          <p:nvPr/>
        </p:nvSpPr>
        <p:spPr bwMode="auto">
          <a:xfrm>
            <a:off x="6273800" y="8224838"/>
            <a:ext cx="439738" cy="342900"/>
          </a:xfrm>
          <a:prstGeom prst="rect">
            <a:avLst/>
          </a:prstGeom>
          <a:solidFill>
            <a:srgbClr val="E0FF8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N304</a:t>
            </a:r>
          </a:p>
        </p:txBody>
      </p:sp>
      <p:sp>
        <p:nvSpPr>
          <p:cNvPr id="2174" name="Text Box 393"/>
          <p:cNvSpPr txBox="1">
            <a:spLocks noChangeArrowheads="1"/>
          </p:cNvSpPr>
          <p:nvPr/>
        </p:nvSpPr>
        <p:spPr bwMode="auto">
          <a:xfrm>
            <a:off x="7594600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檔案室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N101</a:t>
            </a:r>
          </a:p>
        </p:txBody>
      </p:sp>
      <p:sp>
        <p:nvSpPr>
          <p:cNvPr id="2175" name="Text Box 394"/>
          <p:cNvSpPr txBox="1">
            <a:spLocks noChangeArrowheads="1"/>
          </p:cNvSpPr>
          <p:nvPr/>
        </p:nvSpPr>
        <p:spPr bwMode="auto">
          <a:xfrm>
            <a:off x="7594600" y="7767638"/>
            <a:ext cx="439738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N201</a:t>
            </a:r>
          </a:p>
        </p:txBody>
      </p:sp>
      <p:sp>
        <p:nvSpPr>
          <p:cNvPr id="2176" name="Text Box 395"/>
          <p:cNvSpPr txBox="1">
            <a:spLocks noChangeArrowheads="1"/>
          </p:cNvSpPr>
          <p:nvPr/>
        </p:nvSpPr>
        <p:spPr bwMode="auto">
          <a:xfrm>
            <a:off x="7594600" y="8224838"/>
            <a:ext cx="439738" cy="3429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N301</a:t>
            </a:r>
          </a:p>
        </p:txBody>
      </p:sp>
      <p:sp>
        <p:nvSpPr>
          <p:cNvPr id="2177" name="Text Box 396"/>
          <p:cNvSpPr txBox="1">
            <a:spLocks noChangeArrowheads="1"/>
          </p:cNvSpPr>
          <p:nvPr/>
        </p:nvSpPr>
        <p:spPr bwMode="auto">
          <a:xfrm>
            <a:off x="7154863" y="73104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N102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78" name="Text Box 397"/>
          <p:cNvSpPr txBox="1">
            <a:spLocks noChangeArrowheads="1"/>
          </p:cNvSpPr>
          <p:nvPr/>
        </p:nvSpPr>
        <p:spPr bwMode="auto">
          <a:xfrm>
            <a:off x="7154863" y="7767638"/>
            <a:ext cx="439737" cy="457200"/>
          </a:xfrm>
          <a:prstGeom prst="rect">
            <a:avLst/>
          </a:prstGeom>
          <a:solidFill>
            <a:srgbClr val="FFC6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N202</a:t>
            </a:r>
          </a:p>
        </p:txBody>
      </p:sp>
      <p:sp>
        <p:nvSpPr>
          <p:cNvPr id="2179" name="Text Box 398"/>
          <p:cNvSpPr txBox="1">
            <a:spLocks noChangeArrowheads="1"/>
          </p:cNvSpPr>
          <p:nvPr/>
        </p:nvSpPr>
        <p:spPr bwMode="auto">
          <a:xfrm>
            <a:off x="7154863" y="8224838"/>
            <a:ext cx="439737" cy="3429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N302</a:t>
            </a:r>
          </a:p>
        </p:txBody>
      </p:sp>
      <p:sp>
        <p:nvSpPr>
          <p:cNvPr id="2180" name="Text Box 399"/>
          <p:cNvSpPr txBox="1">
            <a:spLocks noChangeArrowheads="1"/>
          </p:cNvSpPr>
          <p:nvPr/>
        </p:nvSpPr>
        <p:spPr bwMode="auto">
          <a:xfrm>
            <a:off x="8056563" y="7307263"/>
            <a:ext cx="472577" cy="1260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 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1" name="Text Box 400"/>
          <p:cNvSpPr txBox="1">
            <a:spLocks noChangeArrowheads="1"/>
          </p:cNvSpPr>
          <p:nvPr/>
        </p:nvSpPr>
        <p:spPr bwMode="auto">
          <a:xfrm>
            <a:off x="3270249" y="2970228"/>
            <a:ext cx="283035" cy="464815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w307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2" name="Text Box 401"/>
          <p:cNvSpPr txBox="1">
            <a:spLocks noChangeArrowheads="1"/>
          </p:cNvSpPr>
          <p:nvPr/>
        </p:nvSpPr>
        <p:spPr bwMode="auto">
          <a:xfrm>
            <a:off x="3852863" y="2967038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圖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書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W105</a:t>
            </a:r>
          </a:p>
        </p:txBody>
      </p:sp>
      <p:sp>
        <p:nvSpPr>
          <p:cNvPr id="2183" name="Text Box 402"/>
          <p:cNvSpPr txBox="1">
            <a:spLocks noChangeArrowheads="1"/>
          </p:cNvSpPr>
          <p:nvPr/>
        </p:nvSpPr>
        <p:spPr bwMode="auto">
          <a:xfrm>
            <a:off x="3559175" y="29670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教師研究室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4" name="Text Box 403"/>
          <p:cNvSpPr txBox="1">
            <a:spLocks noChangeArrowheads="1"/>
          </p:cNvSpPr>
          <p:nvPr/>
        </p:nvSpPr>
        <p:spPr bwMode="auto">
          <a:xfrm>
            <a:off x="3271671" y="4807897"/>
            <a:ext cx="29861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5" name="Text Box 404"/>
          <p:cNvSpPr txBox="1">
            <a:spLocks noChangeArrowheads="1"/>
          </p:cNvSpPr>
          <p:nvPr/>
        </p:nvSpPr>
        <p:spPr bwMode="auto">
          <a:xfrm>
            <a:off x="3852863" y="4795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學務處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6" name="Text Box 405"/>
          <p:cNvSpPr txBox="1">
            <a:spLocks noChangeArrowheads="1"/>
          </p:cNvSpPr>
          <p:nvPr/>
        </p:nvSpPr>
        <p:spPr bwMode="auto">
          <a:xfrm>
            <a:off x="3559175" y="47958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7" name="Text Box 406"/>
          <p:cNvSpPr txBox="1">
            <a:spLocks noChangeArrowheads="1"/>
          </p:cNvSpPr>
          <p:nvPr/>
        </p:nvSpPr>
        <p:spPr bwMode="auto">
          <a:xfrm>
            <a:off x="2752725" y="2967038"/>
            <a:ext cx="514350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南中庭花園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8" name="Text Box 407"/>
          <p:cNvSpPr txBox="1">
            <a:spLocks noChangeArrowheads="1"/>
          </p:cNvSpPr>
          <p:nvPr/>
        </p:nvSpPr>
        <p:spPr bwMode="auto">
          <a:xfrm>
            <a:off x="2752725" y="4795838"/>
            <a:ext cx="514350" cy="20465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北中庭花園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9" name="Text Box 408"/>
          <p:cNvSpPr txBox="1">
            <a:spLocks noChangeArrowheads="1"/>
          </p:cNvSpPr>
          <p:nvPr/>
        </p:nvSpPr>
        <p:spPr bwMode="auto">
          <a:xfrm>
            <a:off x="3265488" y="52530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0" name="Text Box 409"/>
          <p:cNvSpPr txBox="1">
            <a:spLocks noChangeArrowheads="1"/>
          </p:cNvSpPr>
          <p:nvPr/>
        </p:nvSpPr>
        <p:spPr bwMode="auto">
          <a:xfrm>
            <a:off x="3852863" y="5253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廣播室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會議室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1" name="Text Box 410"/>
          <p:cNvSpPr txBox="1">
            <a:spLocks noChangeArrowheads="1"/>
          </p:cNvSpPr>
          <p:nvPr/>
        </p:nvSpPr>
        <p:spPr bwMode="auto">
          <a:xfrm>
            <a:off x="3559175" y="52530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2" name="Text Box 411"/>
          <p:cNvSpPr txBox="1">
            <a:spLocks noChangeArrowheads="1"/>
          </p:cNvSpPr>
          <p:nvPr/>
        </p:nvSpPr>
        <p:spPr bwMode="auto">
          <a:xfrm>
            <a:off x="3265488" y="57102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12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3" name="Text Box 412"/>
          <p:cNvSpPr txBox="1">
            <a:spLocks noChangeArrowheads="1"/>
          </p:cNvSpPr>
          <p:nvPr/>
        </p:nvSpPr>
        <p:spPr bwMode="auto">
          <a:xfrm>
            <a:off x="3559175" y="57102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4" name="Text Box 413"/>
          <p:cNvSpPr txBox="1">
            <a:spLocks noChangeArrowheads="1"/>
          </p:cNvSpPr>
          <p:nvPr/>
        </p:nvSpPr>
        <p:spPr bwMode="auto">
          <a:xfrm>
            <a:off x="3265488" y="61674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13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W301</a:t>
            </a:r>
          </a:p>
        </p:txBody>
      </p:sp>
      <p:sp>
        <p:nvSpPr>
          <p:cNvPr id="2195" name="Text Box 414"/>
          <p:cNvSpPr txBox="1">
            <a:spLocks noChangeArrowheads="1"/>
          </p:cNvSpPr>
          <p:nvPr/>
        </p:nvSpPr>
        <p:spPr bwMode="auto">
          <a:xfrm>
            <a:off x="3852863" y="6169025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體育器材室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6" name="Text Box 415"/>
          <p:cNvSpPr txBox="1">
            <a:spLocks noChangeArrowheads="1"/>
          </p:cNvSpPr>
          <p:nvPr/>
        </p:nvSpPr>
        <p:spPr bwMode="auto">
          <a:xfrm>
            <a:off x="3559175" y="61674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1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1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1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7" name="Text Box 416"/>
          <p:cNvSpPr txBox="1">
            <a:spLocks noChangeArrowheads="1"/>
          </p:cNvSpPr>
          <p:nvPr/>
        </p:nvSpPr>
        <p:spPr bwMode="auto">
          <a:xfrm>
            <a:off x="3265488" y="34242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8" name="Text Box 417"/>
          <p:cNvSpPr txBox="1">
            <a:spLocks noChangeArrowheads="1"/>
          </p:cNvSpPr>
          <p:nvPr/>
        </p:nvSpPr>
        <p:spPr bwMode="auto">
          <a:xfrm>
            <a:off x="3265488" y="3881438"/>
            <a:ext cx="293687" cy="457200"/>
          </a:xfrm>
          <a:prstGeom prst="rect">
            <a:avLst/>
          </a:prstGeom>
          <a:solidFill>
            <a:srgbClr val="FFCE6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9" name="Text Box 418"/>
          <p:cNvSpPr txBox="1">
            <a:spLocks noChangeArrowheads="1"/>
          </p:cNvSpPr>
          <p:nvPr/>
        </p:nvSpPr>
        <p:spPr bwMode="auto">
          <a:xfrm>
            <a:off x="3559175" y="3424238"/>
            <a:ext cx="293688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 smtClean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詠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韻</a:t>
            </a:r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空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間</a:t>
            </a:r>
          </a:p>
          <a:p>
            <a:pPr algn="ctr"/>
            <a:r>
              <a:rPr lang="zh-TW" altLang="en-US" sz="700" dirty="0" smtClean="0">
                <a:latin typeface="+mj-ea"/>
                <a:cs typeface="Times New Roman" pitchFamily="18" charset="0"/>
              </a:rPr>
              <a:t>音樂 </a:t>
            </a:r>
            <a:r>
              <a:rPr lang="en-US" altLang="zh-TW" sz="700" dirty="0" smtClean="0">
                <a:latin typeface="+mj-ea"/>
                <a:cs typeface="Times New Roman" pitchFamily="18" charset="0"/>
              </a:rPr>
              <a:t>(4)</a:t>
            </a:r>
            <a:endParaRPr lang="en-US" altLang="zh-TW" sz="800" dirty="0" smtClean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 smtClean="0">
                <a:latin typeface="+mj-ea"/>
                <a:ea typeface="+mj-ea"/>
                <a:cs typeface="Times New Roman" pitchFamily="18" charset="0"/>
              </a:rPr>
              <a:t>W205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1" name="Text Box 420"/>
          <p:cNvSpPr txBox="1">
            <a:spLocks noChangeArrowheads="1"/>
          </p:cNvSpPr>
          <p:nvPr/>
        </p:nvSpPr>
        <p:spPr bwMode="auto">
          <a:xfrm>
            <a:off x="5407338" y="2968717"/>
            <a:ext cx="4054796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籃排球場</a:t>
            </a:r>
          </a:p>
        </p:txBody>
      </p:sp>
      <p:sp>
        <p:nvSpPr>
          <p:cNvPr id="2203" name="Line 422"/>
          <p:cNvSpPr>
            <a:spLocks noChangeShapeType="1"/>
          </p:cNvSpPr>
          <p:nvPr/>
        </p:nvSpPr>
        <p:spPr bwMode="auto">
          <a:xfrm>
            <a:off x="4513263" y="3881438"/>
            <a:ext cx="718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4" name="Text Box 423"/>
          <p:cNvSpPr txBox="1">
            <a:spLocks noChangeArrowheads="1"/>
          </p:cNvSpPr>
          <p:nvPr/>
        </p:nvSpPr>
        <p:spPr bwMode="auto">
          <a:xfrm>
            <a:off x="5024438" y="3767138"/>
            <a:ext cx="6675437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                                                   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楓樹道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5" name="Text Box 424"/>
          <p:cNvSpPr txBox="1">
            <a:spLocks noChangeArrowheads="1"/>
          </p:cNvSpPr>
          <p:nvPr/>
        </p:nvSpPr>
        <p:spPr bwMode="auto">
          <a:xfrm>
            <a:off x="11142663" y="4110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000">
                <a:latin typeface="+mj-ea"/>
                <a:ea typeface="+mj-ea"/>
                <a:cs typeface="Times New Roman" pitchFamily="18" charset="0"/>
              </a:rPr>
              <a:t>警衛室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H100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6" name="Line 425"/>
          <p:cNvSpPr>
            <a:spLocks noChangeShapeType="1"/>
          </p:cNvSpPr>
          <p:nvPr/>
        </p:nvSpPr>
        <p:spPr bwMode="auto">
          <a:xfrm>
            <a:off x="919163" y="4567238"/>
            <a:ext cx="219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7" name="Line 426"/>
          <p:cNvSpPr>
            <a:spLocks noChangeShapeType="1"/>
          </p:cNvSpPr>
          <p:nvPr/>
        </p:nvSpPr>
        <p:spPr bwMode="auto">
          <a:xfrm>
            <a:off x="771525" y="50244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8" name="Line 427"/>
          <p:cNvSpPr>
            <a:spLocks noChangeShapeType="1"/>
          </p:cNvSpPr>
          <p:nvPr/>
        </p:nvSpPr>
        <p:spPr bwMode="auto">
          <a:xfrm>
            <a:off x="11628438" y="46815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9" name="Line 428"/>
          <p:cNvSpPr>
            <a:spLocks noChangeShapeType="1"/>
          </p:cNvSpPr>
          <p:nvPr/>
        </p:nvSpPr>
        <p:spPr bwMode="auto">
          <a:xfrm>
            <a:off x="11628438" y="52530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0" name="Text Box 429"/>
          <p:cNvSpPr txBox="1">
            <a:spLocks noChangeArrowheads="1"/>
          </p:cNvSpPr>
          <p:nvPr/>
        </p:nvSpPr>
        <p:spPr bwMode="auto">
          <a:xfrm>
            <a:off x="10307638" y="4512568"/>
            <a:ext cx="341634" cy="115212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七彩瀑布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1" name="Text Box 430"/>
          <p:cNvSpPr txBox="1">
            <a:spLocks noChangeArrowheads="1"/>
          </p:cNvSpPr>
          <p:nvPr/>
        </p:nvSpPr>
        <p:spPr bwMode="auto">
          <a:xfrm>
            <a:off x="4292600" y="2973389"/>
            <a:ext cx="295275" cy="159067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圖書館前遊戲場</a:t>
            </a:r>
          </a:p>
        </p:txBody>
      </p:sp>
      <p:sp>
        <p:nvSpPr>
          <p:cNvPr id="2212" name="Text Box 431"/>
          <p:cNvSpPr txBox="1">
            <a:spLocks noChangeArrowheads="1"/>
          </p:cNvSpPr>
          <p:nvPr/>
        </p:nvSpPr>
        <p:spPr bwMode="auto">
          <a:xfrm>
            <a:off x="3265488" y="4338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12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3" name="Text Box 432"/>
          <p:cNvSpPr txBox="1">
            <a:spLocks noChangeArrowheads="1"/>
          </p:cNvSpPr>
          <p:nvPr/>
        </p:nvSpPr>
        <p:spPr bwMode="auto">
          <a:xfrm>
            <a:off x="4325587" y="4807756"/>
            <a:ext cx="258303" cy="1804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學務處前休憩區</a:t>
            </a:r>
          </a:p>
        </p:txBody>
      </p:sp>
      <p:sp>
        <p:nvSpPr>
          <p:cNvPr id="2215" name="Line 434"/>
          <p:cNvSpPr>
            <a:spLocks noChangeShapeType="1"/>
          </p:cNvSpPr>
          <p:nvPr/>
        </p:nvSpPr>
        <p:spPr bwMode="auto">
          <a:xfrm>
            <a:off x="4146550" y="45672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7" name="Rectangle 436"/>
          <p:cNvSpPr>
            <a:spLocks noChangeArrowheads="1"/>
          </p:cNvSpPr>
          <p:nvPr/>
        </p:nvSpPr>
        <p:spPr bwMode="auto">
          <a:xfrm>
            <a:off x="6273800" y="6624638"/>
            <a:ext cx="1760538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8" name="Text Box 437"/>
          <p:cNvSpPr txBox="1">
            <a:spLocks noChangeArrowheads="1"/>
          </p:cNvSpPr>
          <p:nvPr/>
        </p:nvSpPr>
        <p:spPr bwMode="auto">
          <a:xfrm>
            <a:off x="7337425" y="63960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000" b="1">
                <a:latin typeface="+mj-ea"/>
                <a:ea typeface="+mj-ea"/>
                <a:cs typeface="Times New Roman" pitchFamily="18" charset="0"/>
              </a:rPr>
              <a:t>司令台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1" name="Line 440"/>
          <p:cNvSpPr>
            <a:spLocks noChangeShapeType="1"/>
          </p:cNvSpPr>
          <p:nvPr/>
        </p:nvSpPr>
        <p:spPr bwMode="auto">
          <a:xfrm>
            <a:off x="4583890" y="6391276"/>
            <a:ext cx="6898498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2" name="Freeform 441"/>
          <p:cNvSpPr>
            <a:spLocks/>
          </p:cNvSpPr>
          <p:nvPr/>
        </p:nvSpPr>
        <p:spPr bwMode="auto">
          <a:xfrm>
            <a:off x="5392738" y="4224338"/>
            <a:ext cx="4475162" cy="1943100"/>
          </a:xfrm>
          <a:custGeom>
            <a:avLst/>
            <a:gdLst>
              <a:gd name="T0" fmla="*/ 2147483647 w 7140"/>
              <a:gd name="T1" fmla="*/ 2147483647 h 2730"/>
              <a:gd name="T2" fmla="*/ 0 w 7140"/>
              <a:gd name="T3" fmla="*/ 2147483647 h 2730"/>
              <a:gd name="T4" fmla="*/ 2147483647 w 7140"/>
              <a:gd name="T5" fmla="*/ 2147483647 h 2730"/>
              <a:gd name="T6" fmla="*/ 2147483647 w 7140"/>
              <a:gd name="T7" fmla="*/ 2147483647 h 2730"/>
              <a:gd name="T8" fmla="*/ 2147483647 w 7140"/>
              <a:gd name="T9" fmla="*/ 2147483647 h 2730"/>
              <a:gd name="T10" fmla="*/ 2147483647 w 7140"/>
              <a:gd name="T11" fmla="*/ 2147483647 h 2730"/>
              <a:gd name="T12" fmla="*/ 2147483647 w 7140"/>
              <a:gd name="T13" fmla="*/ 2147483647 h 27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140"/>
              <a:gd name="T22" fmla="*/ 0 h 2730"/>
              <a:gd name="T23" fmla="*/ 7140 w 7140"/>
              <a:gd name="T24" fmla="*/ 2730 h 27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140" h="2730">
                <a:moveTo>
                  <a:pt x="1080" y="180"/>
                </a:moveTo>
                <a:cubicBezTo>
                  <a:pt x="160" y="360"/>
                  <a:pt x="0" y="870"/>
                  <a:pt x="0" y="1260"/>
                </a:cubicBezTo>
                <a:cubicBezTo>
                  <a:pt x="0" y="1650"/>
                  <a:pt x="100" y="2310"/>
                  <a:pt x="1080" y="2520"/>
                </a:cubicBezTo>
                <a:cubicBezTo>
                  <a:pt x="2060" y="2730"/>
                  <a:pt x="4880" y="2730"/>
                  <a:pt x="5880" y="2520"/>
                </a:cubicBezTo>
                <a:cubicBezTo>
                  <a:pt x="6880" y="2310"/>
                  <a:pt x="7140" y="1650"/>
                  <a:pt x="7080" y="1260"/>
                </a:cubicBezTo>
                <a:cubicBezTo>
                  <a:pt x="7020" y="870"/>
                  <a:pt x="6560" y="360"/>
                  <a:pt x="5520" y="180"/>
                </a:cubicBezTo>
                <a:cubicBezTo>
                  <a:pt x="4480" y="0"/>
                  <a:pt x="2000" y="0"/>
                  <a:pt x="1080" y="180"/>
                </a:cubicBez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3" name="Freeform 442"/>
          <p:cNvSpPr>
            <a:spLocks/>
          </p:cNvSpPr>
          <p:nvPr/>
        </p:nvSpPr>
        <p:spPr bwMode="auto">
          <a:xfrm>
            <a:off x="9355138" y="3995738"/>
            <a:ext cx="941387" cy="2057400"/>
          </a:xfrm>
          <a:custGeom>
            <a:avLst/>
            <a:gdLst>
              <a:gd name="T0" fmla="*/ 0 w 1540"/>
              <a:gd name="T1" fmla="*/ 0 h 3240"/>
              <a:gd name="T2" fmla="*/ 2147483647 w 1540"/>
              <a:gd name="T3" fmla="*/ 2147483647 h 3240"/>
              <a:gd name="T4" fmla="*/ 2147483647 w 1540"/>
              <a:gd name="T5" fmla="*/ 2147483647 h 3240"/>
              <a:gd name="T6" fmla="*/ 0 60000 65536"/>
              <a:gd name="T7" fmla="*/ 0 60000 65536"/>
              <a:gd name="T8" fmla="*/ 0 60000 65536"/>
              <a:gd name="T9" fmla="*/ 0 w 1540"/>
              <a:gd name="T10" fmla="*/ 0 h 3240"/>
              <a:gd name="T11" fmla="*/ 1540 w 154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0" h="3240">
                <a:moveTo>
                  <a:pt x="0" y="0"/>
                </a:moveTo>
                <a:cubicBezTo>
                  <a:pt x="670" y="540"/>
                  <a:pt x="1340" y="1080"/>
                  <a:pt x="1440" y="1620"/>
                </a:cubicBezTo>
                <a:cubicBezTo>
                  <a:pt x="1540" y="2160"/>
                  <a:pt x="740" y="2970"/>
                  <a:pt x="6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4" name="Line 443"/>
          <p:cNvSpPr>
            <a:spLocks noChangeShapeType="1"/>
          </p:cNvSpPr>
          <p:nvPr/>
        </p:nvSpPr>
        <p:spPr bwMode="auto">
          <a:xfrm flipV="1">
            <a:off x="9721850" y="6024563"/>
            <a:ext cx="1935163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5" name="Freeform 444"/>
          <p:cNvSpPr>
            <a:spLocks/>
          </p:cNvSpPr>
          <p:nvPr/>
        </p:nvSpPr>
        <p:spPr bwMode="auto">
          <a:xfrm>
            <a:off x="4794250" y="3995738"/>
            <a:ext cx="525463" cy="2057400"/>
          </a:xfrm>
          <a:custGeom>
            <a:avLst/>
            <a:gdLst>
              <a:gd name="T0" fmla="*/ 2147483647 w 1100"/>
              <a:gd name="T1" fmla="*/ 0 h 3240"/>
              <a:gd name="T2" fmla="*/ 2147483647 w 1100"/>
              <a:gd name="T3" fmla="*/ 2147483647 h 3240"/>
              <a:gd name="T4" fmla="*/ 2147483647 w 1100"/>
              <a:gd name="T5" fmla="*/ 2147483647 h 3240"/>
              <a:gd name="T6" fmla="*/ 0 60000 65536"/>
              <a:gd name="T7" fmla="*/ 0 60000 65536"/>
              <a:gd name="T8" fmla="*/ 0 60000 65536"/>
              <a:gd name="T9" fmla="*/ 0 w 1100"/>
              <a:gd name="T10" fmla="*/ 0 h 3240"/>
              <a:gd name="T11" fmla="*/ 1100 w 110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0" h="3240">
                <a:moveTo>
                  <a:pt x="980" y="0"/>
                </a:moveTo>
                <a:cubicBezTo>
                  <a:pt x="490" y="720"/>
                  <a:pt x="0" y="1440"/>
                  <a:pt x="20" y="1980"/>
                </a:cubicBezTo>
                <a:cubicBezTo>
                  <a:pt x="40" y="2520"/>
                  <a:pt x="920" y="3030"/>
                  <a:pt x="11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6" name="Line 445"/>
          <p:cNvSpPr>
            <a:spLocks noChangeShapeType="1"/>
          </p:cNvSpPr>
          <p:nvPr/>
        </p:nvSpPr>
        <p:spPr bwMode="auto">
          <a:xfrm>
            <a:off x="4583890" y="6053138"/>
            <a:ext cx="73582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7" name="Text Box 446"/>
          <p:cNvSpPr txBox="1">
            <a:spLocks noChangeArrowheads="1"/>
          </p:cNvSpPr>
          <p:nvPr/>
        </p:nvSpPr>
        <p:spPr bwMode="auto">
          <a:xfrm>
            <a:off x="3338513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8" name="Text Box 448"/>
          <p:cNvSpPr txBox="1">
            <a:spLocks noChangeArrowheads="1"/>
          </p:cNvSpPr>
          <p:nvPr/>
        </p:nvSpPr>
        <p:spPr bwMode="auto">
          <a:xfrm>
            <a:off x="3632200" y="6853238"/>
            <a:ext cx="220663" cy="233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279525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</p:txBody>
      </p:sp>
      <p:sp>
        <p:nvSpPr>
          <p:cNvPr id="2229" name="Text Box 449"/>
          <p:cNvSpPr txBox="1">
            <a:spLocks noChangeArrowheads="1"/>
          </p:cNvSpPr>
          <p:nvPr/>
        </p:nvSpPr>
        <p:spPr bwMode="auto">
          <a:xfrm>
            <a:off x="3925888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0" name="Text Box 450"/>
          <p:cNvSpPr txBox="1">
            <a:spLocks noChangeArrowheads="1"/>
          </p:cNvSpPr>
          <p:nvPr/>
        </p:nvSpPr>
        <p:spPr bwMode="auto">
          <a:xfrm>
            <a:off x="2459038" y="1344613"/>
            <a:ext cx="2190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1" name="Text Box 451"/>
          <p:cNvSpPr txBox="1">
            <a:spLocks noChangeArrowheads="1"/>
          </p:cNvSpPr>
          <p:nvPr/>
        </p:nvSpPr>
        <p:spPr bwMode="auto">
          <a:xfrm>
            <a:off x="1944688" y="1344613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2" name="Text Box 452"/>
          <p:cNvSpPr txBox="1">
            <a:spLocks noChangeArrowheads="1"/>
          </p:cNvSpPr>
          <p:nvPr/>
        </p:nvSpPr>
        <p:spPr bwMode="auto">
          <a:xfrm>
            <a:off x="1577975" y="1344613"/>
            <a:ext cx="220663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3" name="Text Box 453"/>
          <p:cNvSpPr txBox="1">
            <a:spLocks noChangeArrowheads="1"/>
          </p:cNvSpPr>
          <p:nvPr/>
        </p:nvSpPr>
        <p:spPr bwMode="auto">
          <a:xfrm>
            <a:off x="625475" y="4613275"/>
            <a:ext cx="293688" cy="525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後門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Ⅳ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4" name="Rectangle 454"/>
          <p:cNvSpPr>
            <a:spLocks noChangeArrowheads="1"/>
          </p:cNvSpPr>
          <p:nvPr/>
        </p:nvSpPr>
        <p:spPr bwMode="auto">
          <a:xfrm>
            <a:off x="1284288" y="4567238"/>
            <a:ext cx="1460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5" name="Text Box 455"/>
          <p:cNvSpPr txBox="1">
            <a:spLocks noChangeArrowheads="1"/>
          </p:cNvSpPr>
          <p:nvPr/>
        </p:nvSpPr>
        <p:spPr bwMode="auto">
          <a:xfrm>
            <a:off x="1065213" y="58245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北後門花園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6" name="Text Box 456"/>
          <p:cNvSpPr txBox="1">
            <a:spLocks noChangeArrowheads="1"/>
          </p:cNvSpPr>
          <p:nvPr/>
        </p:nvSpPr>
        <p:spPr bwMode="auto">
          <a:xfrm>
            <a:off x="1065213" y="18240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南後門花園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7" name="Text Box 457"/>
          <p:cNvSpPr txBox="1">
            <a:spLocks noChangeArrowheads="1"/>
          </p:cNvSpPr>
          <p:nvPr/>
        </p:nvSpPr>
        <p:spPr bwMode="auto">
          <a:xfrm>
            <a:off x="8033506" y="7310438"/>
            <a:ext cx="216856" cy="2006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8" name="Text Box 459"/>
          <p:cNvSpPr txBox="1">
            <a:spLocks noChangeArrowheads="1"/>
          </p:cNvSpPr>
          <p:nvPr/>
        </p:nvSpPr>
        <p:spPr bwMode="auto">
          <a:xfrm>
            <a:off x="8033506" y="7787359"/>
            <a:ext cx="216856" cy="2043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  <a:p>
            <a:pPr algn="ctr" eaLnBrk="1" hangingPunct="1"/>
            <a:endParaRPr lang="en-US" altLang="zh-TW" sz="14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9" name="Text Box 460"/>
          <p:cNvSpPr txBox="1">
            <a:spLocks noChangeArrowheads="1"/>
          </p:cNvSpPr>
          <p:nvPr/>
        </p:nvSpPr>
        <p:spPr bwMode="auto">
          <a:xfrm>
            <a:off x="8042350" y="8220263"/>
            <a:ext cx="208012" cy="180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2" name="Line 463"/>
          <p:cNvSpPr>
            <a:spLocks noChangeShapeType="1"/>
          </p:cNvSpPr>
          <p:nvPr/>
        </p:nvSpPr>
        <p:spPr bwMode="auto">
          <a:xfrm>
            <a:off x="4513263" y="6624638"/>
            <a:ext cx="146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3" name="Line 464"/>
          <p:cNvSpPr>
            <a:spLocks noChangeShapeType="1"/>
          </p:cNvSpPr>
          <p:nvPr/>
        </p:nvSpPr>
        <p:spPr bwMode="auto">
          <a:xfrm>
            <a:off x="5980113" y="66246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4" name="Text Box 465"/>
          <p:cNvSpPr txBox="1">
            <a:spLocks noChangeArrowheads="1"/>
          </p:cNvSpPr>
          <p:nvPr/>
        </p:nvSpPr>
        <p:spPr bwMode="auto">
          <a:xfrm>
            <a:off x="4816624" y="6421438"/>
            <a:ext cx="2484289" cy="179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5" name="Text Box 466"/>
          <p:cNvSpPr txBox="1">
            <a:spLocks noChangeArrowheads="1"/>
          </p:cNvSpPr>
          <p:nvPr/>
        </p:nvSpPr>
        <p:spPr bwMode="auto">
          <a:xfrm>
            <a:off x="5392738" y="3538538"/>
            <a:ext cx="22733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b="1" dirty="0">
                <a:latin typeface="+mj-ea"/>
                <a:ea typeface="+mj-ea"/>
                <a:cs typeface="Times New Roman" pitchFamily="18" charset="0"/>
              </a:rPr>
              <a:t>                </a:t>
            </a:r>
            <a:r>
              <a:rPr lang="zh-TW" altLang="en-US" sz="1200" b="1" dirty="0">
                <a:latin typeface="+mj-ea"/>
                <a:ea typeface="+mj-ea"/>
                <a:cs typeface="Times New Roman" pitchFamily="18" charset="0"/>
              </a:rPr>
              <a:t>校園人行步道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6" name="Text Box 467"/>
          <p:cNvSpPr txBox="1">
            <a:spLocks noChangeArrowheads="1"/>
          </p:cNvSpPr>
          <p:nvPr/>
        </p:nvSpPr>
        <p:spPr bwMode="auto">
          <a:xfrm>
            <a:off x="363220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S109</a:t>
            </a:r>
          </a:p>
        </p:txBody>
      </p:sp>
      <p:sp>
        <p:nvSpPr>
          <p:cNvPr id="2247" name="Text Box 468"/>
          <p:cNvSpPr txBox="1">
            <a:spLocks noChangeArrowheads="1"/>
          </p:cNvSpPr>
          <p:nvPr/>
        </p:nvSpPr>
        <p:spPr bwMode="auto">
          <a:xfrm>
            <a:off x="4071938" y="25098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S108</a:t>
            </a:r>
          </a:p>
        </p:txBody>
      </p:sp>
      <p:sp>
        <p:nvSpPr>
          <p:cNvPr id="2248" name="Text Box 469"/>
          <p:cNvSpPr txBox="1">
            <a:spLocks noChangeArrowheads="1"/>
          </p:cNvSpPr>
          <p:nvPr/>
        </p:nvSpPr>
        <p:spPr bwMode="auto">
          <a:xfrm>
            <a:off x="9721850" y="7953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5F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9" name="Text Box 470"/>
          <p:cNvSpPr txBox="1">
            <a:spLocks noChangeArrowheads="1"/>
          </p:cNvSpPr>
          <p:nvPr/>
        </p:nvSpPr>
        <p:spPr bwMode="auto">
          <a:xfrm>
            <a:off x="9721850" y="11382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4F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0" name="Text Box 471"/>
          <p:cNvSpPr txBox="1">
            <a:spLocks noChangeArrowheads="1"/>
          </p:cNvSpPr>
          <p:nvPr/>
        </p:nvSpPr>
        <p:spPr bwMode="auto">
          <a:xfrm>
            <a:off x="9721850" y="15954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1" name="Text Box 472"/>
          <p:cNvSpPr txBox="1">
            <a:spLocks noChangeArrowheads="1"/>
          </p:cNvSpPr>
          <p:nvPr/>
        </p:nvSpPr>
        <p:spPr bwMode="auto">
          <a:xfrm>
            <a:off x="9721850" y="20526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2" name="Text Box 473"/>
          <p:cNvSpPr txBox="1">
            <a:spLocks noChangeArrowheads="1"/>
          </p:cNvSpPr>
          <p:nvPr/>
        </p:nvSpPr>
        <p:spPr bwMode="auto">
          <a:xfrm>
            <a:off x="9721850" y="25098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7" name="Text Box 478"/>
          <p:cNvSpPr txBox="1">
            <a:spLocks noChangeArrowheads="1"/>
          </p:cNvSpPr>
          <p:nvPr/>
        </p:nvSpPr>
        <p:spPr bwMode="auto">
          <a:xfrm>
            <a:off x="9942513" y="2738438"/>
            <a:ext cx="293687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西南空地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8" name="Text Box 479"/>
          <p:cNvSpPr txBox="1">
            <a:spLocks noChangeArrowheads="1"/>
          </p:cNvSpPr>
          <p:nvPr/>
        </p:nvSpPr>
        <p:spPr bwMode="auto">
          <a:xfrm>
            <a:off x="3852863" y="5710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8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cs typeface="Times New Roman" pitchFamily="18" charset="0"/>
              </a:rPr>
              <a:t>體育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9" name="Line 480"/>
          <p:cNvSpPr>
            <a:spLocks noChangeShapeType="1"/>
          </p:cNvSpPr>
          <p:nvPr/>
        </p:nvSpPr>
        <p:spPr bwMode="auto">
          <a:xfrm>
            <a:off x="8328025" y="708183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0" name="Text Box 481"/>
          <p:cNvSpPr txBox="1">
            <a:spLocks noChangeArrowheads="1"/>
          </p:cNvSpPr>
          <p:nvPr/>
        </p:nvSpPr>
        <p:spPr bwMode="auto">
          <a:xfrm>
            <a:off x="1798638" y="9096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東側門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1" name="Text Box 482"/>
          <p:cNvSpPr txBox="1">
            <a:spLocks noChangeArrowheads="1"/>
          </p:cNvSpPr>
          <p:nvPr/>
        </p:nvSpPr>
        <p:spPr bwMode="auto">
          <a:xfrm>
            <a:off x="10528300" y="5667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2" name="Text Box 483"/>
          <p:cNvSpPr txBox="1">
            <a:spLocks noChangeArrowheads="1"/>
          </p:cNvSpPr>
          <p:nvPr/>
        </p:nvSpPr>
        <p:spPr bwMode="auto">
          <a:xfrm>
            <a:off x="784176" y="7896944"/>
            <a:ext cx="220663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側門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Ⅴ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4" name="Rectangle 485"/>
          <p:cNvSpPr>
            <a:spLocks noChangeArrowheads="1"/>
          </p:cNvSpPr>
          <p:nvPr/>
        </p:nvSpPr>
        <p:spPr bwMode="auto">
          <a:xfrm>
            <a:off x="1432248" y="8761040"/>
            <a:ext cx="587375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發電機機房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H111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6" name="Rectangle 487"/>
          <p:cNvSpPr>
            <a:spLocks noChangeArrowheads="1"/>
          </p:cNvSpPr>
          <p:nvPr/>
        </p:nvSpPr>
        <p:spPr bwMode="auto">
          <a:xfrm>
            <a:off x="5968752" y="7320880"/>
            <a:ext cx="29368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童軍室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N104-1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7" name="Rectangle 488"/>
          <p:cNvSpPr>
            <a:spLocks noChangeArrowheads="1"/>
          </p:cNvSpPr>
          <p:nvPr/>
        </p:nvSpPr>
        <p:spPr bwMode="auto">
          <a:xfrm>
            <a:off x="4513263" y="2509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掃具儲藏室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S108-1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0" name="Text Box 491"/>
          <p:cNvSpPr txBox="1">
            <a:spLocks noChangeArrowheads="1"/>
          </p:cNvSpPr>
          <p:nvPr/>
        </p:nvSpPr>
        <p:spPr bwMode="auto">
          <a:xfrm>
            <a:off x="3265488" y="6624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13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1" name="Text Box 492"/>
          <p:cNvSpPr txBox="1">
            <a:spLocks noChangeArrowheads="1"/>
          </p:cNvSpPr>
          <p:nvPr/>
        </p:nvSpPr>
        <p:spPr bwMode="auto">
          <a:xfrm>
            <a:off x="4149492" y="4807757"/>
            <a:ext cx="141521" cy="1816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indent="203200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 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(3)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600" dirty="0">
                <a:latin typeface="+mj-ea"/>
                <a:cs typeface="Times New Roman" pitchFamily="18" charset="0"/>
              </a:rPr>
              <a:t>ＷＢ１０４</a:t>
            </a:r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3" name="Text Box 494"/>
          <p:cNvSpPr txBox="1">
            <a:spLocks noChangeArrowheads="1"/>
          </p:cNvSpPr>
          <p:nvPr/>
        </p:nvSpPr>
        <p:spPr bwMode="auto">
          <a:xfrm>
            <a:off x="4146550" y="2967038"/>
            <a:ext cx="144463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500" dirty="0">
                <a:latin typeface="+mj-ea"/>
                <a:ea typeface="+mj-ea"/>
                <a:cs typeface="Times New Roman" pitchFamily="18" charset="0"/>
              </a:rPr>
              <a:t>                      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桌球練習室   ＷＢ１０５</a:t>
            </a:r>
          </a:p>
        </p:txBody>
      </p:sp>
      <p:sp>
        <p:nvSpPr>
          <p:cNvPr id="2274" name="Line 495"/>
          <p:cNvSpPr>
            <a:spLocks noChangeShapeType="1"/>
          </p:cNvSpPr>
          <p:nvPr/>
        </p:nvSpPr>
        <p:spPr bwMode="auto">
          <a:xfrm>
            <a:off x="919163" y="2052638"/>
            <a:ext cx="0" cy="491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5" name="Line 496"/>
          <p:cNvSpPr>
            <a:spLocks noChangeShapeType="1"/>
          </p:cNvSpPr>
          <p:nvPr/>
        </p:nvSpPr>
        <p:spPr bwMode="auto">
          <a:xfrm>
            <a:off x="919163" y="84534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6" name="Rectangle 497"/>
          <p:cNvSpPr>
            <a:spLocks noChangeArrowheads="1"/>
          </p:cNvSpPr>
          <p:nvPr/>
        </p:nvSpPr>
        <p:spPr bwMode="auto">
          <a:xfrm>
            <a:off x="9742488" y="3995738"/>
            <a:ext cx="606425" cy="309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7" name="Rectangle 498"/>
          <p:cNvSpPr>
            <a:spLocks noChangeArrowheads="1"/>
          </p:cNvSpPr>
          <p:nvPr/>
        </p:nvSpPr>
        <p:spPr bwMode="auto">
          <a:xfrm>
            <a:off x="10455275" y="3995738"/>
            <a:ext cx="51435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0" name="Text Box 501"/>
          <p:cNvSpPr txBox="1">
            <a:spLocks noChangeArrowheads="1"/>
          </p:cNvSpPr>
          <p:nvPr/>
        </p:nvSpPr>
        <p:spPr bwMode="auto">
          <a:xfrm>
            <a:off x="4292600" y="6888163"/>
            <a:ext cx="3741738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TW" sz="1600" dirty="0">
                <a:latin typeface="+mj-ea"/>
                <a:ea typeface="+mj-ea"/>
                <a:cs typeface="Times New Roman" pitchFamily="18" charset="0"/>
              </a:rPr>
              <a:t>           </a:t>
            </a:r>
            <a:r>
              <a:rPr lang="zh-TW" altLang="en-US" sz="1600" dirty="0">
                <a:latin typeface="+mj-ea"/>
                <a:ea typeface="+mj-ea"/>
                <a:cs typeface="Times New Roman" pitchFamily="18" charset="0"/>
              </a:rPr>
              <a:t>花圃                            花圃</a:t>
            </a:r>
          </a:p>
        </p:txBody>
      </p:sp>
      <p:sp>
        <p:nvSpPr>
          <p:cNvPr id="2281" name="Text Box 502"/>
          <p:cNvSpPr txBox="1">
            <a:spLocks noChangeArrowheads="1"/>
          </p:cNvSpPr>
          <p:nvPr/>
        </p:nvSpPr>
        <p:spPr bwMode="auto">
          <a:xfrm>
            <a:off x="11657013" y="681038"/>
            <a:ext cx="266700" cy="571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2" name="Text Box 503"/>
          <p:cNvSpPr txBox="1">
            <a:spLocks noChangeArrowheads="1"/>
          </p:cNvSpPr>
          <p:nvPr/>
        </p:nvSpPr>
        <p:spPr bwMode="auto">
          <a:xfrm>
            <a:off x="11555413" y="4681538"/>
            <a:ext cx="293687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大門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3" name="Rectangle 506"/>
          <p:cNvSpPr>
            <a:spLocks noChangeArrowheads="1"/>
          </p:cNvSpPr>
          <p:nvPr/>
        </p:nvSpPr>
        <p:spPr bwMode="auto">
          <a:xfrm>
            <a:off x="6856413" y="2967038"/>
            <a:ext cx="444500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樂器室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4" name="Rectangle 505"/>
          <p:cNvSpPr>
            <a:spLocks noChangeArrowheads="1"/>
          </p:cNvSpPr>
          <p:nvPr/>
        </p:nvSpPr>
        <p:spPr bwMode="auto">
          <a:xfrm>
            <a:off x="6421438" y="2967038"/>
            <a:ext cx="438150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5" name="Rectangle 504"/>
          <p:cNvSpPr>
            <a:spLocks noChangeArrowheads="1"/>
          </p:cNvSpPr>
          <p:nvPr/>
        </p:nvSpPr>
        <p:spPr bwMode="auto">
          <a:xfrm>
            <a:off x="5978525" y="2967038"/>
            <a:ext cx="441325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(2)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SB106</a:t>
            </a:r>
          </a:p>
        </p:txBody>
      </p:sp>
      <p:sp>
        <p:nvSpPr>
          <p:cNvPr id="2286" name="Rectangle 508"/>
          <p:cNvSpPr>
            <a:spLocks noChangeArrowheads="1"/>
          </p:cNvSpPr>
          <p:nvPr/>
        </p:nvSpPr>
        <p:spPr bwMode="auto">
          <a:xfrm>
            <a:off x="0" y="-2410227"/>
            <a:ext cx="1847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7" name="Rectangle 519"/>
          <p:cNvSpPr>
            <a:spLocks noChangeArrowheads="1"/>
          </p:cNvSpPr>
          <p:nvPr/>
        </p:nvSpPr>
        <p:spPr bwMode="auto">
          <a:xfrm>
            <a:off x="0" y="-21372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8" name="Rectangle 523"/>
          <p:cNvSpPr>
            <a:spLocks noChangeArrowheads="1"/>
          </p:cNvSpPr>
          <p:nvPr/>
        </p:nvSpPr>
        <p:spPr bwMode="auto">
          <a:xfrm>
            <a:off x="0" y="-1918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9" name="Rectangle 532"/>
          <p:cNvSpPr>
            <a:spLocks noChangeArrowheads="1"/>
          </p:cNvSpPr>
          <p:nvPr/>
        </p:nvSpPr>
        <p:spPr bwMode="auto">
          <a:xfrm>
            <a:off x="328613" y="774978"/>
            <a:ext cx="1311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zh-TW" sz="1800">
                <a:latin typeface="+mj-ea"/>
                <a:ea typeface="+mj-ea"/>
                <a:cs typeface="Times New Roman" pitchFamily="18" charset="0"/>
              </a:rPr>
              <a:t>                   </a:t>
            </a:r>
          </a:p>
        </p:txBody>
      </p:sp>
      <p:sp>
        <p:nvSpPr>
          <p:cNvPr id="2290" name="Text Box 533"/>
          <p:cNvSpPr txBox="1">
            <a:spLocks noChangeArrowheads="1"/>
          </p:cNvSpPr>
          <p:nvPr/>
        </p:nvSpPr>
        <p:spPr bwMode="auto">
          <a:xfrm>
            <a:off x="8056563" y="6384925"/>
            <a:ext cx="3457575" cy="287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                                         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7" name="Text Box 371"/>
          <p:cNvSpPr txBox="1">
            <a:spLocks noChangeArrowheads="1"/>
          </p:cNvSpPr>
          <p:nvPr/>
        </p:nvSpPr>
        <p:spPr bwMode="auto">
          <a:xfrm>
            <a:off x="2090737" y="7770977"/>
            <a:ext cx="733425" cy="45067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教具室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N210</a:t>
            </a:r>
          </a:p>
        </p:txBody>
      </p:sp>
      <p:sp>
        <p:nvSpPr>
          <p:cNvPr id="2051" name="Text Box 272"/>
          <p:cNvSpPr txBox="1">
            <a:spLocks noChangeArrowheads="1"/>
          </p:cNvSpPr>
          <p:nvPr/>
        </p:nvSpPr>
        <p:spPr bwMode="auto">
          <a:xfrm>
            <a:off x="1000200" y="7176864"/>
            <a:ext cx="444376" cy="2160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垃圾場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4794249" y="2967038"/>
            <a:ext cx="627063" cy="571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遊戲場</a:t>
            </a:r>
          </a:p>
        </p:txBody>
      </p:sp>
      <p:sp>
        <p:nvSpPr>
          <p:cNvPr id="252" name="矩形 251"/>
          <p:cNvSpPr/>
          <p:nvPr/>
        </p:nvSpPr>
        <p:spPr bwMode="auto">
          <a:xfrm>
            <a:off x="1144216" y="4080520"/>
            <a:ext cx="28803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400" dirty="0">
                <a:ea typeface="新細明體" pitchFamily="18" charset="-120"/>
              </a:rPr>
              <a:t>舊警衛室</a:t>
            </a:r>
            <a:endParaRPr kumimoji="1" lang="zh-TW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69" name="Rectangle 490"/>
          <p:cNvSpPr>
            <a:spLocks noChangeArrowheads="1"/>
          </p:cNvSpPr>
          <p:nvPr/>
        </p:nvSpPr>
        <p:spPr bwMode="auto">
          <a:xfrm>
            <a:off x="7592239" y="2967037"/>
            <a:ext cx="1761311" cy="328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體能教室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SB103-101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9" name="矩形 248"/>
          <p:cNvSpPr/>
          <p:nvPr/>
        </p:nvSpPr>
        <p:spPr bwMode="auto">
          <a:xfrm>
            <a:off x="115681" y="111655"/>
            <a:ext cx="3443494" cy="330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279525" eaLnBrk="1" hangingPunct="1"/>
            <a:r>
              <a:rPr lang="zh-TW" altLang="en-US" sz="1200" b="1" dirty="0">
                <a:ea typeface="新細明體" pitchFamily="18" charset="-120"/>
              </a:rPr>
              <a:t>一</a:t>
            </a:r>
            <a:r>
              <a:rPr lang="en-US" altLang="zh-TW" sz="1200" b="1" dirty="0">
                <a:ea typeface="新細明體" pitchFamily="18" charset="-120"/>
              </a:rPr>
              <a:t>11  </a:t>
            </a:r>
            <a:r>
              <a:rPr lang="zh-TW" altLang="en-US" sz="1200" b="1" dirty="0">
                <a:ea typeface="新細明體" pitchFamily="18" charset="-120"/>
              </a:rPr>
              <a:t> </a:t>
            </a:r>
            <a:r>
              <a:rPr lang="en-US" altLang="zh-TW" sz="1200" b="1" dirty="0">
                <a:ea typeface="新細明體" pitchFamily="18" charset="-120"/>
              </a:rPr>
              <a:t> </a:t>
            </a:r>
            <a:r>
              <a:rPr lang="zh-TW" altLang="en-US" sz="1200" b="1" dirty="0">
                <a:ea typeface="新細明體" pitchFamily="18" charset="-120"/>
              </a:rPr>
              <a:t>二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11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三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四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五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12</a:t>
            </a:r>
            <a:r>
              <a:rPr kumimoji="1" lang="zh-TW" altLang="en-US" sz="1200" b="1" i="0" u="none" strike="noStrike" cap="none" normalizeH="0" baseline="0">
                <a:ln>
                  <a:noFill/>
                </a:ln>
                <a:effectLst/>
                <a:ea typeface="新細明體" pitchFamily="18" charset="-120"/>
              </a:rPr>
              <a:t>    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六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10</a:t>
            </a:r>
            <a:endParaRPr kumimoji="1" lang="zh-TW" altLang="en-US" sz="1200" b="1" i="0" u="none" strike="noStrike" cap="none" normalizeH="0" baseline="0" dirty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240" name="Rectangle 490"/>
          <p:cNvSpPr>
            <a:spLocks noChangeArrowheads="1"/>
          </p:cNvSpPr>
          <p:nvPr/>
        </p:nvSpPr>
        <p:spPr bwMode="auto">
          <a:xfrm>
            <a:off x="8543353" y="7018527"/>
            <a:ext cx="3327428" cy="1490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B2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停車場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4" name="Rectangle 490"/>
          <p:cNvSpPr>
            <a:spLocks noChangeArrowheads="1"/>
          </p:cNvSpPr>
          <p:nvPr/>
        </p:nvSpPr>
        <p:spPr bwMode="auto">
          <a:xfrm>
            <a:off x="8543691" y="7195085"/>
            <a:ext cx="3331085" cy="1756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B1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游泳池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0" name="Rectangle 490"/>
          <p:cNvSpPr>
            <a:spLocks noChangeArrowheads="1"/>
          </p:cNvSpPr>
          <p:nvPr/>
        </p:nvSpPr>
        <p:spPr bwMode="auto">
          <a:xfrm>
            <a:off x="8547873" y="7387964"/>
            <a:ext cx="3329724" cy="1964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1F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教務處、總務處、體能活動室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1" name="Rectangle 490"/>
          <p:cNvSpPr>
            <a:spLocks noChangeArrowheads="1"/>
          </p:cNvSpPr>
          <p:nvPr/>
        </p:nvSpPr>
        <p:spPr bwMode="auto">
          <a:xfrm>
            <a:off x="8547874" y="7605456"/>
            <a:ext cx="3331040" cy="2350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2F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演藝廳、大會議室、輔導室、研習教室、家長會辦公室、諮商室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3" name="Rectangle 490"/>
          <p:cNvSpPr>
            <a:spLocks noChangeArrowheads="1"/>
          </p:cNvSpPr>
          <p:nvPr/>
        </p:nvSpPr>
        <p:spPr bwMode="auto">
          <a:xfrm>
            <a:off x="8542845" y="8106856"/>
            <a:ext cx="3331189" cy="2113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4F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多功能藝廊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(A)~(B)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、美勞教室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(1)~(4)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、藝才班小辦公室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4" name="Rectangle 490"/>
          <p:cNvSpPr>
            <a:spLocks noChangeArrowheads="1"/>
          </p:cNvSpPr>
          <p:nvPr/>
        </p:nvSpPr>
        <p:spPr bwMode="auto">
          <a:xfrm>
            <a:off x="8543661" y="8335456"/>
            <a:ext cx="3333936" cy="2350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樓綜合球場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5" name="Rectangle 490"/>
          <p:cNvSpPr>
            <a:spLocks noChangeArrowheads="1"/>
          </p:cNvSpPr>
          <p:nvPr/>
        </p:nvSpPr>
        <p:spPr bwMode="auto">
          <a:xfrm>
            <a:off x="8542845" y="7867783"/>
            <a:ext cx="3333936" cy="2174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3F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校長室、人會室、電腦教室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(1)~(2)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韻律教室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6" name="圓角矩形 255"/>
          <p:cNvSpPr/>
          <p:nvPr/>
        </p:nvSpPr>
        <p:spPr bwMode="auto">
          <a:xfrm>
            <a:off x="8655052" y="394271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育美樓</a:t>
            </a:r>
          </a:p>
        </p:txBody>
      </p:sp>
      <p:sp>
        <p:nvSpPr>
          <p:cNvPr id="258" name="圓角矩形 257"/>
          <p:cNvSpPr/>
          <p:nvPr/>
        </p:nvSpPr>
        <p:spPr bwMode="auto">
          <a:xfrm>
            <a:off x="2759466" y="1312344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修德樓</a:t>
            </a:r>
          </a:p>
        </p:txBody>
      </p:sp>
      <p:sp>
        <p:nvSpPr>
          <p:cNvPr id="259" name="圓角矩形 258"/>
          <p:cNvSpPr/>
          <p:nvPr/>
        </p:nvSpPr>
        <p:spPr bwMode="auto">
          <a:xfrm>
            <a:off x="4237832" y="4569004"/>
            <a:ext cx="619445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000" dirty="0">
                <a:ea typeface="新細明體" pitchFamily="18" charset="-120"/>
              </a:rPr>
              <a:t>博思</a:t>
            </a: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樓</a:t>
            </a:r>
          </a:p>
        </p:txBody>
      </p:sp>
      <p:sp>
        <p:nvSpPr>
          <p:cNvPr id="260" name="圓角矩形 259"/>
          <p:cNvSpPr/>
          <p:nvPr/>
        </p:nvSpPr>
        <p:spPr bwMode="auto">
          <a:xfrm>
            <a:off x="1135067" y="3031053"/>
            <a:ext cx="233360" cy="624108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樂群樓</a:t>
            </a:r>
          </a:p>
        </p:txBody>
      </p:sp>
      <p:sp>
        <p:nvSpPr>
          <p:cNvPr id="261" name="圓角矩形 260"/>
          <p:cNvSpPr/>
          <p:nvPr/>
        </p:nvSpPr>
        <p:spPr bwMode="auto">
          <a:xfrm>
            <a:off x="7352102" y="8676259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學文樓</a:t>
            </a:r>
          </a:p>
        </p:txBody>
      </p:sp>
      <p:sp>
        <p:nvSpPr>
          <p:cNvPr id="262" name="圓角矩形 261"/>
          <p:cNvSpPr/>
          <p:nvPr/>
        </p:nvSpPr>
        <p:spPr bwMode="auto">
          <a:xfrm>
            <a:off x="10452795" y="8704300"/>
            <a:ext cx="1361280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藝術教學綜合大樓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716DC6CA-9285-5BD7-4F3C-FDED950EC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79276"/>
              </p:ext>
            </p:extLst>
          </p:nvPr>
        </p:nvGraphicFramePr>
        <p:xfrm>
          <a:off x="5793277" y="4710101"/>
          <a:ext cx="3487844" cy="10346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3922">
                  <a:extLst>
                    <a:ext uri="{9D8B030D-6E8A-4147-A177-3AD203B41FA5}">
                      <a16:colId xmlns:a16="http://schemas.microsoft.com/office/drawing/2014/main" val="1096748679"/>
                    </a:ext>
                  </a:extLst>
                </a:gridCol>
                <a:gridCol w="1743922">
                  <a:extLst>
                    <a:ext uri="{9D8B030D-6E8A-4147-A177-3AD203B41FA5}">
                      <a16:colId xmlns:a16="http://schemas.microsoft.com/office/drawing/2014/main" val="1309029439"/>
                    </a:ext>
                  </a:extLst>
                </a:gridCol>
              </a:tblGrid>
              <a:tr h="344884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一年級</a:t>
                      </a:r>
                      <a:r>
                        <a:rPr lang="en-US" altLang="zh-TW" sz="1400" dirty="0"/>
                        <a:t>:11</a:t>
                      </a:r>
                      <a:r>
                        <a:rPr lang="zh-TW" altLang="en-US" sz="1400" dirty="0"/>
                        <a:t>班 </a:t>
                      </a:r>
                    </a:p>
                  </a:txBody>
                  <a:tcPr>
                    <a:solidFill>
                      <a:srgbClr val="FFC6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/>
                        <a:t>二年級</a:t>
                      </a:r>
                      <a:r>
                        <a:rPr lang="en-US" altLang="zh-TW" sz="1400" dirty="0"/>
                        <a:t>:11</a:t>
                      </a:r>
                      <a:r>
                        <a:rPr lang="zh-TW" altLang="en-US" sz="1400" dirty="0"/>
                        <a:t>班</a:t>
                      </a:r>
                      <a:endParaRPr lang="en-US" altLang="zh-TW" sz="1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85995"/>
                  </a:ext>
                </a:extLst>
              </a:tr>
              <a:tr h="344884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三年級</a:t>
                      </a:r>
                      <a:r>
                        <a:rPr lang="en-US" altLang="zh-TW" sz="1400" dirty="0"/>
                        <a:t>:</a:t>
                      </a:r>
                      <a:r>
                        <a:rPr lang="zh-TW" altLang="en-US" sz="1400" dirty="0"/>
                        <a:t>普</a:t>
                      </a:r>
                      <a:r>
                        <a:rPr lang="en-US" altLang="zh-TW" sz="1400" dirty="0"/>
                        <a:t>13</a:t>
                      </a:r>
                      <a:r>
                        <a:rPr lang="zh-TW" altLang="en-US" sz="1400" dirty="0"/>
                        <a:t>班</a:t>
                      </a:r>
                      <a:r>
                        <a:rPr lang="en-US" altLang="zh-TW" sz="1400" dirty="0"/>
                        <a:t>+</a:t>
                      </a:r>
                      <a:r>
                        <a:rPr lang="zh-TW" altLang="en-US" sz="1400" dirty="0"/>
                        <a:t>美 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/>
                        <a:t>四年級</a:t>
                      </a:r>
                      <a:r>
                        <a:rPr lang="en-US" altLang="zh-TW" sz="1400" dirty="0"/>
                        <a:t>:</a:t>
                      </a:r>
                      <a:r>
                        <a:rPr lang="zh-TW" altLang="en-US" sz="1400" dirty="0"/>
                        <a:t>普</a:t>
                      </a:r>
                      <a:r>
                        <a:rPr lang="en-US" altLang="zh-TW" sz="1400" dirty="0"/>
                        <a:t>13</a:t>
                      </a:r>
                      <a:r>
                        <a:rPr lang="zh-TW" altLang="en-US" sz="1400" dirty="0"/>
                        <a:t>班</a:t>
                      </a:r>
                      <a:r>
                        <a:rPr lang="en-US" altLang="zh-TW" sz="1400" dirty="0"/>
                        <a:t>+</a:t>
                      </a:r>
                      <a:r>
                        <a:rPr lang="zh-TW" altLang="en-US" sz="1400" dirty="0"/>
                        <a:t>美</a:t>
                      </a:r>
                      <a:endParaRPr lang="en-US" altLang="zh-TW" sz="1400" dirty="0"/>
                    </a:p>
                  </a:txBody>
                  <a:tcPr>
                    <a:solidFill>
                      <a:srgbClr val="FFC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371537"/>
                  </a:ext>
                </a:extLst>
              </a:tr>
              <a:tr h="344884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五年級</a:t>
                      </a:r>
                      <a:r>
                        <a:rPr lang="en-US" altLang="zh-TW" sz="1400" dirty="0"/>
                        <a:t>:</a:t>
                      </a:r>
                      <a:r>
                        <a:rPr lang="zh-TW" altLang="en-US" sz="1400" dirty="0"/>
                        <a:t>普</a:t>
                      </a:r>
                      <a:r>
                        <a:rPr lang="en-US" altLang="zh-TW" sz="1400" dirty="0"/>
                        <a:t>11</a:t>
                      </a:r>
                      <a:r>
                        <a:rPr lang="zh-TW" altLang="en-US" sz="1400" dirty="0"/>
                        <a:t>班</a:t>
                      </a:r>
                      <a:r>
                        <a:rPr lang="en-US" altLang="zh-TW" sz="1400" dirty="0"/>
                        <a:t>+</a:t>
                      </a:r>
                      <a:r>
                        <a:rPr lang="zh-TW" altLang="en-US" sz="1400" dirty="0"/>
                        <a:t>美</a:t>
                      </a:r>
                    </a:p>
                  </a:txBody>
                  <a:tcPr>
                    <a:solidFill>
                      <a:srgbClr val="DCB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六年級</a:t>
                      </a:r>
                      <a:r>
                        <a:rPr lang="en-US" altLang="zh-TW" sz="1400" dirty="0"/>
                        <a:t>:</a:t>
                      </a:r>
                      <a:r>
                        <a:rPr lang="zh-TW" altLang="en-US" sz="1400" dirty="0"/>
                        <a:t>普</a:t>
                      </a:r>
                      <a:r>
                        <a:rPr lang="en-US" altLang="zh-TW" sz="1400" dirty="0"/>
                        <a:t>9</a:t>
                      </a:r>
                      <a:r>
                        <a:rPr lang="zh-TW" altLang="en-US" sz="1400" dirty="0"/>
                        <a:t>班</a:t>
                      </a:r>
                      <a:r>
                        <a:rPr lang="en-US" altLang="zh-TW" sz="1400" dirty="0"/>
                        <a:t>+</a:t>
                      </a:r>
                      <a:r>
                        <a:rPr lang="zh-TW" altLang="en-US" sz="1400" dirty="0"/>
                        <a:t>美</a:t>
                      </a:r>
                    </a:p>
                  </a:txBody>
                  <a:tcPr>
                    <a:solidFill>
                      <a:srgbClr val="E0FF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164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604030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71"/>
          <p:cNvSpPr txBox="1">
            <a:spLocks noChangeArrowheads="1"/>
          </p:cNvSpPr>
          <p:nvPr/>
        </p:nvSpPr>
        <p:spPr bwMode="auto">
          <a:xfrm>
            <a:off x="11849100" y="698500"/>
            <a:ext cx="366713" cy="7869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大安路二段                                            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3" name="Text Box 273"/>
          <p:cNvSpPr txBox="1">
            <a:spLocks noChangeArrowheads="1"/>
          </p:cNvSpPr>
          <p:nvPr/>
        </p:nvSpPr>
        <p:spPr bwMode="auto">
          <a:xfrm>
            <a:off x="404813" y="2052638"/>
            <a:ext cx="587375" cy="4343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四維路                      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4" name="Text Box 274"/>
          <p:cNvSpPr txBox="1">
            <a:spLocks noChangeArrowheads="1"/>
          </p:cNvSpPr>
          <p:nvPr/>
        </p:nvSpPr>
        <p:spPr bwMode="auto">
          <a:xfrm>
            <a:off x="9648825" y="681038"/>
            <a:ext cx="2054225" cy="28575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 eaLnBrk="1" hangingPunct="1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臺北市建安國民小學</a:t>
            </a:r>
            <a:endParaRPr lang="zh-TW" altLang="en-US" sz="15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一一一學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年度</a:t>
            </a:r>
            <a:endParaRPr lang="en-US" altLang="zh-TW" sz="20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教室平面配置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圖</a:t>
            </a:r>
            <a:endParaRPr lang="zh-TW" altLang="en-US" sz="1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  <a:cs typeface="Times New Roman" pitchFamily="18" charset="0"/>
              </a:rPr>
              <a:t>                  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5" name="Text Box 275"/>
          <p:cNvSpPr txBox="1">
            <a:spLocks noChangeArrowheads="1"/>
          </p:cNvSpPr>
          <p:nvPr/>
        </p:nvSpPr>
        <p:spPr bwMode="auto">
          <a:xfrm>
            <a:off x="9324976" y="638359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11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  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6" name="Text Box 276"/>
          <p:cNvSpPr txBox="1">
            <a:spLocks noChangeArrowheads="1"/>
          </p:cNvSpPr>
          <p:nvPr/>
        </p:nvSpPr>
        <p:spPr bwMode="auto">
          <a:xfrm>
            <a:off x="8913813" y="681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S501-1</a:t>
            </a:r>
          </a:p>
        </p:txBody>
      </p:sp>
      <p:sp>
        <p:nvSpPr>
          <p:cNvPr id="2057" name="Text Box 277"/>
          <p:cNvSpPr txBox="1">
            <a:spLocks noChangeArrowheads="1"/>
          </p:cNvSpPr>
          <p:nvPr/>
        </p:nvSpPr>
        <p:spPr bwMode="auto">
          <a:xfrm>
            <a:off x="89138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S401-1</a:t>
            </a:r>
          </a:p>
        </p:txBody>
      </p:sp>
      <p:sp>
        <p:nvSpPr>
          <p:cNvPr id="2058" name="Text Box 278"/>
          <p:cNvSpPr txBox="1">
            <a:spLocks noChangeArrowheads="1"/>
          </p:cNvSpPr>
          <p:nvPr/>
        </p:nvSpPr>
        <p:spPr bwMode="auto">
          <a:xfrm>
            <a:off x="891381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S301-1</a:t>
            </a:r>
          </a:p>
        </p:txBody>
      </p:sp>
      <p:sp>
        <p:nvSpPr>
          <p:cNvPr id="2059" name="Text Box 279"/>
          <p:cNvSpPr txBox="1">
            <a:spLocks noChangeArrowheads="1"/>
          </p:cNvSpPr>
          <p:nvPr/>
        </p:nvSpPr>
        <p:spPr bwMode="auto">
          <a:xfrm>
            <a:off x="891381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S201-1</a:t>
            </a:r>
          </a:p>
        </p:txBody>
      </p:sp>
      <p:sp>
        <p:nvSpPr>
          <p:cNvPr id="2060" name="Text Box 280"/>
          <p:cNvSpPr txBox="1">
            <a:spLocks noChangeArrowheads="1"/>
          </p:cNvSpPr>
          <p:nvPr/>
        </p:nvSpPr>
        <p:spPr bwMode="auto">
          <a:xfrm>
            <a:off x="89138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S101-1</a:t>
            </a:r>
          </a:p>
        </p:txBody>
      </p:sp>
      <p:sp>
        <p:nvSpPr>
          <p:cNvPr id="2061" name="Text Box 281"/>
          <p:cNvSpPr txBox="1">
            <a:spLocks noChangeArrowheads="1"/>
          </p:cNvSpPr>
          <p:nvPr/>
        </p:nvSpPr>
        <p:spPr bwMode="auto">
          <a:xfrm>
            <a:off x="8401050" y="681038"/>
            <a:ext cx="512763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(3)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S501</a:t>
            </a:r>
          </a:p>
        </p:txBody>
      </p:sp>
      <p:sp>
        <p:nvSpPr>
          <p:cNvPr id="2062" name="Text Box 282"/>
          <p:cNvSpPr txBox="1">
            <a:spLocks noChangeArrowheads="1"/>
          </p:cNvSpPr>
          <p:nvPr/>
        </p:nvSpPr>
        <p:spPr bwMode="auto">
          <a:xfrm>
            <a:off x="8401050" y="1138238"/>
            <a:ext cx="512763" cy="4572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S401</a:t>
            </a: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3" name="Text Box 283"/>
          <p:cNvSpPr txBox="1">
            <a:spLocks noChangeArrowheads="1"/>
          </p:cNvSpPr>
          <p:nvPr/>
        </p:nvSpPr>
        <p:spPr bwMode="auto">
          <a:xfrm>
            <a:off x="8474075" y="1595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S301</a:t>
            </a:r>
          </a:p>
        </p:txBody>
      </p:sp>
      <p:sp>
        <p:nvSpPr>
          <p:cNvPr id="2064" name="Text Box 284"/>
          <p:cNvSpPr txBox="1">
            <a:spLocks noChangeArrowheads="1"/>
          </p:cNvSpPr>
          <p:nvPr/>
        </p:nvSpPr>
        <p:spPr bwMode="auto">
          <a:xfrm>
            <a:off x="8474075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S201</a:t>
            </a:r>
          </a:p>
        </p:txBody>
      </p:sp>
      <p:sp>
        <p:nvSpPr>
          <p:cNvPr id="2065" name="Text Box 285"/>
          <p:cNvSpPr txBox="1">
            <a:spLocks noChangeArrowheads="1"/>
          </p:cNvSpPr>
          <p:nvPr/>
        </p:nvSpPr>
        <p:spPr bwMode="auto">
          <a:xfrm>
            <a:off x="8474075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S101</a:t>
            </a:r>
          </a:p>
        </p:txBody>
      </p:sp>
      <p:sp>
        <p:nvSpPr>
          <p:cNvPr id="2066" name="Text Box 286"/>
          <p:cNvSpPr txBox="1">
            <a:spLocks noChangeArrowheads="1"/>
          </p:cNvSpPr>
          <p:nvPr/>
        </p:nvSpPr>
        <p:spPr bwMode="auto">
          <a:xfrm>
            <a:off x="8107363" y="681038"/>
            <a:ext cx="293687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>
                <a:latin typeface="+mj-ea"/>
                <a:ea typeface="+mj-ea"/>
                <a:cs typeface="Times New Roman" pitchFamily="18" charset="0"/>
              </a:rPr>
              <a:t>準備室</a:t>
            </a:r>
            <a:r>
              <a:rPr lang="en-US" altLang="zh-TW" sz="800">
                <a:latin typeface="+mj-ea"/>
                <a:ea typeface="+mj-ea"/>
                <a:cs typeface="Times New Roman" pitchFamily="18" charset="0"/>
              </a:rPr>
              <a:t>S502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7" name="Text Box 287"/>
          <p:cNvSpPr txBox="1">
            <a:spLocks noChangeArrowheads="1"/>
          </p:cNvSpPr>
          <p:nvPr/>
        </p:nvSpPr>
        <p:spPr bwMode="auto">
          <a:xfrm>
            <a:off x="8107363" y="1138238"/>
            <a:ext cx="293687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8" name="Text Box 288"/>
          <p:cNvSpPr txBox="1">
            <a:spLocks noChangeArrowheads="1"/>
          </p:cNvSpPr>
          <p:nvPr/>
        </p:nvSpPr>
        <p:spPr bwMode="auto">
          <a:xfrm>
            <a:off x="803433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S302</a:t>
            </a:r>
          </a:p>
        </p:txBody>
      </p:sp>
      <p:sp>
        <p:nvSpPr>
          <p:cNvPr id="2069" name="Text Box 289"/>
          <p:cNvSpPr txBox="1">
            <a:spLocks noChangeArrowheads="1"/>
          </p:cNvSpPr>
          <p:nvPr/>
        </p:nvSpPr>
        <p:spPr bwMode="auto">
          <a:xfrm>
            <a:off x="8034338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S202</a:t>
            </a:r>
          </a:p>
        </p:txBody>
      </p:sp>
      <p:sp>
        <p:nvSpPr>
          <p:cNvPr id="2070" name="Text Box 290"/>
          <p:cNvSpPr txBox="1">
            <a:spLocks noChangeArrowheads="1"/>
          </p:cNvSpPr>
          <p:nvPr/>
        </p:nvSpPr>
        <p:spPr bwMode="auto">
          <a:xfrm>
            <a:off x="803433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S102</a:t>
            </a:r>
          </a:p>
        </p:txBody>
      </p:sp>
      <p:sp>
        <p:nvSpPr>
          <p:cNvPr id="2071" name="Text Box 291"/>
          <p:cNvSpPr txBox="1">
            <a:spLocks noChangeArrowheads="1"/>
          </p:cNvSpPr>
          <p:nvPr/>
        </p:nvSpPr>
        <p:spPr bwMode="auto">
          <a:xfrm>
            <a:off x="7594600" y="681038"/>
            <a:ext cx="512763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2" name="Text Box 292"/>
          <p:cNvSpPr txBox="1">
            <a:spLocks noChangeArrowheads="1"/>
          </p:cNvSpPr>
          <p:nvPr/>
        </p:nvSpPr>
        <p:spPr bwMode="auto">
          <a:xfrm>
            <a:off x="7594600" y="1138238"/>
            <a:ext cx="512763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(2)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S403</a:t>
            </a:r>
          </a:p>
        </p:txBody>
      </p:sp>
      <p:sp>
        <p:nvSpPr>
          <p:cNvPr id="2073" name="Text Box 293"/>
          <p:cNvSpPr txBox="1">
            <a:spLocks noChangeArrowheads="1"/>
          </p:cNvSpPr>
          <p:nvPr/>
        </p:nvSpPr>
        <p:spPr bwMode="auto">
          <a:xfrm>
            <a:off x="7594600" y="1595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4" name="Text Box 294"/>
          <p:cNvSpPr txBox="1">
            <a:spLocks noChangeArrowheads="1"/>
          </p:cNvSpPr>
          <p:nvPr/>
        </p:nvSpPr>
        <p:spPr bwMode="auto">
          <a:xfrm>
            <a:off x="7594600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S203</a:t>
            </a:r>
          </a:p>
        </p:txBody>
      </p:sp>
      <p:sp>
        <p:nvSpPr>
          <p:cNvPr id="2075" name="Text Box 295"/>
          <p:cNvSpPr txBox="1">
            <a:spLocks noChangeArrowheads="1"/>
          </p:cNvSpPr>
          <p:nvPr/>
        </p:nvSpPr>
        <p:spPr bwMode="auto">
          <a:xfrm>
            <a:off x="759460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S103</a:t>
            </a:r>
          </a:p>
        </p:txBody>
      </p:sp>
      <p:sp>
        <p:nvSpPr>
          <p:cNvPr id="2076" name="Text Box 296"/>
          <p:cNvSpPr txBox="1">
            <a:spLocks noChangeArrowheads="1"/>
          </p:cNvSpPr>
          <p:nvPr/>
        </p:nvSpPr>
        <p:spPr bwMode="auto">
          <a:xfrm>
            <a:off x="7300913" y="681038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7" name="Text Box 297"/>
          <p:cNvSpPr txBox="1">
            <a:spLocks noChangeArrowheads="1"/>
          </p:cNvSpPr>
          <p:nvPr/>
        </p:nvSpPr>
        <p:spPr bwMode="auto">
          <a:xfrm>
            <a:off x="6786563" y="681038"/>
            <a:ext cx="514350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8" name="Text Box 298"/>
          <p:cNvSpPr txBox="1">
            <a:spLocks noChangeArrowheads="1"/>
          </p:cNvSpPr>
          <p:nvPr/>
        </p:nvSpPr>
        <p:spPr bwMode="auto">
          <a:xfrm>
            <a:off x="6859588" y="1138238"/>
            <a:ext cx="441325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S404</a:t>
            </a:r>
          </a:p>
        </p:txBody>
      </p:sp>
      <p:sp>
        <p:nvSpPr>
          <p:cNvPr id="2079" name="Text Box 299"/>
          <p:cNvSpPr txBox="1">
            <a:spLocks noChangeArrowheads="1"/>
          </p:cNvSpPr>
          <p:nvPr/>
        </p:nvSpPr>
        <p:spPr bwMode="auto">
          <a:xfrm>
            <a:off x="52466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0" name="Text Box 300"/>
          <p:cNvSpPr txBox="1">
            <a:spLocks noChangeArrowheads="1"/>
          </p:cNvSpPr>
          <p:nvPr/>
        </p:nvSpPr>
        <p:spPr bwMode="auto">
          <a:xfrm>
            <a:off x="5246688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1" name="Text Box 301"/>
          <p:cNvSpPr txBox="1">
            <a:spLocks noChangeArrowheads="1"/>
          </p:cNvSpPr>
          <p:nvPr/>
        </p:nvSpPr>
        <p:spPr bwMode="auto">
          <a:xfrm>
            <a:off x="52466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S107-1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2" name="Text Box 302"/>
          <p:cNvSpPr txBox="1">
            <a:spLocks noChangeArrowheads="1"/>
          </p:cNvSpPr>
          <p:nvPr/>
        </p:nvSpPr>
        <p:spPr bwMode="auto">
          <a:xfrm>
            <a:off x="6494463" y="681038"/>
            <a:ext cx="293687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3" name="Text Box 303"/>
          <p:cNvSpPr txBox="1">
            <a:spLocks noChangeArrowheads="1"/>
          </p:cNvSpPr>
          <p:nvPr/>
        </p:nvSpPr>
        <p:spPr bwMode="auto">
          <a:xfrm>
            <a:off x="6419850" y="1138238"/>
            <a:ext cx="439738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S405</a:t>
            </a:r>
          </a:p>
        </p:txBody>
      </p:sp>
      <p:sp>
        <p:nvSpPr>
          <p:cNvPr id="2084" name="Text Box 304"/>
          <p:cNvSpPr txBox="1">
            <a:spLocks noChangeArrowheads="1"/>
          </p:cNvSpPr>
          <p:nvPr/>
        </p:nvSpPr>
        <p:spPr bwMode="auto">
          <a:xfrm>
            <a:off x="4806950" y="1595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S307</a:t>
            </a:r>
          </a:p>
        </p:txBody>
      </p:sp>
      <p:sp>
        <p:nvSpPr>
          <p:cNvPr id="2085" name="Text Box 305"/>
          <p:cNvSpPr txBox="1">
            <a:spLocks noChangeArrowheads="1"/>
          </p:cNvSpPr>
          <p:nvPr/>
        </p:nvSpPr>
        <p:spPr bwMode="auto">
          <a:xfrm>
            <a:off x="4806950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S207</a:t>
            </a:r>
          </a:p>
        </p:txBody>
      </p:sp>
      <p:sp>
        <p:nvSpPr>
          <p:cNvPr id="2086" name="Text Box 306"/>
          <p:cNvSpPr txBox="1">
            <a:spLocks noChangeArrowheads="1"/>
          </p:cNvSpPr>
          <p:nvPr/>
        </p:nvSpPr>
        <p:spPr bwMode="auto">
          <a:xfrm>
            <a:off x="4806950" y="2509838"/>
            <a:ext cx="439738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生活教室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S107</a:t>
            </a:r>
          </a:p>
        </p:txBody>
      </p:sp>
      <p:sp>
        <p:nvSpPr>
          <p:cNvPr id="2087" name="Text Box 307"/>
          <p:cNvSpPr txBox="1">
            <a:spLocks noChangeArrowheads="1"/>
          </p:cNvSpPr>
          <p:nvPr/>
        </p:nvSpPr>
        <p:spPr bwMode="auto">
          <a:xfrm>
            <a:off x="5980113" y="681038"/>
            <a:ext cx="514350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(6)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8" name="Text Box 308"/>
          <p:cNvSpPr txBox="1">
            <a:spLocks noChangeArrowheads="1"/>
          </p:cNvSpPr>
          <p:nvPr/>
        </p:nvSpPr>
        <p:spPr bwMode="auto">
          <a:xfrm>
            <a:off x="5980113" y="1138238"/>
            <a:ext cx="439737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cs typeface="Times New Roman" pitchFamily="18" charset="0"/>
              </a:rPr>
              <a:t>多功能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書法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S406</a:t>
            </a:r>
          </a:p>
        </p:txBody>
      </p:sp>
      <p:sp>
        <p:nvSpPr>
          <p:cNvPr id="2089" name="Text Box 309"/>
          <p:cNvSpPr txBox="1">
            <a:spLocks noChangeArrowheads="1"/>
          </p:cNvSpPr>
          <p:nvPr/>
        </p:nvSpPr>
        <p:spPr bwMode="auto">
          <a:xfrm>
            <a:off x="598011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S306</a:t>
            </a:r>
          </a:p>
        </p:txBody>
      </p:sp>
      <p:sp>
        <p:nvSpPr>
          <p:cNvPr id="2090" name="Text Box 310"/>
          <p:cNvSpPr txBox="1">
            <a:spLocks noChangeArrowheads="1"/>
          </p:cNvSpPr>
          <p:nvPr/>
        </p:nvSpPr>
        <p:spPr bwMode="auto">
          <a:xfrm>
            <a:off x="598011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S206</a:t>
            </a:r>
          </a:p>
        </p:txBody>
      </p:sp>
      <p:sp>
        <p:nvSpPr>
          <p:cNvPr id="2091" name="Text Box 311"/>
          <p:cNvSpPr txBox="1">
            <a:spLocks noChangeArrowheads="1"/>
          </p:cNvSpPr>
          <p:nvPr/>
        </p:nvSpPr>
        <p:spPr bwMode="auto">
          <a:xfrm>
            <a:off x="5980113" y="2509838"/>
            <a:ext cx="439737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知動教室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S106</a:t>
            </a:r>
          </a:p>
        </p:txBody>
      </p:sp>
      <p:sp>
        <p:nvSpPr>
          <p:cNvPr id="2092" name="Text Box 312"/>
          <p:cNvSpPr txBox="1">
            <a:spLocks noChangeArrowheads="1"/>
          </p:cNvSpPr>
          <p:nvPr/>
        </p:nvSpPr>
        <p:spPr bwMode="auto">
          <a:xfrm>
            <a:off x="5686425" y="1595438"/>
            <a:ext cx="293688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機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S106-1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3" name="Text Box 313"/>
          <p:cNvSpPr txBox="1">
            <a:spLocks noChangeArrowheads="1"/>
          </p:cNvSpPr>
          <p:nvPr/>
        </p:nvSpPr>
        <p:spPr bwMode="auto">
          <a:xfrm>
            <a:off x="6859588" y="1595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S304</a:t>
            </a:r>
          </a:p>
        </p:txBody>
      </p:sp>
      <p:sp>
        <p:nvSpPr>
          <p:cNvPr id="2094" name="Text Box 314"/>
          <p:cNvSpPr txBox="1">
            <a:spLocks noChangeArrowheads="1"/>
          </p:cNvSpPr>
          <p:nvPr/>
        </p:nvSpPr>
        <p:spPr bwMode="auto">
          <a:xfrm>
            <a:off x="6859588" y="20526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S204</a:t>
            </a:r>
          </a:p>
        </p:txBody>
      </p:sp>
      <p:sp>
        <p:nvSpPr>
          <p:cNvPr id="2095" name="Text Box 315"/>
          <p:cNvSpPr txBox="1">
            <a:spLocks noChangeArrowheads="1"/>
          </p:cNvSpPr>
          <p:nvPr/>
        </p:nvSpPr>
        <p:spPr bwMode="auto">
          <a:xfrm>
            <a:off x="6859588" y="25098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S104</a:t>
            </a:r>
          </a:p>
        </p:txBody>
      </p:sp>
      <p:sp>
        <p:nvSpPr>
          <p:cNvPr id="2096" name="Text Box 316"/>
          <p:cNvSpPr txBox="1">
            <a:spLocks noChangeArrowheads="1"/>
          </p:cNvSpPr>
          <p:nvPr/>
        </p:nvSpPr>
        <p:spPr bwMode="auto">
          <a:xfrm>
            <a:off x="6419850" y="1595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S305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7" name="Text Box 317"/>
          <p:cNvSpPr txBox="1">
            <a:spLocks noChangeArrowheads="1"/>
          </p:cNvSpPr>
          <p:nvPr/>
        </p:nvSpPr>
        <p:spPr bwMode="auto">
          <a:xfrm>
            <a:off x="6419850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S205</a:t>
            </a:r>
          </a:p>
        </p:txBody>
      </p:sp>
      <p:sp>
        <p:nvSpPr>
          <p:cNvPr id="2098" name="Text Box 318"/>
          <p:cNvSpPr txBox="1">
            <a:spLocks noChangeArrowheads="1"/>
          </p:cNvSpPr>
          <p:nvPr/>
        </p:nvSpPr>
        <p:spPr bwMode="auto">
          <a:xfrm>
            <a:off x="641985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S105</a:t>
            </a:r>
          </a:p>
        </p:txBody>
      </p:sp>
      <p:sp>
        <p:nvSpPr>
          <p:cNvPr id="2099" name="Text Box 319"/>
          <p:cNvSpPr txBox="1">
            <a:spLocks noChangeArrowheads="1"/>
          </p:cNvSpPr>
          <p:nvPr/>
        </p:nvSpPr>
        <p:spPr bwMode="auto">
          <a:xfrm>
            <a:off x="4511675" y="1596232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9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0" name="Text Box 320"/>
          <p:cNvSpPr txBox="1">
            <a:spLocks noChangeArrowheads="1"/>
          </p:cNvSpPr>
          <p:nvPr/>
        </p:nvSpPr>
        <p:spPr bwMode="auto">
          <a:xfrm>
            <a:off x="4071938" y="1595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S308</a:t>
            </a:r>
          </a:p>
        </p:txBody>
      </p:sp>
      <p:sp>
        <p:nvSpPr>
          <p:cNvPr id="2101" name="Text Box 321"/>
          <p:cNvSpPr txBox="1">
            <a:spLocks noChangeArrowheads="1"/>
          </p:cNvSpPr>
          <p:nvPr/>
        </p:nvSpPr>
        <p:spPr bwMode="auto">
          <a:xfrm>
            <a:off x="4072733" y="2048992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S208</a:t>
            </a:r>
          </a:p>
        </p:txBody>
      </p:sp>
      <p:sp>
        <p:nvSpPr>
          <p:cNvPr id="2102" name="Text Box 322"/>
          <p:cNvSpPr txBox="1">
            <a:spLocks noChangeArrowheads="1"/>
          </p:cNvSpPr>
          <p:nvPr/>
        </p:nvSpPr>
        <p:spPr bwMode="auto">
          <a:xfrm>
            <a:off x="3632200" y="1595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S309</a:t>
            </a:r>
          </a:p>
        </p:txBody>
      </p:sp>
      <p:sp>
        <p:nvSpPr>
          <p:cNvPr id="2103" name="Text Box 323"/>
          <p:cNvSpPr txBox="1">
            <a:spLocks noChangeArrowheads="1"/>
          </p:cNvSpPr>
          <p:nvPr/>
        </p:nvSpPr>
        <p:spPr bwMode="auto">
          <a:xfrm>
            <a:off x="3635944" y="2052638"/>
            <a:ext cx="43218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 </a:t>
            </a:r>
            <a:r>
              <a:rPr lang="zh-TW" altLang="en-US" sz="1200" dirty="0" smtClean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13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S209</a:t>
            </a:r>
          </a:p>
        </p:txBody>
      </p:sp>
      <p:sp>
        <p:nvSpPr>
          <p:cNvPr id="2104" name="Text Box 324"/>
          <p:cNvSpPr txBox="1">
            <a:spLocks noChangeArrowheads="1"/>
          </p:cNvSpPr>
          <p:nvPr/>
        </p:nvSpPr>
        <p:spPr bwMode="auto">
          <a:xfrm>
            <a:off x="3192463" y="1595438"/>
            <a:ext cx="4397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S310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5" name="Text Box 325"/>
          <p:cNvSpPr txBox="1">
            <a:spLocks noChangeArrowheads="1"/>
          </p:cNvSpPr>
          <p:nvPr/>
        </p:nvSpPr>
        <p:spPr bwMode="auto">
          <a:xfrm>
            <a:off x="3192463" y="2052638"/>
            <a:ext cx="439737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-3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S210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6" name="Text Box 326"/>
          <p:cNvSpPr txBox="1">
            <a:spLocks noChangeArrowheads="1"/>
          </p:cNvSpPr>
          <p:nvPr/>
        </p:nvSpPr>
        <p:spPr bwMode="auto">
          <a:xfrm>
            <a:off x="3192463" y="2509838"/>
            <a:ext cx="439737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S110</a:t>
            </a:r>
          </a:p>
        </p:txBody>
      </p:sp>
      <p:sp>
        <p:nvSpPr>
          <p:cNvPr id="2107" name="Text Box 327"/>
          <p:cNvSpPr txBox="1">
            <a:spLocks noChangeArrowheads="1"/>
          </p:cNvSpPr>
          <p:nvPr/>
        </p:nvSpPr>
        <p:spPr bwMode="auto">
          <a:xfrm>
            <a:off x="2752725" y="1595438"/>
            <a:ext cx="439738" cy="45720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S311</a:t>
            </a:r>
          </a:p>
        </p:txBody>
      </p:sp>
      <p:sp>
        <p:nvSpPr>
          <p:cNvPr id="2108" name="Text Box 328"/>
          <p:cNvSpPr txBox="1">
            <a:spLocks noChangeArrowheads="1"/>
          </p:cNvSpPr>
          <p:nvPr/>
        </p:nvSpPr>
        <p:spPr bwMode="auto">
          <a:xfrm>
            <a:off x="2752725" y="2052638"/>
            <a:ext cx="439738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S211</a:t>
            </a:r>
          </a:p>
        </p:txBody>
      </p:sp>
      <p:sp>
        <p:nvSpPr>
          <p:cNvPr id="2109" name="Text Box 329"/>
          <p:cNvSpPr txBox="1">
            <a:spLocks noChangeArrowheads="1"/>
          </p:cNvSpPr>
          <p:nvPr/>
        </p:nvSpPr>
        <p:spPr bwMode="auto">
          <a:xfrm>
            <a:off x="2752725" y="2509838"/>
            <a:ext cx="439738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S111</a:t>
            </a:r>
          </a:p>
        </p:txBody>
      </p:sp>
      <p:sp>
        <p:nvSpPr>
          <p:cNvPr id="2110" name="Text Box 330"/>
          <p:cNvSpPr txBox="1">
            <a:spLocks noChangeArrowheads="1"/>
          </p:cNvSpPr>
          <p:nvPr/>
        </p:nvSpPr>
        <p:spPr bwMode="auto">
          <a:xfrm>
            <a:off x="23129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E107-1</a:t>
            </a:r>
          </a:p>
        </p:txBody>
      </p:sp>
      <p:sp>
        <p:nvSpPr>
          <p:cNvPr id="2111" name="Text Box 331"/>
          <p:cNvSpPr txBox="1">
            <a:spLocks noChangeArrowheads="1"/>
          </p:cNvSpPr>
          <p:nvPr/>
        </p:nvSpPr>
        <p:spPr bwMode="auto">
          <a:xfrm>
            <a:off x="2312988" y="25098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綿羊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E107</a:t>
            </a:r>
          </a:p>
        </p:txBody>
      </p:sp>
      <p:sp>
        <p:nvSpPr>
          <p:cNvPr id="2112" name="Text Box 332"/>
          <p:cNvSpPr txBox="1">
            <a:spLocks noChangeArrowheads="1"/>
          </p:cNvSpPr>
          <p:nvPr/>
        </p:nvSpPr>
        <p:spPr bwMode="auto">
          <a:xfrm>
            <a:off x="187166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E208-1</a:t>
            </a:r>
          </a:p>
        </p:txBody>
      </p:sp>
      <p:sp>
        <p:nvSpPr>
          <p:cNvPr id="2113" name="Text Box 333"/>
          <p:cNvSpPr txBox="1">
            <a:spLocks noChangeArrowheads="1"/>
          </p:cNvSpPr>
          <p:nvPr/>
        </p:nvSpPr>
        <p:spPr bwMode="auto">
          <a:xfrm>
            <a:off x="187166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E208</a:t>
            </a:r>
          </a:p>
        </p:txBody>
      </p:sp>
      <p:sp>
        <p:nvSpPr>
          <p:cNvPr id="2114" name="Text Box 334"/>
          <p:cNvSpPr txBox="1">
            <a:spLocks noChangeArrowheads="1"/>
          </p:cNvSpPr>
          <p:nvPr/>
        </p:nvSpPr>
        <p:spPr bwMode="auto">
          <a:xfrm>
            <a:off x="1431925" y="1595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E308-1</a:t>
            </a:r>
          </a:p>
        </p:txBody>
      </p:sp>
      <p:sp>
        <p:nvSpPr>
          <p:cNvPr id="2115" name="Text Box 335"/>
          <p:cNvSpPr txBox="1">
            <a:spLocks noChangeArrowheads="1"/>
          </p:cNvSpPr>
          <p:nvPr/>
        </p:nvSpPr>
        <p:spPr bwMode="auto">
          <a:xfrm>
            <a:off x="1431925" y="20526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8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16" name="Text Box 336"/>
          <p:cNvSpPr txBox="1">
            <a:spLocks noChangeArrowheads="1"/>
          </p:cNvSpPr>
          <p:nvPr/>
        </p:nvSpPr>
        <p:spPr bwMode="auto">
          <a:xfrm>
            <a:off x="1429485" y="2503766"/>
            <a:ext cx="443765" cy="4632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E308</a:t>
            </a:r>
          </a:p>
        </p:txBody>
      </p:sp>
      <p:sp>
        <p:nvSpPr>
          <p:cNvPr id="2117" name="Text Box 337"/>
          <p:cNvSpPr txBox="1">
            <a:spLocks noChangeArrowheads="1"/>
          </p:cNvSpPr>
          <p:nvPr/>
        </p:nvSpPr>
        <p:spPr bwMode="auto">
          <a:xfrm>
            <a:off x="2312988" y="2967038"/>
            <a:ext cx="439737" cy="37475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辦公室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E106</a:t>
            </a:r>
          </a:p>
        </p:txBody>
      </p:sp>
      <p:sp>
        <p:nvSpPr>
          <p:cNvPr id="2118" name="Text Box 338"/>
          <p:cNvSpPr txBox="1">
            <a:spLocks noChangeArrowheads="1"/>
          </p:cNvSpPr>
          <p:nvPr/>
        </p:nvSpPr>
        <p:spPr bwMode="auto">
          <a:xfrm>
            <a:off x="2312988" y="3341788"/>
            <a:ext cx="439737" cy="53965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企鵝）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E105</a:t>
            </a:r>
          </a:p>
        </p:txBody>
      </p:sp>
      <p:sp>
        <p:nvSpPr>
          <p:cNvPr id="2119" name="Text Box 339"/>
          <p:cNvSpPr txBox="1">
            <a:spLocks noChangeArrowheads="1"/>
          </p:cNvSpPr>
          <p:nvPr/>
        </p:nvSpPr>
        <p:spPr bwMode="auto">
          <a:xfrm>
            <a:off x="2312988" y="38814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儲藏室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E104</a:t>
            </a:r>
          </a:p>
        </p:txBody>
      </p:sp>
      <p:sp>
        <p:nvSpPr>
          <p:cNvPr id="2120" name="Text Box 340"/>
          <p:cNvSpPr txBox="1">
            <a:spLocks noChangeArrowheads="1"/>
          </p:cNvSpPr>
          <p:nvPr/>
        </p:nvSpPr>
        <p:spPr bwMode="auto">
          <a:xfrm>
            <a:off x="1871663" y="2967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E207</a:t>
            </a:r>
          </a:p>
        </p:txBody>
      </p:sp>
      <p:sp>
        <p:nvSpPr>
          <p:cNvPr id="2121" name="Text Box 341"/>
          <p:cNvSpPr txBox="1">
            <a:spLocks noChangeArrowheads="1"/>
          </p:cNvSpPr>
          <p:nvPr/>
        </p:nvSpPr>
        <p:spPr bwMode="auto">
          <a:xfrm>
            <a:off x="1871663" y="3424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E206</a:t>
            </a:r>
          </a:p>
        </p:txBody>
      </p:sp>
      <p:sp>
        <p:nvSpPr>
          <p:cNvPr id="2122" name="Text Box 342"/>
          <p:cNvSpPr txBox="1">
            <a:spLocks noChangeArrowheads="1"/>
          </p:cNvSpPr>
          <p:nvPr/>
        </p:nvSpPr>
        <p:spPr bwMode="auto">
          <a:xfrm>
            <a:off x="1871663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教師會辦公室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E205</a:t>
            </a:r>
          </a:p>
        </p:txBody>
      </p:sp>
      <p:sp>
        <p:nvSpPr>
          <p:cNvPr id="2123" name="Text Box 343"/>
          <p:cNvSpPr txBox="1">
            <a:spLocks noChangeArrowheads="1"/>
          </p:cNvSpPr>
          <p:nvPr/>
        </p:nvSpPr>
        <p:spPr bwMode="auto">
          <a:xfrm>
            <a:off x="1431925" y="29670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E307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4" name="Text Box 344"/>
          <p:cNvSpPr txBox="1">
            <a:spLocks noChangeArrowheads="1"/>
          </p:cNvSpPr>
          <p:nvPr/>
        </p:nvSpPr>
        <p:spPr bwMode="auto">
          <a:xfrm>
            <a:off x="1431925" y="3424238"/>
            <a:ext cx="441325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5" name="Text Box 345"/>
          <p:cNvSpPr txBox="1">
            <a:spLocks noChangeArrowheads="1"/>
          </p:cNvSpPr>
          <p:nvPr/>
        </p:nvSpPr>
        <p:spPr bwMode="auto">
          <a:xfrm>
            <a:off x="1431925" y="3881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電腦機房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E305</a:t>
            </a:r>
          </a:p>
        </p:txBody>
      </p:sp>
      <p:sp>
        <p:nvSpPr>
          <p:cNvPr id="2126" name="Text Box 346"/>
          <p:cNvSpPr txBox="1">
            <a:spLocks noChangeArrowheads="1"/>
          </p:cNvSpPr>
          <p:nvPr/>
        </p:nvSpPr>
        <p:spPr bwMode="auto">
          <a:xfrm>
            <a:off x="1430338" y="4338638"/>
            <a:ext cx="13208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7" name="Text Box 347"/>
          <p:cNvSpPr txBox="1">
            <a:spLocks noChangeArrowheads="1"/>
          </p:cNvSpPr>
          <p:nvPr/>
        </p:nvSpPr>
        <p:spPr bwMode="auto">
          <a:xfrm>
            <a:off x="2312988" y="4567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穿堂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8" name="Text Box 348"/>
          <p:cNvSpPr txBox="1">
            <a:spLocks noChangeArrowheads="1"/>
          </p:cNvSpPr>
          <p:nvPr/>
        </p:nvSpPr>
        <p:spPr bwMode="auto">
          <a:xfrm>
            <a:off x="2312988" y="50244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松鼠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E103</a:t>
            </a:r>
          </a:p>
        </p:txBody>
      </p:sp>
      <p:sp>
        <p:nvSpPr>
          <p:cNvPr id="2129" name="Text Box 349"/>
          <p:cNvSpPr txBox="1">
            <a:spLocks noChangeArrowheads="1"/>
          </p:cNvSpPr>
          <p:nvPr/>
        </p:nvSpPr>
        <p:spPr bwMode="auto">
          <a:xfrm>
            <a:off x="1871663" y="4567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0" name="Text Box 350"/>
          <p:cNvSpPr txBox="1">
            <a:spLocks noChangeArrowheads="1"/>
          </p:cNvSpPr>
          <p:nvPr/>
        </p:nvSpPr>
        <p:spPr bwMode="auto">
          <a:xfrm>
            <a:off x="1871663" y="5024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1" name="Text Box 351"/>
          <p:cNvSpPr txBox="1">
            <a:spLocks noChangeArrowheads="1"/>
          </p:cNvSpPr>
          <p:nvPr/>
        </p:nvSpPr>
        <p:spPr bwMode="auto">
          <a:xfrm>
            <a:off x="1431925" y="45672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/>
            <a:r>
              <a:rPr lang="en-US" altLang="zh-TW" sz="1000" dirty="0" err="1" smtClean="0">
                <a:latin typeface="+mj-ea"/>
                <a:ea typeface="+mj-ea"/>
                <a:cs typeface="Times New Roman" pitchFamily="18" charset="0"/>
              </a:rPr>
              <a:t>E304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2" name="Text Box 352"/>
          <p:cNvSpPr txBox="1">
            <a:spLocks noChangeArrowheads="1"/>
          </p:cNvSpPr>
          <p:nvPr/>
        </p:nvSpPr>
        <p:spPr bwMode="auto">
          <a:xfrm>
            <a:off x="1431925" y="5024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3" name="Text Box 353"/>
          <p:cNvSpPr txBox="1">
            <a:spLocks noChangeArrowheads="1"/>
          </p:cNvSpPr>
          <p:nvPr/>
        </p:nvSpPr>
        <p:spPr bwMode="auto">
          <a:xfrm>
            <a:off x="1431925" y="54816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4" name="Text Box 354"/>
          <p:cNvSpPr txBox="1">
            <a:spLocks noChangeArrowheads="1"/>
          </p:cNvSpPr>
          <p:nvPr/>
        </p:nvSpPr>
        <p:spPr bwMode="auto">
          <a:xfrm>
            <a:off x="1431925" y="5940425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E301</a:t>
            </a:r>
          </a:p>
        </p:txBody>
      </p:sp>
      <p:sp>
        <p:nvSpPr>
          <p:cNvPr id="2135" name="Text Box 355"/>
          <p:cNvSpPr txBox="1">
            <a:spLocks noChangeArrowheads="1"/>
          </p:cNvSpPr>
          <p:nvPr/>
        </p:nvSpPr>
        <p:spPr bwMode="auto">
          <a:xfrm>
            <a:off x="1431925" y="63960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>
                <a:latin typeface="+mj-ea"/>
                <a:ea typeface="+mj-ea"/>
                <a:cs typeface="Times New Roman" pitchFamily="18" charset="0"/>
              </a:rPr>
              <a:t>E301-1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6" name="Text Box 356"/>
          <p:cNvSpPr txBox="1">
            <a:spLocks noChangeArrowheads="1"/>
          </p:cNvSpPr>
          <p:nvPr/>
        </p:nvSpPr>
        <p:spPr bwMode="auto">
          <a:xfrm>
            <a:off x="2312988" y="5481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海豚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E102</a:t>
            </a:r>
          </a:p>
        </p:txBody>
      </p:sp>
      <p:sp>
        <p:nvSpPr>
          <p:cNvPr id="2137" name="Text Box 357"/>
          <p:cNvSpPr txBox="1">
            <a:spLocks noChangeArrowheads="1"/>
          </p:cNvSpPr>
          <p:nvPr/>
        </p:nvSpPr>
        <p:spPr bwMode="auto">
          <a:xfrm>
            <a:off x="2312988" y="59388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白兔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E101</a:t>
            </a:r>
          </a:p>
        </p:txBody>
      </p:sp>
      <p:sp>
        <p:nvSpPr>
          <p:cNvPr id="2138" name="Text Box 358"/>
          <p:cNvSpPr txBox="1">
            <a:spLocks noChangeArrowheads="1"/>
          </p:cNvSpPr>
          <p:nvPr/>
        </p:nvSpPr>
        <p:spPr bwMode="auto">
          <a:xfrm>
            <a:off x="2312988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9" name="Text Box 359"/>
          <p:cNvSpPr txBox="1">
            <a:spLocks noChangeArrowheads="1"/>
          </p:cNvSpPr>
          <p:nvPr/>
        </p:nvSpPr>
        <p:spPr bwMode="auto">
          <a:xfrm>
            <a:off x="1871663" y="5481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0" name="Text Box 360"/>
          <p:cNvSpPr txBox="1">
            <a:spLocks noChangeArrowheads="1"/>
          </p:cNvSpPr>
          <p:nvPr/>
        </p:nvSpPr>
        <p:spPr bwMode="auto">
          <a:xfrm>
            <a:off x="1871663" y="5938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E201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1" name="Text Box 361"/>
          <p:cNvSpPr txBox="1">
            <a:spLocks noChangeArrowheads="1"/>
          </p:cNvSpPr>
          <p:nvPr/>
        </p:nvSpPr>
        <p:spPr bwMode="auto">
          <a:xfrm>
            <a:off x="1871663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2" name="Text Box 362"/>
          <p:cNvSpPr txBox="1">
            <a:spLocks noChangeArrowheads="1"/>
          </p:cNvSpPr>
          <p:nvPr/>
        </p:nvSpPr>
        <p:spPr bwMode="auto">
          <a:xfrm>
            <a:off x="1431925" y="68532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3" name="Text Box 363"/>
          <p:cNvSpPr txBox="1">
            <a:spLocks noChangeArrowheads="1"/>
          </p:cNvSpPr>
          <p:nvPr/>
        </p:nvSpPr>
        <p:spPr bwMode="auto">
          <a:xfrm>
            <a:off x="1430338" y="7310438"/>
            <a:ext cx="660400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活動室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N110</a:t>
            </a:r>
          </a:p>
        </p:txBody>
      </p:sp>
      <p:sp>
        <p:nvSpPr>
          <p:cNvPr id="2144" name="Text Box 364"/>
          <p:cNvSpPr txBox="1">
            <a:spLocks noChangeArrowheads="1"/>
          </p:cNvSpPr>
          <p:nvPr/>
        </p:nvSpPr>
        <p:spPr bwMode="auto">
          <a:xfrm>
            <a:off x="1430338" y="7767638"/>
            <a:ext cx="660400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電腦教室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(3)</a:t>
            </a:r>
            <a:endParaRPr lang="zh-TW" altLang="en-US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N211</a:t>
            </a:r>
          </a:p>
        </p:txBody>
      </p:sp>
      <p:sp>
        <p:nvSpPr>
          <p:cNvPr id="2145" name="Text Box 365"/>
          <p:cNvSpPr txBox="1">
            <a:spLocks noChangeArrowheads="1"/>
          </p:cNvSpPr>
          <p:nvPr/>
        </p:nvSpPr>
        <p:spPr bwMode="auto">
          <a:xfrm>
            <a:off x="1430338" y="8224838"/>
            <a:ext cx="660400" cy="3429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1000">
                <a:latin typeface="+mj-ea"/>
                <a:cs typeface="Times New Roman" pitchFamily="18" charset="0"/>
              </a:rPr>
              <a:t>(5)</a:t>
            </a:r>
            <a:endParaRPr lang="en-US" altLang="zh-TW" sz="10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N311</a:t>
            </a:r>
          </a:p>
        </p:txBody>
      </p:sp>
      <p:sp>
        <p:nvSpPr>
          <p:cNvPr id="2146" name="Text Box 366"/>
          <p:cNvSpPr txBox="1">
            <a:spLocks noChangeArrowheads="1"/>
          </p:cNvSpPr>
          <p:nvPr/>
        </p:nvSpPr>
        <p:spPr bwMode="auto">
          <a:xfrm>
            <a:off x="2825750" y="73104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總務處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儲藏室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N108</a:t>
            </a:r>
          </a:p>
        </p:txBody>
      </p:sp>
      <p:sp>
        <p:nvSpPr>
          <p:cNvPr id="2147" name="Text Box 367"/>
          <p:cNvSpPr txBox="1">
            <a:spLocks noChangeArrowheads="1"/>
          </p:cNvSpPr>
          <p:nvPr/>
        </p:nvSpPr>
        <p:spPr bwMode="auto">
          <a:xfrm>
            <a:off x="2825750" y="7767638"/>
            <a:ext cx="514350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教師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研究室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N209</a:t>
            </a:r>
          </a:p>
        </p:txBody>
      </p:sp>
      <p:sp>
        <p:nvSpPr>
          <p:cNvPr id="2148" name="Text Box 368"/>
          <p:cNvSpPr txBox="1">
            <a:spLocks noChangeArrowheads="1"/>
          </p:cNvSpPr>
          <p:nvPr/>
        </p:nvSpPr>
        <p:spPr bwMode="auto">
          <a:xfrm>
            <a:off x="2825750" y="8224838"/>
            <a:ext cx="514350" cy="350515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N309</a:t>
            </a:r>
          </a:p>
        </p:txBody>
      </p:sp>
      <p:sp>
        <p:nvSpPr>
          <p:cNvPr id="2149" name="Text Box 369"/>
          <p:cNvSpPr txBox="1">
            <a:spLocks noChangeArrowheads="1"/>
          </p:cNvSpPr>
          <p:nvPr/>
        </p:nvSpPr>
        <p:spPr bwMode="auto">
          <a:xfrm>
            <a:off x="2092325" y="7310438"/>
            <a:ext cx="7334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幼兒園廚房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N109</a:t>
            </a:r>
          </a:p>
        </p:txBody>
      </p:sp>
      <p:sp>
        <p:nvSpPr>
          <p:cNvPr id="2151" name="Text Box 371"/>
          <p:cNvSpPr txBox="1">
            <a:spLocks noChangeArrowheads="1"/>
          </p:cNvSpPr>
          <p:nvPr/>
        </p:nvSpPr>
        <p:spPr bwMode="auto">
          <a:xfrm>
            <a:off x="2090737" y="8232453"/>
            <a:ext cx="733425" cy="3429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N310</a:t>
            </a:r>
          </a:p>
        </p:txBody>
      </p:sp>
      <p:sp>
        <p:nvSpPr>
          <p:cNvPr id="2152" name="Text Box 372"/>
          <p:cNvSpPr txBox="1">
            <a:spLocks noChangeArrowheads="1"/>
          </p:cNvSpPr>
          <p:nvPr/>
        </p:nvSpPr>
        <p:spPr bwMode="auto">
          <a:xfrm>
            <a:off x="3338513" y="7310438"/>
            <a:ext cx="43973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3" name="Text Box 373"/>
          <p:cNvSpPr txBox="1">
            <a:spLocks noChangeArrowheads="1"/>
          </p:cNvSpPr>
          <p:nvPr/>
        </p:nvSpPr>
        <p:spPr bwMode="auto">
          <a:xfrm>
            <a:off x="3779838" y="7310438"/>
            <a:ext cx="881062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健康中心</a:t>
            </a:r>
            <a:endParaRPr lang="zh-TW" altLang="en-US" sz="1000" b="1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N107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4" name="Text Box 374"/>
          <p:cNvSpPr txBox="1">
            <a:spLocks noChangeArrowheads="1"/>
          </p:cNvSpPr>
          <p:nvPr/>
        </p:nvSpPr>
        <p:spPr bwMode="auto">
          <a:xfrm>
            <a:off x="3779838" y="7767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N208</a:t>
            </a:r>
          </a:p>
          <a:p>
            <a:pPr>
              <a:defRPr/>
            </a:pP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5" name="Text Box 375"/>
          <p:cNvSpPr txBox="1">
            <a:spLocks noChangeArrowheads="1"/>
          </p:cNvSpPr>
          <p:nvPr/>
        </p:nvSpPr>
        <p:spPr bwMode="auto">
          <a:xfrm>
            <a:off x="3779838" y="8224838"/>
            <a:ext cx="43973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N308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6" name="Text Box 507"/>
          <p:cNvSpPr txBox="1">
            <a:spLocks noChangeArrowheads="1"/>
          </p:cNvSpPr>
          <p:nvPr/>
        </p:nvSpPr>
        <p:spPr bwMode="auto">
          <a:xfrm>
            <a:off x="4659313" y="7307263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英文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N106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7" name="Text Box 376"/>
          <p:cNvSpPr txBox="1">
            <a:spLocks noChangeArrowheads="1"/>
          </p:cNvSpPr>
          <p:nvPr/>
        </p:nvSpPr>
        <p:spPr bwMode="auto">
          <a:xfrm>
            <a:off x="4659313" y="7767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N206</a:t>
            </a:r>
          </a:p>
        </p:txBody>
      </p:sp>
      <p:sp>
        <p:nvSpPr>
          <p:cNvPr id="2158" name="Text Box 377"/>
          <p:cNvSpPr txBox="1">
            <a:spLocks noChangeArrowheads="1"/>
          </p:cNvSpPr>
          <p:nvPr/>
        </p:nvSpPr>
        <p:spPr bwMode="auto">
          <a:xfrm>
            <a:off x="4659313" y="8224838"/>
            <a:ext cx="43973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N306</a:t>
            </a:r>
          </a:p>
        </p:txBody>
      </p:sp>
      <p:sp>
        <p:nvSpPr>
          <p:cNvPr id="2159" name="Text Box 378"/>
          <p:cNvSpPr txBox="1">
            <a:spLocks noChangeArrowheads="1"/>
          </p:cNvSpPr>
          <p:nvPr/>
        </p:nvSpPr>
        <p:spPr bwMode="auto">
          <a:xfrm>
            <a:off x="4219575" y="77676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N207</a:t>
            </a:r>
          </a:p>
        </p:txBody>
      </p:sp>
      <p:sp>
        <p:nvSpPr>
          <p:cNvPr id="2160" name="Text Box 379"/>
          <p:cNvSpPr txBox="1">
            <a:spLocks noChangeArrowheads="1"/>
          </p:cNvSpPr>
          <p:nvPr/>
        </p:nvSpPr>
        <p:spPr bwMode="auto">
          <a:xfrm>
            <a:off x="4219575" y="8224838"/>
            <a:ext cx="441325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N307</a:t>
            </a:r>
          </a:p>
        </p:txBody>
      </p:sp>
      <p:sp>
        <p:nvSpPr>
          <p:cNvPr id="2161" name="Text Box 380"/>
          <p:cNvSpPr txBox="1">
            <a:spLocks noChangeArrowheads="1"/>
          </p:cNvSpPr>
          <p:nvPr/>
        </p:nvSpPr>
        <p:spPr bwMode="auto">
          <a:xfrm>
            <a:off x="5540375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N105-1</a:t>
            </a:r>
          </a:p>
        </p:txBody>
      </p:sp>
      <p:sp>
        <p:nvSpPr>
          <p:cNvPr id="2162" name="Text Box 381"/>
          <p:cNvSpPr txBox="1">
            <a:spLocks noChangeArrowheads="1"/>
          </p:cNvSpPr>
          <p:nvPr/>
        </p:nvSpPr>
        <p:spPr bwMode="auto">
          <a:xfrm>
            <a:off x="5540375" y="7767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N205-1</a:t>
            </a:r>
          </a:p>
        </p:txBody>
      </p:sp>
      <p:sp>
        <p:nvSpPr>
          <p:cNvPr id="2163" name="Text Box 382"/>
          <p:cNvSpPr txBox="1">
            <a:spLocks noChangeArrowheads="1"/>
          </p:cNvSpPr>
          <p:nvPr/>
        </p:nvSpPr>
        <p:spPr bwMode="auto">
          <a:xfrm>
            <a:off x="5540375" y="8224838"/>
            <a:ext cx="4397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N305-1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4" name="Text Box 383"/>
          <p:cNvSpPr txBox="1">
            <a:spLocks noChangeArrowheads="1"/>
          </p:cNvSpPr>
          <p:nvPr/>
        </p:nvSpPr>
        <p:spPr bwMode="auto">
          <a:xfrm>
            <a:off x="5100638" y="7310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N105</a:t>
            </a:r>
          </a:p>
        </p:txBody>
      </p:sp>
      <p:sp>
        <p:nvSpPr>
          <p:cNvPr id="2165" name="Text Box 384"/>
          <p:cNvSpPr txBox="1">
            <a:spLocks noChangeArrowheads="1"/>
          </p:cNvSpPr>
          <p:nvPr/>
        </p:nvSpPr>
        <p:spPr bwMode="auto">
          <a:xfrm>
            <a:off x="5100638" y="7767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N205</a:t>
            </a:r>
          </a:p>
        </p:txBody>
      </p:sp>
      <p:sp>
        <p:nvSpPr>
          <p:cNvPr id="2166" name="Text Box 385"/>
          <p:cNvSpPr txBox="1">
            <a:spLocks noChangeArrowheads="1"/>
          </p:cNvSpPr>
          <p:nvPr/>
        </p:nvSpPr>
        <p:spPr bwMode="auto">
          <a:xfrm>
            <a:off x="5100638" y="8224838"/>
            <a:ext cx="43973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N305</a:t>
            </a:r>
          </a:p>
        </p:txBody>
      </p:sp>
      <p:sp>
        <p:nvSpPr>
          <p:cNvPr id="2167" name="Text Box 386"/>
          <p:cNvSpPr txBox="1">
            <a:spLocks noChangeArrowheads="1"/>
          </p:cNvSpPr>
          <p:nvPr/>
        </p:nvSpPr>
        <p:spPr bwMode="auto">
          <a:xfrm>
            <a:off x="5968752" y="7310438"/>
            <a:ext cx="29368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8" name="Text Box 387"/>
          <p:cNvSpPr txBox="1">
            <a:spLocks noChangeArrowheads="1"/>
          </p:cNvSpPr>
          <p:nvPr/>
        </p:nvSpPr>
        <p:spPr bwMode="auto">
          <a:xfrm>
            <a:off x="6712329" y="73113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N103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9" name="Text Box 388"/>
          <p:cNvSpPr txBox="1">
            <a:spLocks noChangeArrowheads="1"/>
          </p:cNvSpPr>
          <p:nvPr/>
        </p:nvSpPr>
        <p:spPr bwMode="auto">
          <a:xfrm>
            <a:off x="6713538" y="77676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N203</a:t>
            </a:r>
          </a:p>
        </p:txBody>
      </p:sp>
      <p:sp>
        <p:nvSpPr>
          <p:cNvPr id="2170" name="Text Box 389"/>
          <p:cNvSpPr txBox="1">
            <a:spLocks noChangeArrowheads="1"/>
          </p:cNvSpPr>
          <p:nvPr/>
        </p:nvSpPr>
        <p:spPr bwMode="auto">
          <a:xfrm>
            <a:off x="6713538" y="8224838"/>
            <a:ext cx="441325" cy="342900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N303</a:t>
            </a:r>
          </a:p>
        </p:txBody>
      </p:sp>
      <p:sp>
        <p:nvSpPr>
          <p:cNvPr id="2171" name="Text Box 390"/>
          <p:cNvSpPr txBox="1">
            <a:spLocks noChangeArrowheads="1"/>
          </p:cNvSpPr>
          <p:nvPr/>
        </p:nvSpPr>
        <p:spPr bwMode="auto">
          <a:xfrm>
            <a:off x="6294366" y="7307263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N104</a:t>
            </a:r>
          </a:p>
        </p:txBody>
      </p:sp>
      <p:sp>
        <p:nvSpPr>
          <p:cNvPr id="2172" name="Text Box 391"/>
          <p:cNvSpPr txBox="1">
            <a:spLocks noChangeArrowheads="1"/>
          </p:cNvSpPr>
          <p:nvPr/>
        </p:nvSpPr>
        <p:spPr bwMode="auto">
          <a:xfrm>
            <a:off x="6273800" y="7767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N204</a:t>
            </a:r>
          </a:p>
        </p:txBody>
      </p:sp>
      <p:sp>
        <p:nvSpPr>
          <p:cNvPr id="2173" name="Text Box 392"/>
          <p:cNvSpPr txBox="1">
            <a:spLocks noChangeArrowheads="1"/>
          </p:cNvSpPr>
          <p:nvPr/>
        </p:nvSpPr>
        <p:spPr bwMode="auto">
          <a:xfrm>
            <a:off x="6273800" y="8224838"/>
            <a:ext cx="439738" cy="342900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N304</a:t>
            </a:r>
          </a:p>
        </p:txBody>
      </p:sp>
      <p:sp>
        <p:nvSpPr>
          <p:cNvPr id="2174" name="Text Box 393"/>
          <p:cNvSpPr txBox="1">
            <a:spLocks noChangeArrowheads="1"/>
          </p:cNvSpPr>
          <p:nvPr/>
        </p:nvSpPr>
        <p:spPr bwMode="auto">
          <a:xfrm>
            <a:off x="7594600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檔案室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N101</a:t>
            </a:r>
          </a:p>
        </p:txBody>
      </p:sp>
      <p:sp>
        <p:nvSpPr>
          <p:cNvPr id="2175" name="Text Box 394"/>
          <p:cNvSpPr txBox="1">
            <a:spLocks noChangeArrowheads="1"/>
          </p:cNvSpPr>
          <p:nvPr/>
        </p:nvSpPr>
        <p:spPr bwMode="auto">
          <a:xfrm>
            <a:off x="7594600" y="7767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N201</a:t>
            </a:r>
          </a:p>
        </p:txBody>
      </p:sp>
      <p:sp>
        <p:nvSpPr>
          <p:cNvPr id="2176" name="Text Box 395"/>
          <p:cNvSpPr txBox="1">
            <a:spLocks noChangeArrowheads="1"/>
          </p:cNvSpPr>
          <p:nvPr/>
        </p:nvSpPr>
        <p:spPr bwMode="auto">
          <a:xfrm>
            <a:off x="7594600" y="8224838"/>
            <a:ext cx="439738" cy="342900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N301</a:t>
            </a:r>
          </a:p>
        </p:txBody>
      </p:sp>
      <p:sp>
        <p:nvSpPr>
          <p:cNvPr id="2177" name="Text Box 396"/>
          <p:cNvSpPr txBox="1">
            <a:spLocks noChangeArrowheads="1"/>
          </p:cNvSpPr>
          <p:nvPr/>
        </p:nvSpPr>
        <p:spPr bwMode="auto">
          <a:xfrm>
            <a:off x="7154863" y="7310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N102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78" name="Text Box 397"/>
          <p:cNvSpPr txBox="1">
            <a:spLocks noChangeArrowheads="1"/>
          </p:cNvSpPr>
          <p:nvPr/>
        </p:nvSpPr>
        <p:spPr bwMode="auto">
          <a:xfrm>
            <a:off x="7154863" y="7767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cs typeface="Times New Roman" pitchFamily="18" charset="0"/>
              </a:rPr>
              <a:t>一</a:t>
            </a:r>
            <a:r>
              <a:rPr lang="en-US" altLang="zh-TW" sz="1200" dirty="0" smtClean="0">
                <a:latin typeface="+mj-ea"/>
                <a:cs typeface="Times New Roman" pitchFamily="18" charset="0"/>
              </a:rPr>
              <a:t>6</a:t>
            </a:r>
            <a:endParaRPr lang="en-US" altLang="zh-TW" sz="12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N202</a:t>
            </a:r>
          </a:p>
        </p:txBody>
      </p:sp>
      <p:sp>
        <p:nvSpPr>
          <p:cNvPr id="2179" name="Text Box 398"/>
          <p:cNvSpPr txBox="1">
            <a:spLocks noChangeArrowheads="1"/>
          </p:cNvSpPr>
          <p:nvPr/>
        </p:nvSpPr>
        <p:spPr bwMode="auto">
          <a:xfrm>
            <a:off x="7154863" y="8224838"/>
            <a:ext cx="439737" cy="342900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N302</a:t>
            </a:r>
          </a:p>
        </p:txBody>
      </p:sp>
      <p:sp>
        <p:nvSpPr>
          <p:cNvPr id="2180" name="Text Box 399"/>
          <p:cNvSpPr txBox="1">
            <a:spLocks noChangeArrowheads="1"/>
          </p:cNvSpPr>
          <p:nvPr/>
        </p:nvSpPr>
        <p:spPr bwMode="auto">
          <a:xfrm>
            <a:off x="8056563" y="7307263"/>
            <a:ext cx="472577" cy="1260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 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1" name="Text Box 400"/>
          <p:cNvSpPr txBox="1">
            <a:spLocks noChangeArrowheads="1"/>
          </p:cNvSpPr>
          <p:nvPr/>
        </p:nvSpPr>
        <p:spPr bwMode="auto">
          <a:xfrm>
            <a:off x="3270249" y="2970228"/>
            <a:ext cx="283035" cy="4648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w307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2" name="Text Box 401"/>
          <p:cNvSpPr txBox="1">
            <a:spLocks noChangeArrowheads="1"/>
          </p:cNvSpPr>
          <p:nvPr/>
        </p:nvSpPr>
        <p:spPr bwMode="auto">
          <a:xfrm>
            <a:off x="3852863" y="2967038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圖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書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W105</a:t>
            </a:r>
          </a:p>
        </p:txBody>
      </p:sp>
      <p:sp>
        <p:nvSpPr>
          <p:cNvPr id="2183" name="Text Box 402"/>
          <p:cNvSpPr txBox="1">
            <a:spLocks noChangeArrowheads="1"/>
          </p:cNvSpPr>
          <p:nvPr/>
        </p:nvSpPr>
        <p:spPr bwMode="auto">
          <a:xfrm>
            <a:off x="3559175" y="2967038"/>
            <a:ext cx="29368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教師研究室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4" name="Text Box 403"/>
          <p:cNvSpPr txBox="1">
            <a:spLocks noChangeArrowheads="1"/>
          </p:cNvSpPr>
          <p:nvPr/>
        </p:nvSpPr>
        <p:spPr bwMode="auto">
          <a:xfrm>
            <a:off x="3271671" y="4807897"/>
            <a:ext cx="29861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5" name="Text Box 404"/>
          <p:cNvSpPr txBox="1">
            <a:spLocks noChangeArrowheads="1"/>
          </p:cNvSpPr>
          <p:nvPr/>
        </p:nvSpPr>
        <p:spPr bwMode="auto">
          <a:xfrm>
            <a:off x="3852863" y="4795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學務處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6" name="Text Box 405"/>
          <p:cNvSpPr txBox="1">
            <a:spLocks noChangeArrowheads="1"/>
          </p:cNvSpPr>
          <p:nvPr/>
        </p:nvSpPr>
        <p:spPr bwMode="auto">
          <a:xfrm>
            <a:off x="3559175" y="47958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5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7" name="Text Box 406"/>
          <p:cNvSpPr txBox="1">
            <a:spLocks noChangeArrowheads="1"/>
          </p:cNvSpPr>
          <p:nvPr/>
        </p:nvSpPr>
        <p:spPr bwMode="auto">
          <a:xfrm>
            <a:off x="2752725" y="2967038"/>
            <a:ext cx="514350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南中庭花園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8" name="Text Box 407"/>
          <p:cNvSpPr txBox="1">
            <a:spLocks noChangeArrowheads="1"/>
          </p:cNvSpPr>
          <p:nvPr/>
        </p:nvSpPr>
        <p:spPr bwMode="auto">
          <a:xfrm>
            <a:off x="2752725" y="4795838"/>
            <a:ext cx="514350" cy="20465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北中庭花園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9" name="Text Box 408"/>
          <p:cNvSpPr txBox="1">
            <a:spLocks noChangeArrowheads="1"/>
          </p:cNvSpPr>
          <p:nvPr/>
        </p:nvSpPr>
        <p:spPr bwMode="auto">
          <a:xfrm>
            <a:off x="3265488" y="5253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11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0" name="Text Box 409"/>
          <p:cNvSpPr txBox="1">
            <a:spLocks noChangeArrowheads="1"/>
          </p:cNvSpPr>
          <p:nvPr/>
        </p:nvSpPr>
        <p:spPr bwMode="auto">
          <a:xfrm>
            <a:off x="3852863" y="5253038"/>
            <a:ext cx="29368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廣播室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會議室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1" name="Text Box 410"/>
          <p:cNvSpPr txBox="1">
            <a:spLocks noChangeArrowheads="1"/>
          </p:cNvSpPr>
          <p:nvPr/>
        </p:nvSpPr>
        <p:spPr bwMode="auto">
          <a:xfrm>
            <a:off x="3559175" y="52530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2" name="Text Box 411"/>
          <p:cNvSpPr txBox="1">
            <a:spLocks noChangeArrowheads="1"/>
          </p:cNvSpPr>
          <p:nvPr/>
        </p:nvSpPr>
        <p:spPr bwMode="auto">
          <a:xfrm>
            <a:off x="3265488" y="5710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12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3" name="Text Box 412"/>
          <p:cNvSpPr txBox="1">
            <a:spLocks noChangeArrowheads="1"/>
          </p:cNvSpPr>
          <p:nvPr/>
        </p:nvSpPr>
        <p:spPr bwMode="auto">
          <a:xfrm>
            <a:off x="3559175" y="57102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 smtClean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4" name="Text Box 413"/>
          <p:cNvSpPr txBox="1">
            <a:spLocks noChangeArrowheads="1"/>
          </p:cNvSpPr>
          <p:nvPr/>
        </p:nvSpPr>
        <p:spPr bwMode="auto">
          <a:xfrm>
            <a:off x="3265488" y="6167438"/>
            <a:ext cx="29368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13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W301</a:t>
            </a:r>
          </a:p>
        </p:txBody>
      </p:sp>
      <p:sp>
        <p:nvSpPr>
          <p:cNvPr id="2195" name="Text Box 414"/>
          <p:cNvSpPr txBox="1">
            <a:spLocks noChangeArrowheads="1"/>
          </p:cNvSpPr>
          <p:nvPr/>
        </p:nvSpPr>
        <p:spPr bwMode="auto">
          <a:xfrm>
            <a:off x="3852863" y="6169025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體育器材室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6" name="Text Box 415"/>
          <p:cNvSpPr txBox="1">
            <a:spLocks noChangeArrowheads="1"/>
          </p:cNvSpPr>
          <p:nvPr/>
        </p:nvSpPr>
        <p:spPr bwMode="auto">
          <a:xfrm>
            <a:off x="3559175" y="61674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100" dirty="0" smtClean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100" dirty="0" smtClean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1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7" name="Text Box 416"/>
          <p:cNvSpPr txBox="1">
            <a:spLocks noChangeArrowheads="1"/>
          </p:cNvSpPr>
          <p:nvPr/>
        </p:nvSpPr>
        <p:spPr bwMode="auto">
          <a:xfrm>
            <a:off x="3265488" y="3424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8" name="Text Box 417"/>
          <p:cNvSpPr txBox="1">
            <a:spLocks noChangeArrowheads="1"/>
          </p:cNvSpPr>
          <p:nvPr/>
        </p:nvSpPr>
        <p:spPr bwMode="auto">
          <a:xfrm>
            <a:off x="3265488" y="38814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000" dirty="0" smtClean="0">
                <a:latin typeface="+mj-ea"/>
                <a:ea typeface="+mj-ea"/>
                <a:cs typeface="Times New Roman" pitchFamily="18" charset="0"/>
              </a:rPr>
              <a:t>9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9" name="Text Box 418"/>
          <p:cNvSpPr txBox="1">
            <a:spLocks noChangeArrowheads="1"/>
          </p:cNvSpPr>
          <p:nvPr/>
        </p:nvSpPr>
        <p:spPr bwMode="auto">
          <a:xfrm>
            <a:off x="3559175" y="3424238"/>
            <a:ext cx="293688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 smtClean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詠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韻</a:t>
            </a:r>
            <a:r>
              <a:rPr lang="zh-TW" altLang="en-US" sz="1000" dirty="0" smtClean="0">
                <a:latin typeface="+mj-ea"/>
                <a:ea typeface="+mj-ea"/>
                <a:cs typeface="Times New Roman" pitchFamily="18" charset="0"/>
              </a:rPr>
              <a:t>空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間</a:t>
            </a:r>
          </a:p>
          <a:p>
            <a:pPr algn="ctr"/>
            <a:r>
              <a:rPr lang="zh-TW" altLang="en-US" sz="700" dirty="0" smtClean="0">
                <a:latin typeface="+mj-ea"/>
                <a:cs typeface="Times New Roman" pitchFamily="18" charset="0"/>
              </a:rPr>
              <a:t>音樂 </a:t>
            </a:r>
            <a:r>
              <a:rPr lang="en-US" altLang="zh-TW" sz="700" dirty="0" smtClean="0">
                <a:latin typeface="+mj-ea"/>
                <a:cs typeface="Times New Roman" pitchFamily="18" charset="0"/>
              </a:rPr>
              <a:t>(4)</a:t>
            </a:r>
            <a:endParaRPr lang="en-US" altLang="zh-TW" sz="800" dirty="0" smtClean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 smtClean="0">
                <a:latin typeface="+mj-ea"/>
                <a:ea typeface="+mj-ea"/>
                <a:cs typeface="Times New Roman" pitchFamily="18" charset="0"/>
              </a:rPr>
              <a:t>W205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1" name="Text Box 420"/>
          <p:cNvSpPr txBox="1">
            <a:spLocks noChangeArrowheads="1"/>
          </p:cNvSpPr>
          <p:nvPr/>
        </p:nvSpPr>
        <p:spPr bwMode="auto">
          <a:xfrm>
            <a:off x="5407338" y="2968717"/>
            <a:ext cx="4054796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籃排球場</a:t>
            </a:r>
          </a:p>
        </p:txBody>
      </p:sp>
      <p:sp>
        <p:nvSpPr>
          <p:cNvPr id="2203" name="Line 422"/>
          <p:cNvSpPr>
            <a:spLocks noChangeShapeType="1"/>
          </p:cNvSpPr>
          <p:nvPr/>
        </p:nvSpPr>
        <p:spPr bwMode="auto">
          <a:xfrm>
            <a:off x="4513263" y="3881438"/>
            <a:ext cx="718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4" name="Text Box 423"/>
          <p:cNvSpPr txBox="1">
            <a:spLocks noChangeArrowheads="1"/>
          </p:cNvSpPr>
          <p:nvPr/>
        </p:nvSpPr>
        <p:spPr bwMode="auto">
          <a:xfrm>
            <a:off x="5024438" y="3767138"/>
            <a:ext cx="6675437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                                                   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楓樹道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5" name="Text Box 424"/>
          <p:cNvSpPr txBox="1">
            <a:spLocks noChangeArrowheads="1"/>
          </p:cNvSpPr>
          <p:nvPr/>
        </p:nvSpPr>
        <p:spPr bwMode="auto">
          <a:xfrm>
            <a:off x="11142663" y="4110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000">
                <a:latin typeface="+mj-ea"/>
                <a:ea typeface="+mj-ea"/>
                <a:cs typeface="Times New Roman" pitchFamily="18" charset="0"/>
              </a:rPr>
              <a:t>警衛室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H100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6" name="Line 425"/>
          <p:cNvSpPr>
            <a:spLocks noChangeShapeType="1"/>
          </p:cNvSpPr>
          <p:nvPr/>
        </p:nvSpPr>
        <p:spPr bwMode="auto">
          <a:xfrm>
            <a:off x="919163" y="4567238"/>
            <a:ext cx="219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7" name="Line 426"/>
          <p:cNvSpPr>
            <a:spLocks noChangeShapeType="1"/>
          </p:cNvSpPr>
          <p:nvPr/>
        </p:nvSpPr>
        <p:spPr bwMode="auto">
          <a:xfrm>
            <a:off x="771525" y="50244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8" name="Line 427"/>
          <p:cNvSpPr>
            <a:spLocks noChangeShapeType="1"/>
          </p:cNvSpPr>
          <p:nvPr/>
        </p:nvSpPr>
        <p:spPr bwMode="auto">
          <a:xfrm>
            <a:off x="11628438" y="46815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9" name="Line 428"/>
          <p:cNvSpPr>
            <a:spLocks noChangeShapeType="1"/>
          </p:cNvSpPr>
          <p:nvPr/>
        </p:nvSpPr>
        <p:spPr bwMode="auto">
          <a:xfrm>
            <a:off x="11628438" y="52530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0" name="Text Box 429"/>
          <p:cNvSpPr txBox="1">
            <a:spLocks noChangeArrowheads="1"/>
          </p:cNvSpPr>
          <p:nvPr/>
        </p:nvSpPr>
        <p:spPr bwMode="auto">
          <a:xfrm>
            <a:off x="10307638" y="4512568"/>
            <a:ext cx="341634" cy="115212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七彩瀑布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1" name="Text Box 430"/>
          <p:cNvSpPr txBox="1">
            <a:spLocks noChangeArrowheads="1"/>
          </p:cNvSpPr>
          <p:nvPr/>
        </p:nvSpPr>
        <p:spPr bwMode="auto">
          <a:xfrm>
            <a:off x="4292600" y="2973389"/>
            <a:ext cx="295275" cy="159067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圖書館前遊戲場</a:t>
            </a:r>
          </a:p>
        </p:txBody>
      </p:sp>
      <p:sp>
        <p:nvSpPr>
          <p:cNvPr id="2212" name="Text Box 431"/>
          <p:cNvSpPr txBox="1">
            <a:spLocks noChangeArrowheads="1"/>
          </p:cNvSpPr>
          <p:nvPr/>
        </p:nvSpPr>
        <p:spPr bwMode="auto">
          <a:xfrm>
            <a:off x="3265488" y="4338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12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3" name="Text Box 432"/>
          <p:cNvSpPr txBox="1">
            <a:spLocks noChangeArrowheads="1"/>
          </p:cNvSpPr>
          <p:nvPr/>
        </p:nvSpPr>
        <p:spPr bwMode="auto">
          <a:xfrm>
            <a:off x="4325587" y="4807756"/>
            <a:ext cx="258303" cy="1804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學務處前休憩區</a:t>
            </a:r>
          </a:p>
        </p:txBody>
      </p:sp>
      <p:sp>
        <p:nvSpPr>
          <p:cNvPr id="2215" name="Line 434"/>
          <p:cNvSpPr>
            <a:spLocks noChangeShapeType="1"/>
          </p:cNvSpPr>
          <p:nvPr/>
        </p:nvSpPr>
        <p:spPr bwMode="auto">
          <a:xfrm>
            <a:off x="4146550" y="45672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7" name="Rectangle 436"/>
          <p:cNvSpPr>
            <a:spLocks noChangeArrowheads="1"/>
          </p:cNvSpPr>
          <p:nvPr/>
        </p:nvSpPr>
        <p:spPr bwMode="auto">
          <a:xfrm>
            <a:off x="6273800" y="6624638"/>
            <a:ext cx="1760538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8" name="Text Box 437"/>
          <p:cNvSpPr txBox="1">
            <a:spLocks noChangeArrowheads="1"/>
          </p:cNvSpPr>
          <p:nvPr/>
        </p:nvSpPr>
        <p:spPr bwMode="auto">
          <a:xfrm>
            <a:off x="7337425" y="63960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000" b="1">
                <a:latin typeface="+mj-ea"/>
                <a:ea typeface="+mj-ea"/>
                <a:cs typeface="Times New Roman" pitchFamily="18" charset="0"/>
              </a:rPr>
              <a:t>司令台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1" name="Line 440"/>
          <p:cNvSpPr>
            <a:spLocks noChangeShapeType="1"/>
          </p:cNvSpPr>
          <p:nvPr/>
        </p:nvSpPr>
        <p:spPr bwMode="auto">
          <a:xfrm>
            <a:off x="4583890" y="6391276"/>
            <a:ext cx="6898498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2" name="Freeform 441"/>
          <p:cNvSpPr>
            <a:spLocks/>
          </p:cNvSpPr>
          <p:nvPr/>
        </p:nvSpPr>
        <p:spPr bwMode="auto">
          <a:xfrm>
            <a:off x="5392738" y="4224338"/>
            <a:ext cx="4475162" cy="1943100"/>
          </a:xfrm>
          <a:custGeom>
            <a:avLst/>
            <a:gdLst>
              <a:gd name="T0" fmla="*/ 2147483647 w 7140"/>
              <a:gd name="T1" fmla="*/ 2147483647 h 2730"/>
              <a:gd name="T2" fmla="*/ 0 w 7140"/>
              <a:gd name="T3" fmla="*/ 2147483647 h 2730"/>
              <a:gd name="T4" fmla="*/ 2147483647 w 7140"/>
              <a:gd name="T5" fmla="*/ 2147483647 h 2730"/>
              <a:gd name="T6" fmla="*/ 2147483647 w 7140"/>
              <a:gd name="T7" fmla="*/ 2147483647 h 2730"/>
              <a:gd name="T8" fmla="*/ 2147483647 w 7140"/>
              <a:gd name="T9" fmla="*/ 2147483647 h 2730"/>
              <a:gd name="T10" fmla="*/ 2147483647 w 7140"/>
              <a:gd name="T11" fmla="*/ 2147483647 h 2730"/>
              <a:gd name="T12" fmla="*/ 2147483647 w 7140"/>
              <a:gd name="T13" fmla="*/ 2147483647 h 27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140"/>
              <a:gd name="T22" fmla="*/ 0 h 2730"/>
              <a:gd name="T23" fmla="*/ 7140 w 7140"/>
              <a:gd name="T24" fmla="*/ 2730 h 27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140" h="2730">
                <a:moveTo>
                  <a:pt x="1080" y="180"/>
                </a:moveTo>
                <a:cubicBezTo>
                  <a:pt x="160" y="360"/>
                  <a:pt x="0" y="870"/>
                  <a:pt x="0" y="1260"/>
                </a:cubicBezTo>
                <a:cubicBezTo>
                  <a:pt x="0" y="1650"/>
                  <a:pt x="100" y="2310"/>
                  <a:pt x="1080" y="2520"/>
                </a:cubicBezTo>
                <a:cubicBezTo>
                  <a:pt x="2060" y="2730"/>
                  <a:pt x="4880" y="2730"/>
                  <a:pt x="5880" y="2520"/>
                </a:cubicBezTo>
                <a:cubicBezTo>
                  <a:pt x="6880" y="2310"/>
                  <a:pt x="7140" y="1650"/>
                  <a:pt x="7080" y="1260"/>
                </a:cubicBezTo>
                <a:cubicBezTo>
                  <a:pt x="7020" y="870"/>
                  <a:pt x="6560" y="360"/>
                  <a:pt x="5520" y="180"/>
                </a:cubicBezTo>
                <a:cubicBezTo>
                  <a:pt x="4480" y="0"/>
                  <a:pt x="2000" y="0"/>
                  <a:pt x="1080" y="180"/>
                </a:cubicBez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3" name="Freeform 442"/>
          <p:cNvSpPr>
            <a:spLocks/>
          </p:cNvSpPr>
          <p:nvPr/>
        </p:nvSpPr>
        <p:spPr bwMode="auto">
          <a:xfrm>
            <a:off x="9355138" y="3995738"/>
            <a:ext cx="941387" cy="2057400"/>
          </a:xfrm>
          <a:custGeom>
            <a:avLst/>
            <a:gdLst>
              <a:gd name="T0" fmla="*/ 0 w 1540"/>
              <a:gd name="T1" fmla="*/ 0 h 3240"/>
              <a:gd name="T2" fmla="*/ 2147483647 w 1540"/>
              <a:gd name="T3" fmla="*/ 2147483647 h 3240"/>
              <a:gd name="T4" fmla="*/ 2147483647 w 1540"/>
              <a:gd name="T5" fmla="*/ 2147483647 h 3240"/>
              <a:gd name="T6" fmla="*/ 0 60000 65536"/>
              <a:gd name="T7" fmla="*/ 0 60000 65536"/>
              <a:gd name="T8" fmla="*/ 0 60000 65536"/>
              <a:gd name="T9" fmla="*/ 0 w 1540"/>
              <a:gd name="T10" fmla="*/ 0 h 3240"/>
              <a:gd name="T11" fmla="*/ 1540 w 154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0" h="3240">
                <a:moveTo>
                  <a:pt x="0" y="0"/>
                </a:moveTo>
                <a:cubicBezTo>
                  <a:pt x="670" y="540"/>
                  <a:pt x="1340" y="1080"/>
                  <a:pt x="1440" y="1620"/>
                </a:cubicBezTo>
                <a:cubicBezTo>
                  <a:pt x="1540" y="2160"/>
                  <a:pt x="740" y="2970"/>
                  <a:pt x="6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4" name="Line 443"/>
          <p:cNvSpPr>
            <a:spLocks noChangeShapeType="1"/>
          </p:cNvSpPr>
          <p:nvPr/>
        </p:nvSpPr>
        <p:spPr bwMode="auto">
          <a:xfrm flipV="1">
            <a:off x="9721850" y="6024563"/>
            <a:ext cx="1935163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5" name="Freeform 444"/>
          <p:cNvSpPr>
            <a:spLocks/>
          </p:cNvSpPr>
          <p:nvPr/>
        </p:nvSpPr>
        <p:spPr bwMode="auto">
          <a:xfrm>
            <a:off x="4794250" y="3995738"/>
            <a:ext cx="525463" cy="2057400"/>
          </a:xfrm>
          <a:custGeom>
            <a:avLst/>
            <a:gdLst>
              <a:gd name="T0" fmla="*/ 2147483647 w 1100"/>
              <a:gd name="T1" fmla="*/ 0 h 3240"/>
              <a:gd name="T2" fmla="*/ 2147483647 w 1100"/>
              <a:gd name="T3" fmla="*/ 2147483647 h 3240"/>
              <a:gd name="T4" fmla="*/ 2147483647 w 1100"/>
              <a:gd name="T5" fmla="*/ 2147483647 h 3240"/>
              <a:gd name="T6" fmla="*/ 0 60000 65536"/>
              <a:gd name="T7" fmla="*/ 0 60000 65536"/>
              <a:gd name="T8" fmla="*/ 0 60000 65536"/>
              <a:gd name="T9" fmla="*/ 0 w 1100"/>
              <a:gd name="T10" fmla="*/ 0 h 3240"/>
              <a:gd name="T11" fmla="*/ 1100 w 110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0" h="3240">
                <a:moveTo>
                  <a:pt x="980" y="0"/>
                </a:moveTo>
                <a:cubicBezTo>
                  <a:pt x="490" y="720"/>
                  <a:pt x="0" y="1440"/>
                  <a:pt x="20" y="1980"/>
                </a:cubicBezTo>
                <a:cubicBezTo>
                  <a:pt x="40" y="2520"/>
                  <a:pt x="920" y="3030"/>
                  <a:pt x="11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6" name="Line 445"/>
          <p:cNvSpPr>
            <a:spLocks noChangeShapeType="1"/>
          </p:cNvSpPr>
          <p:nvPr/>
        </p:nvSpPr>
        <p:spPr bwMode="auto">
          <a:xfrm>
            <a:off x="4583890" y="6053138"/>
            <a:ext cx="73582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7" name="Text Box 446"/>
          <p:cNvSpPr txBox="1">
            <a:spLocks noChangeArrowheads="1"/>
          </p:cNvSpPr>
          <p:nvPr/>
        </p:nvSpPr>
        <p:spPr bwMode="auto">
          <a:xfrm>
            <a:off x="3338513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8" name="Text Box 448"/>
          <p:cNvSpPr txBox="1">
            <a:spLocks noChangeArrowheads="1"/>
          </p:cNvSpPr>
          <p:nvPr/>
        </p:nvSpPr>
        <p:spPr bwMode="auto">
          <a:xfrm>
            <a:off x="3632200" y="6853238"/>
            <a:ext cx="220663" cy="233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279525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</p:txBody>
      </p:sp>
      <p:sp>
        <p:nvSpPr>
          <p:cNvPr id="2229" name="Text Box 449"/>
          <p:cNvSpPr txBox="1">
            <a:spLocks noChangeArrowheads="1"/>
          </p:cNvSpPr>
          <p:nvPr/>
        </p:nvSpPr>
        <p:spPr bwMode="auto">
          <a:xfrm>
            <a:off x="3925888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0" name="Text Box 450"/>
          <p:cNvSpPr txBox="1">
            <a:spLocks noChangeArrowheads="1"/>
          </p:cNvSpPr>
          <p:nvPr/>
        </p:nvSpPr>
        <p:spPr bwMode="auto">
          <a:xfrm>
            <a:off x="2459038" y="1344613"/>
            <a:ext cx="2190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1" name="Text Box 451"/>
          <p:cNvSpPr txBox="1">
            <a:spLocks noChangeArrowheads="1"/>
          </p:cNvSpPr>
          <p:nvPr/>
        </p:nvSpPr>
        <p:spPr bwMode="auto">
          <a:xfrm>
            <a:off x="1944688" y="1344613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2" name="Text Box 452"/>
          <p:cNvSpPr txBox="1">
            <a:spLocks noChangeArrowheads="1"/>
          </p:cNvSpPr>
          <p:nvPr/>
        </p:nvSpPr>
        <p:spPr bwMode="auto">
          <a:xfrm>
            <a:off x="1577975" y="1344613"/>
            <a:ext cx="220663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3" name="Text Box 453"/>
          <p:cNvSpPr txBox="1">
            <a:spLocks noChangeArrowheads="1"/>
          </p:cNvSpPr>
          <p:nvPr/>
        </p:nvSpPr>
        <p:spPr bwMode="auto">
          <a:xfrm>
            <a:off x="625475" y="4613275"/>
            <a:ext cx="293688" cy="525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後門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Ⅳ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4" name="Rectangle 454"/>
          <p:cNvSpPr>
            <a:spLocks noChangeArrowheads="1"/>
          </p:cNvSpPr>
          <p:nvPr/>
        </p:nvSpPr>
        <p:spPr bwMode="auto">
          <a:xfrm>
            <a:off x="1284288" y="4567238"/>
            <a:ext cx="1460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5" name="Text Box 455"/>
          <p:cNvSpPr txBox="1">
            <a:spLocks noChangeArrowheads="1"/>
          </p:cNvSpPr>
          <p:nvPr/>
        </p:nvSpPr>
        <p:spPr bwMode="auto">
          <a:xfrm>
            <a:off x="1065213" y="58245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北後門花園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6" name="Text Box 456"/>
          <p:cNvSpPr txBox="1">
            <a:spLocks noChangeArrowheads="1"/>
          </p:cNvSpPr>
          <p:nvPr/>
        </p:nvSpPr>
        <p:spPr bwMode="auto">
          <a:xfrm>
            <a:off x="1065213" y="18240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南後門花園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7" name="Text Box 457"/>
          <p:cNvSpPr txBox="1">
            <a:spLocks noChangeArrowheads="1"/>
          </p:cNvSpPr>
          <p:nvPr/>
        </p:nvSpPr>
        <p:spPr bwMode="auto">
          <a:xfrm>
            <a:off x="8033506" y="7310438"/>
            <a:ext cx="216856" cy="2006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8" name="Text Box 459"/>
          <p:cNvSpPr txBox="1">
            <a:spLocks noChangeArrowheads="1"/>
          </p:cNvSpPr>
          <p:nvPr/>
        </p:nvSpPr>
        <p:spPr bwMode="auto">
          <a:xfrm>
            <a:off x="8033506" y="7787359"/>
            <a:ext cx="216856" cy="2043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  <a:p>
            <a:pPr algn="ctr" eaLnBrk="1" hangingPunct="1"/>
            <a:endParaRPr lang="en-US" altLang="zh-TW" sz="14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9" name="Text Box 460"/>
          <p:cNvSpPr txBox="1">
            <a:spLocks noChangeArrowheads="1"/>
          </p:cNvSpPr>
          <p:nvPr/>
        </p:nvSpPr>
        <p:spPr bwMode="auto">
          <a:xfrm>
            <a:off x="8042350" y="8220263"/>
            <a:ext cx="208012" cy="180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2" name="Line 463"/>
          <p:cNvSpPr>
            <a:spLocks noChangeShapeType="1"/>
          </p:cNvSpPr>
          <p:nvPr/>
        </p:nvSpPr>
        <p:spPr bwMode="auto">
          <a:xfrm>
            <a:off x="4513263" y="6624638"/>
            <a:ext cx="146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3" name="Line 464"/>
          <p:cNvSpPr>
            <a:spLocks noChangeShapeType="1"/>
          </p:cNvSpPr>
          <p:nvPr/>
        </p:nvSpPr>
        <p:spPr bwMode="auto">
          <a:xfrm>
            <a:off x="5980113" y="66246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4" name="Text Box 465"/>
          <p:cNvSpPr txBox="1">
            <a:spLocks noChangeArrowheads="1"/>
          </p:cNvSpPr>
          <p:nvPr/>
        </p:nvSpPr>
        <p:spPr bwMode="auto">
          <a:xfrm>
            <a:off x="4816624" y="6421438"/>
            <a:ext cx="2484289" cy="179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5" name="Text Box 466"/>
          <p:cNvSpPr txBox="1">
            <a:spLocks noChangeArrowheads="1"/>
          </p:cNvSpPr>
          <p:nvPr/>
        </p:nvSpPr>
        <p:spPr bwMode="auto">
          <a:xfrm>
            <a:off x="5392738" y="3538538"/>
            <a:ext cx="22733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b="1" dirty="0">
                <a:latin typeface="+mj-ea"/>
                <a:ea typeface="+mj-ea"/>
                <a:cs typeface="Times New Roman" pitchFamily="18" charset="0"/>
              </a:rPr>
              <a:t>                </a:t>
            </a:r>
            <a:r>
              <a:rPr lang="zh-TW" altLang="en-US" sz="1200" b="1" dirty="0">
                <a:latin typeface="+mj-ea"/>
                <a:ea typeface="+mj-ea"/>
                <a:cs typeface="Times New Roman" pitchFamily="18" charset="0"/>
              </a:rPr>
              <a:t>校園人行步道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6" name="Text Box 467"/>
          <p:cNvSpPr txBox="1">
            <a:spLocks noChangeArrowheads="1"/>
          </p:cNvSpPr>
          <p:nvPr/>
        </p:nvSpPr>
        <p:spPr bwMode="auto">
          <a:xfrm>
            <a:off x="3632200" y="2509838"/>
            <a:ext cx="439738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S109</a:t>
            </a:r>
          </a:p>
        </p:txBody>
      </p:sp>
      <p:sp>
        <p:nvSpPr>
          <p:cNvPr id="2247" name="Text Box 468"/>
          <p:cNvSpPr txBox="1">
            <a:spLocks noChangeArrowheads="1"/>
          </p:cNvSpPr>
          <p:nvPr/>
        </p:nvSpPr>
        <p:spPr bwMode="auto">
          <a:xfrm>
            <a:off x="4071938" y="2509838"/>
            <a:ext cx="441325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S108</a:t>
            </a:r>
          </a:p>
        </p:txBody>
      </p:sp>
      <p:sp>
        <p:nvSpPr>
          <p:cNvPr id="2248" name="Text Box 469"/>
          <p:cNvSpPr txBox="1">
            <a:spLocks noChangeArrowheads="1"/>
          </p:cNvSpPr>
          <p:nvPr/>
        </p:nvSpPr>
        <p:spPr bwMode="auto">
          <a:xfrm>
            <a:off x="9721850" y="7953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5F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9" name="Text Box 470"/>
          <p:cNvSpPr txBox="1">
            <a:spLocks noChangeArrowheads="1"/>
          </p:cNvSpPr>
          <p:nvPr/>
        </p:nvSpPr>
        <p:spPr bwMode="auto">
          <a:xfrm>
            <a:off x="9721850" y="11382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4F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0" name="Text Box 471"/>
          <p:cNvSpPr txBox="1">
            <a:spLocks noChangeArrowheads="1"/>
          </p:cNvSpPr>
          <p:nvPr/>
        </p:nvSpPr>
        <p:spPr bwMode="auto">
          <a:xfrm>
            <a:off x="9721850" y="15954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1" name="Text Box 472"/>
          <p:cNvSpPr txBox="1">
            <a:spLocks noChangeArrowheads="1"/>
          </p:cNvSpPr>
          <p:nvPr/>
        </p:nvSpPr>
        <p:spPr bwMode="auto">
          <a:xfrm>
            <a:off x="9721850" y="20526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2" name="Text Box 473"/>
          <p:cNvSpPr txBox="1">
            <a:spLocks noChangeArrowheads="1"/>
          </p:cNvSpPr>
          <p:nvPr/>
        </p:nvSpPr>
        <p:spPr bwMode="auto">
          <a:xfrm>
            <a:off x="9721850" y="25098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7" name="Text Box 478"/>
          <p:cNvSpPr txBox="1">
            <a:spLocks noChangeArrowheads="1"/>
          </p:cNvSpPr>
          <p:nvPr/>
        </p:nvSpPr>
        <p:spPr bwMode="auto">
          <a:xfrm>
            <a:off x="9942513" y="2738438"/>
            <a:ext cx="293687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西南空地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8" name="Text Box 479"/>
          <p:cNvSpPr txBox="1">
            <a:spLocks noChangeArrowheads="1"/>
          </p:cNvSpPr>
          <p:nvPr/>
        </p:nvSpPr>
        <p:spPr bwMode="auto">
          <a:xfrm>
            <a:off x="3852863" y="5710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8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cs typeface="Times New Roman" pitchFamily="18" charset="0"/>
              </a:rPr>
              <a:t>體育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9" name="Line 480"/>
          <p:cNvSpPr>
            <a:spLocks noChangeShapeType="1"/>
          </p:cNvSpPr>
          <p:nvPr/>
        </p:nvSpPr>
        <p:spPr bwMode="auto">
          <a:xfrm>
            <a:off x="8328025" y="708183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0" name="Text Box 481"/>
          <p:cNvSpPr txBox="1">
            <a:spLocks noChangeArrowheads="1"/>
          </p:cNvSpPr>
          <p:nvPr/>
        </p:nvSpPr>
        <p:spPr bwMode="auto">
          <a:xfrm>
            <a:off x="1798638" y="9096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東側門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1" name="Text Box 482"/>
          <p:cNvSpPr txBox="1">
            <a:spLocks noChangeArrowheads="1"/>
          </p:cNvSpPr>
          <p:nvPr/>
        </p:nvSpPr>
        <p:spPr bwMode="auto">
          <a:xfrm>
            <a:off x="10528300" y="5667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2" name="Text Box 483"/>
          <p:cNvSpPr txBox="1">
            <a:spLocks noChangeArrowheads="1"/>
          </p:cNvSpPr>
          <p:nvPr/>
        </p:nvSpPr>
        <p:spPr bwMode="auto">
          <a:xfrm>
            <a:off x="784176" y="7896944"/>
            <a:ext cx="220663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側門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Ⅴ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4" name="Rectangle 485"/>
          <p:cNvSpPr>
            <a:spLocks noChangeArrowheads="1"/>
          </p:cNvSpPr>
          <p:nvPr/>
        </p:nvSpPr>
        <p:spPr bwMode="auto">
          <a:xfrm>
            <a:off x="1432248" y="8761040"/>
            <a:ext cx="587375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發電機機房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H111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6" name="Rectangle 487"/>
          <p:cNvSpPr>
            <a:spLocks noChangeArrowheads="1"/>
          </p:cNvSpPr>
          <p:nvPr/>
        </p:nvSpPr>
        <p:spPr bwMode="auto">
          <a:xfrm>
            <a:off x="5968752" y="7320880"/>
            <a:ext cx="29368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童軍室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N104-1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7" name="Rectangle 488"/>
          <p:cNvSpPr>
            <a:spLocks noChangeArrowheads="1"/>
          </p:cNvSpPr>
          <p:nvPr/>
        </p:nvSpPr>
        <p:spPr bwMode="auto">
          <a:xfrm>
            <a:off x="4513263" y="2509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掃具儲藏室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S108-1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0" name="Text Box 491"/>
          <p:cNvSpPr txBox="1">
            <a:spLocks noChangeArrowheads="1"/>
          </p:cNvSpPr>
          <p:nvPr/>
        </p:nvSpPr>
        <p:spPr bwMode="auto">
          <a:xfrm>
            <a:off x="3265488" y="6624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13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1" name="Text Box 492"/>
          <p:cNvSpPr txBox="1">
            <a:spLocks noChangeArrowheads="1"/>
          </p:cNvSpPr>
          <p:nvPr/>
        </p:nvSpPr>
        <p:spPr bwMode="auto">
          <a:xfrm>
            <a:off x="4149492" y="4807757"/>
            <a:ext cx="141521" cy="1816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indent="203200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 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(3)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600" dirty="0">
                <a:latin typeface="+mj-ea"/>
                <a:cs typeface="Times New Roman" pitchFamily="18" charset="0"/>
              </a:rPr>
              <a:t>ＷＢ１０４</a:t>
            </a:r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3" name="Text Box 494"/>
          <p:cNvSpPr txBox="1">
            <a:spLocks noChangeArrowheads="1"/>
          </p:cNvSpPr>
          <p:nvPr/>
        </p:nvSpPr>
        <p:spPr bwMode="auto">
          <a:xfrm>
            <a:off x="4146550" y="2967038"/>
            <a:ext cx="144463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500" dirty="0">
                <a:latin typeface="+mj-ea"/>
                <a:ea typeface="+mj-ea"/>
                <a:cs typeface="Times New Roman" pitchFamily="18" charset="0"/>
              </a:rPr>
              <a:t>                      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桌球練習室   ＷＢ１０５</a:t>
            </a:r>
          </a:p>
        </p:txBody>
      </p:sp>
      <p:sp>
        <p:nvSpPr>
          <p:cNvPr id="2274" name="Line 495"/>
          <p:cNvSpPr>
            <a:spLocks noChangeShapeType="1"/>
          </p:cNvSpPr>
          <p:nvPr/>
        </p:nvSpPr>
        <p:spPr bwMode="auto">
          <a:xfrm>
            <a:off x="919163" y="2052638"/>
            <a:ext cx="0" cy="491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5" name="Line 496"/>
          <p:cNvSpPr>
            <a:spLocks noChangeShapeType="1"/>
          </p:cNvSpPr>
          <p:nvPr/>
        </p:nvSpPr>
        <p:spPr bwMode="auto">
          <a:xfrm>
            <a:off x="919163" y="84534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6" name="Rectangle 497"/>
          <p:cNvSpPr>
            <a:spLocks noChangeArrowheads="1"/>
          </p:cNvSpPr>
          <p:nvPr/>
        </p:nvSpPr>
        <p:spPr bwMode="auto">
          <a:xfrm>
            <a:off x="9742488" y="3995738"/>
            <a:ext cx="606425" cy="309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7" name="Rectangle 498"/>
          <p:cNvSpPr>
            <a:spLocks noChangeArrowheads="1"/>
          </p:cNvSpPr>
          <p:nvPr/>
        </p:nvSpPr>
        <p:spPr bwMode="auto">
          <a:xfrm>
            <a:off x="10455275" y="3995738"/>
            <a:ext cx="51435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0" name="Text Box 501"/>
          <p:cNvSpPr txBox="1">
            <a:spLocks noChangeArrowheads="1"/>
          </p:cNvSpPr>
          <p:nvPr/>
        </p:nvSpPr>
        <p:spPr bwMode="auto">
          <a:xfrm>
            <a:off x="4292600" y="6888163"/>
            <a:ext cx="3741738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TW" sz="1600" dirty="0">
                <a:latin typeface="+mj-ea"/>
                <a:ea typeface="+mj-ea"/>
                <a:cs typeface="Times New Roman" pitchFamily="18" charset="0"/>
              </a:rPr>
              <a:t>           </a:t>
            </a:r>
            <a:r>
              <a:rPr lang="zh-TW" altLang="en-US" sz="1600" dirty="0">
                <a:latin typeface="+mj-ea"/>
                <a:ea typeface="+mj-ea"/>
                <a:cs typeface="Times New Roman" pitchFamily="18" charset="0"/>
              </a:rPr>
              <a:t>花圃                            花圃</a:t>
            </a:r>
          </a:p>
        </p:txBody>
      </p:sp>
      <p:sp>
        <p:nvSpPr>
          <p:cNvPr id="2281" name="Text Box 502"/>
          <p:cNvSpPr txBox="1">
            <a:spLocks noChangeArrowheads="1"/>
          </p:cNvSpPr>
          <p:nvPr/>
        </p:nvSpPr>
        <p:spPr bwMode="auto">
          <a:xfrm>
            <a:off x="11657013" y="681038"/>
            <a:ext cx="266700" cy="571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2" name="Text Box 503"/>
          <p:cNvSpPr txBox="1">
            <a:spLocks noChangeArrowheads="1"/>
          </p:cNvSpPr>
          <p:nvPr/>
        </p:nvSpPr>
        <p:spPr bwMode="auto">
          <a:xfrm>
            <a:off x="11555413" y="4681538"/>
            <a:ext cx="293687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大門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3" name="Rectangle 506"/>
          <p:cNvSpPr>
            <a:spLocks noChangeArrowheads="1"/>
          </p:cNvSpPr>
          <p:nvPr/>
        </p:nvSpPr>
        <p:spPr bwMode="auto">
          <a:xfrm>
            <a:off x="6856413" y="2967038"/>
            <a:ext cx="444500" cy="320675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樂器室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4" name="Rectangle 505"/>
          <p:cNvSpPr>
            <a:spLocks noChangeArrowheads="1"/>
          </p:cNvSpPr>
          <p:nvPr/>
        </p:nvSpPr>
        <p:spPr bwMode="auto">
          <a:xfrm>
            <a:off x="6421438" y="2967038"/>
            <a:ext cx="438150" cy="320675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5" name="Rectangle 504"/>
          <p:cNvSpPr>
            <a:spLocks noChangeArrowheads="1"/>
          </p:cNvSpPr>
          <p:nvPr/>
        </p:nvSpPr>
        <p:spPr bwMode="auto">
          <a:xfrm>
            <a:off x="5978525" y="2967038"/>
            <a:ext cx="441325" cy="320675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(2)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SB106</a:t>
            </a:r>
          </a:p>
        </p:txBody>
      </p:sp>
      <p:sp>
        <p:nvSpPr>
          <p:cNvPr id="2286" name="Rectangle 508"/>
          <p:cNvSpPr>
            <a:spLocks noChangeArrowheads="1"/>
          </p:cNvSpPr>
          <p:nvPr/>
        </p:nvSpPr>
        <p:spPr bwMode="auto">
          <a:xfrm>
            <a:off x="0" y="-2410227"/>
            <a:ext cx="1847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7" name="Rectangle 519"/>
          <p:cNvSpPr>
            <a:spLocks noChangeArrowheads="1"/>
          </p:cNvSpPr>
          <p:nvPr/>
        </p:nvSpPr>
        <p:spPr bwMode="auto">
          <a:xfrm>
            <a:off x="0" y="-21372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8" name="Rectangle 523"/>
          <p:cNvSpPr>
            <a:spLocks noChangeArrowheads="1"/>
          </p:cNvSpPr>
          <p:nvPr/>
        </p:nvSpPr>
        <p:spPr bwMode="auto">
          <a:xfrm>
            <a:off x="0" y="-1918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9" name="Rectangle 532"/>
          <p:cNvSpPr>
            <a:spLocks noChangeArrowheads="1"/>
          </p:cNvSpPr>
          <p:nvPr/>
        </p:nvSpPr>
        <p:spPr bwMode="auto">
          <a:xfrm>
            <a:off x="328613" y="774978"/>
            <a:ext cx="1311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zh-TW" sz="1800">
                <a:latin typeface="+mj-ea"/>
                <a:ea typeface="+mj-ea"/>
                <a:cs typeface="Times New Roman" pitchFamily="18" charset="0"/>
              </a:rPr>
              <a:t>                   </a:t>
            </a:r>
          </a:p>
        </p:txBody>
      </p:sp>
      <p:sp>
        <p:nvSpPr>
          <p:cNvPr id="2290" name="Text Box 533"/>
          <p:cNvSpPr txBox="1">
            <a:spLocks noChangeArrowheads="1"/>
          </p:cNvSpPr>
          <p:nvPr/>
        </p:nvSpPr>
        <p:spPr bwMode="auto">
          <a:xfrm>
            <a:off x="8056563" y="6384925"/>
            <a:ext cx="3457575" cy="287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                                         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7" name="Text Box 371"/>
          <p:cNvSpPr txBox="1">
            <a:spLocks noChangeArrowheads="1"/>
          </p:cNvSpPr>
          <p:nvPr/>
        </p:nvSpPr>
        <p:spPr bwMode="auto">
          <a:xfrm>
            <a:off x="2090737" y="7770977"/>
            <a:ext cx="733425" cy="450671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教具室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N210</a:t>
            </a:r>
          </a:p>
        </p:txBody>
      </p:sp>
      <p:sp>
        <p:nvSpPr>
          <p:cNvPr id="2051" name="Text Box 272"/>
          <p:cNvSpPr txBox="1">
            <a:spLocks noChangeArrowheads="1"/>
          </p:cNvSpPr>
          <p:nvPr/>
        </p:nvSpPr>
        <p:spPr bwMode="auto">
          <a:xfrm>
            <a:off x="1000200" y="7176864"/>
            <a:ext cx="444376" cy="2160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垃圾場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4794249" y="2967038"/>
            <a:ext cx="627063" cy="571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遊戲場</a:t>
            </a:r>
          </a:p>
        </p:txBody>
      </p:sp>
      <p:sp>
        <p:nvSpPr>
          <p:cNvPr id="252" name="矩形 251"/>
          <p:cNvSpPr/>
          <p:nvPr/>
        </p:nvSpPr>
        <p:spPr bwMode="auto">
          <a:xfrm>
            <a:off x="1144216" y="4080520"/>
            <a:ext cx="28803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400" dirty="0">
                <a:ea typeface="新細明體" pitchFamily="18" charset="-120"/>
              </a:rPr>
              <a:t>舊警衛室</a:t>
            </a:r>
            <a:endParaRPr kumimoji="1" lang="zh-TW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69" name="Rectangle 490"/>
          <p:cNvSpPr>
            <a:spLocks noChangeArrowheads="1"/>
          </p:cNvSpPr>
          <p:nvPr/>
        </p:nvSpPr>
        <p:spPr bwMode="auto">
          <a:xfrm>
            <a:off x="7592239" y="2967037"/>
            <a:ext cx="1761311" cy="328613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體能教室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SB103-101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9" name="矩形 248"/>
          <p:cNvSpPr/>
          <p:nvPr/>
        </p:nvSpPr>
        <p:spPr bwMode="auto">
          <a:xfrm>
            <a:off x="115681" y="111655"/>
            <a:ext cx="3443494" cy="330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279525" eaLnBrk="1" hangingPunct="1"/>
            <a:r>
              <a:rPr lang="zh-TW" altLang="en-US" sz="1200" b="1" dirty="0">
                <a:ea typeface="新細明體" pitchFamily="18" charset="-120"/>
              </a:rPr>
              <a:t>一</a:t>
            </a:r>
            <a:r>
              <a:rPr lang="en-US" altLang="zh-TW" sz="1200" b="1" dirty="0">
                <a:ea typeface="新細明體" pitchFamily="18" charset="-120"/>
              </a:rPr>
              <a:t>11  </a:t>
            </a:r>
            <a:r>
              <a:rPr lang="zh-TW" altLang="en-US" sz="1200" b="1" dirty="0">
                <a:ea typeface="新細明體" pitchFamily="18" charset="-120"/>
              </a:rPr>
              <a:t> </a:t>
            </a:r>
            <a:r>
              <a:rPr lang="en-US" altLang="zh-TW" sz="1200" b="1" dirty="0">
                <a:ea typeface="新細明體" pitchFamily="18" charset="-120"/>
              </a:rPr>
              <a:t> </a:t>
            </a:r>
            <a:r>
              <a:rPr lang="zh-TW" altLang="en-US" sz="1200" b="1" dirty="0">
                <a:ea typeface="新細明體" pitchFamily="18" charset="-120"/>
              </a:rPr>
              <a:t>二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11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三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四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五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12</a:t>
            </a:r>
            <a:r>
              <a:rPr kumimoji="1" lang="zh-TW" altLang="en-US" sz="1200" b="1" i="0" u="none" strike="noStrike" cap="none" normalizeH="0" baseline="0">
                <a:ln>
                  <a:noFill/>
                </a:ln>
                <a:effectLst/>
                <a:ea typeface="新細明體" pitchFamily="18" charset="-120"/>
              </a:rPr>
              <a:t>    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六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10</a:t>
            </a:r>
            <a:endParaRPr kumimoji="1" lang="zh-TW" altLang="en-US" sz="1200" b="1" i="0" u="none" strike="noStrike" cap="none" normalizeH="0" baseline="0" dirty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256" name="圓角矩形 255"/>
          <p:cNvSpPr/>
          <p:nvPr/>
        </p:nvSpPr>
        <p:spPr bwMode="auto">
          <a:xfrm>
            <a:off x="8655052" y="394271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育美樓</a:t>
            </a:r>
          </a:p>
        </p:txBody>
      </p:sp>
      <p:sp>
        <p:nvSpPr>
          <p:cNvPr id="258" name="圓角矩形 257"/>
          <p:cNvSpPr/>
          <p:nvPr/>
        </p:nvSpPr>
        <p:spPr bwMode="auto">
          <a:xfrm>
            <a:off x="2759466" y="1312344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修德樓</a:t>
            </a:r>
          </a:p>
        </p:txBody>
      </p:sp>
      <p:sp>
        <p:nvSpPr>
          <p:cNvPr id="259" name="圓角矩形 258"/>
          <p:cNvSpPr/>
          <p:nvPr/>
        </p:nvSpPr>
        <p:spPr bwMode="auto">
          <a:xfrm>
            <a:off x="4237832" y="4569004"/>
            <a:ext cx="619445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000" dirty="0">
                <a:ea typeface="新細明體" pitchFamily="18" charset="-120"/>
              </a:rPr>
              <a:t>博思</a:t>
            </a: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樓</a:t>
            </a:r>
          </a:p>
        </p:txBody>
      </p:sp>
      <p:sp>
        <p:nvSpPr>
          <p:cNvPr id="260" name="圓角矩形 259"/>
          <p:cNvSpPr/>
          <p:nvPr/>
        </p:nvSpPr>
        <p:spPr bwMode="auto">
          <a:xfrm>
            <a:off x="1135067" y="3031053"/>
            <a:ext cx="233360" cy="624108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樂群樓</a:t>
            </a:r>
          </a:p>
        </p:txBody>
      </p:sp>
      <p:sp>
        <p:nvSpPr>
          <p:cNvPr id="261" name="圓角矩形 260"/>
          <p:cNvSpPr/>
          <p:nvPr/>
        </p:nvSpPr>
        <p:spPr bwMode="auto">
          <a:xfrm>
            <a:off x="7352102" y="8676259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學文樓</a:t>
            </a:r>
          </a:p>
        </p:txBody>
      </p:sp>
      <p:sp>
        <p:nvSpPr>
          <p:cNvPr id="262" name="圓角矩形 261"/>
          <p:cNvSpPr/>
          <p:nvPr/>
        </p:nvSpPr>
        <p:spPr bwMode="auto">
          <a:xfrm>
            <a:off x="10452795" y="8704300"/>
            <a:ext cx="1361280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藝術教學綜合大樓</a:t>
            </a:r>
          </a:p>
        </p:txBody>
      </p:sp>
      <p:grpSp>
        <p:nvGrpSpPr>
          <p:cNvPr id="241" name="群組 240"/>
          <p:cNvGrpSpPr/>
          <p:nvPr/>
        </p:nvGrpSpPr>
        <p:grpSpPr>
          <a:xfrm>
            <a:off x="8530590" y="7018527"/>
            <a:ext cx="3320502" cy="1916407"/>
            <a:chOff x="8530590" y="7018527"/>
            <a:chExt cx="3320502" cy="1916407"/>
          </a:xfrm>
        </p:grpSpPr>
        <p:sp>
          <p:nvSpPr>
            <p:cNvPr id="242" name="Rectangle 490"/>
            <p:cNvSpPr>
              <a:spLocks noChangeArrowheads="1"/>
            </p:cNvSpPr>
            <p:nvPr/>
          </p:nvSpPr>
          <p:spPr bwMode="auto">
            <a:xfrm>
              <a:off x="8543353" y="7018527"/>
              <a:ext cx="3305747" cy="14903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1" hangingPunct="1"/>
              <a:endParaRPr lang="en-US" altLang="zh-TW" sz="900" dirty="0">
                <a:latin typeface="+mj-ea"/>
                <a:ea typeface="+mj-ea"/>
                <a:cs typeface="Times New Roman" pitchFamily="18" charset="0"/>
              </a:endParaRPr>
            </a:p>
          </p:txBody>
        </p:sp>
        <p:sp>
          <p:nvSpPr>
            <p:cNvPr id="243" name="Rectangle 490"/>
            <p:cNvSpPr>
              <a:spLocks noChangeArrowheads="1"/>
            </p:cNvSpPr>
            <p:nvPr/>
          </p:nvSpPr>
          <p:spPr bwMode="auto">
            <a:xfrm>
              <a:off x="8543691" y="7195085"/>
              <a:ext cx="3305409" cy="17560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zh-TW" altLang="en-US" sz="800" dirty="0">
                  <a:latin typeface="+mj-ea"/>
                  <a:ea typeface="+mj-ea"/>
                  <a:cs typeface="Times New Roman" pitchFamily="18" charset="0"/>
                </a:rPr>
                <a:t>  </a:t>
              </a:r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B1</a:t>
              </a:r>
              <a:r>
                <a:rPr lang="zh-TW" altLang="en-US" sz="800" dirty="0">
                  <a:latin typeface="+mj-ea"/>
                  <a:ea typeface="+mj-ea"/>
                  <a:cs typeface="Times New Roman" pitchFamily="18" charset="0"/>
                </a:rPr>
                <a:t>                                                游泳池</a:t>
              </a:r>
              <a:endParaRPr lang="en-US" altLang="zh-TW" sz="800" dirty="0">
                <a:latin typeface="+mj-ea"/>
                <a:ea typeface="+mj-ea"/>
                <a:cs typeface="Times New Roman" pitchFamily="18" charset="0"/>
              </a:endParaRPr>
            </a:p>
          </p:txBody>
        </p:sp>
        <p:sp>
          <p:nvSpPr>
            <p:cNvPr id="245" name="Rectangle 490"/>
            <p:cNvSpPr>
              <a:spLocks noChangeArrowheads="1"/>
            </p:cNvSpPr>
            <p:nvPr/>
          </p:nvSpPr>
          <p:spPr bwMode="auto">
            <a:xfrm>
              <a:off x="8530590" y="7387964"/>
              <a:ext cx="3318509" cy="19646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zh-TW" altLang="en-US" sz="900" dirty="0">
                  <a:latin typeface="+mj-ea"/>
                  <a:ea typeface="+mj-ea"/>
                  <a:cs typeface="Times New Roman" pitchFamily="18" charset="0"/>
                </a:rPr>
                <a:t>  </a:t>
              </a:r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1F</a:t>
              </a:r>
            </a:p>
          </p:txBody>
        </p:sp>
        <p:sp>
          <p:nvSpPr>
            <p:cNvPr id="246" name="Rectangle 490"/>
            <p:cNvSpPr>
              <a:spLocks noChangeArrowheads="1"/>
            </p:cNvSpPr>
            <p:nvPr/>
          </p:nvSpPr>
          <p:spPr bwMode="auto">
            <a:xfrm>
              <a:off x="8534400" y="7605456"/>
              <a:ext cx="3314699" cy="235099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zh-TW" altLang="en-US" sz="800" dirty="0">
                  <a:latin typeface="+mj-ea"/>
                  <a:ea typeface="+mj-ea"/>
                  <a:cs typeface="Times New Roman" pitchFamily="18" charset="0"/>
                </a:rPr>
                <a:t>  </a:t>
              </a:r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2F</a:t>
              </a:r>
            </a:p>
          </p:txBody>
        </p:sp>
        <p:sp>
          <p:nvSpPr>
            <p:cNvPr id="247" name="Rectangle 490"/>
            <p:cNvSpPr>
              <a:spLocks noChangeArrowheads="1"/>
            </p:cNvSpPr>
            <p:nvPr/>
          </p:nvSpPr>
          <p:spPr bwMode="auto">
            <a:xfrm>
              <a:off x="8542845" y="8106856"/>
              <a:ext cx="3301225" cy="211324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  4F  </a:t>
              </a:r>
              <a:r>
                <a:rPr lang="zh-TW" altLang="en-US" sz="800" dirty="0">
                  <a:latin typeface="+mj-ea"/>
                  <a:ea typeface="+mj-ea"/>
                  <a:cs typeface="Times New Roman" pitchFamily="18" charset="0"/>
                </a:rPr>
                <a:t>多功能藝廊</a:t>
              </a:r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(A)~(B)</a:t>
              </a:r>
              <a:r>
                <a:rPr lang="zh-TW" altLang="en-US" sz="800" dirty="0">
                  <a:latin typeface="+mj-ea"/>
                  <a:ea typeface="+mj-ea"/>
                  <a:cs typeface="Times New Roman" pitchFamily="18" charset="0"/>
                </a:rPr>
                <a:t>、美勞教室</a:t>
              </a:r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(1)~(4)</a:t>
              </a:r>
              <a:r>
                <a:rPr lang="zh-TW" altLang="en-US" sz="800" dirty="0">
                  <a:latin typeface="+mj-ea"/>
                  <a:ea typeface="+mj-ea"/>
                  <a:cs typeface="Times New Roman" pitchFamily="18" charset="0"/>
                </a:rPr>
                <a:t>、藝才班小辦公室</a:t>
              </a:r>
              <a:endParaRPr lang="en-US" altLang="zh-TW" sz="800" dirty="0">
                <a:latin typeface="+mj-ea"/>
                <a:ea typeface="+mj-ea"/>
                <a:cs typeface="Times New Roman" pitchFamily="18" charset="0"/>
              </a:endParaRPr>
            </a:p>
          </p:txBody>
        </p:sp>
        <p:sp>
          <p:nvSpPr>
            <p:cNvPr id="248" name="Rectangle 490"/>
            <p:cNvSpPr>
              <a:spLocks noChangeArrowheads="1"/>
            </p:cNvSpPr>
            <p:nvPr/>
          </p:nvSpPr>
          <p:spPr bwMode="auto">
            <a:xfrm>
              <a:off x="8543661" y="8335456"/>
              <a:ext cx="3305438" cy="235099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zh-TW" altLang="en-US" sz="900" dirty="0">
                  <a:latin typeface="+mj-ea"/>
                  <a:ea typeface="+mj-ea"/>
                  <a:cs typeface="Times New Roman" pitchFamily="18" charset="0"/>
                </a:rPr>
                <a:t>  </a:t>
              </a:r>
              <a:r>
                <a:rPr lang="en-US" altLang="zh-TW" sz="900" dirty="0">
                  <a:latin typeface="+mj-ea"/>
                  <a:ea typeface="+mj-ea"/>
                  <a:cs typeface="Times New Roman" pitchFamily="18" charset="0"/>
                </a:rPr>
                <a:t>5F</a:t>
              </a:r>
              <a:r>
                <a:rPr lang="zh-TW" altLang="en-US" sz="900" dirty="0">
                  <a:latin typeface="+mj-ea"/>
                  <a:ea typeface="+mj-ea"/>
                  <a:cs typeface="Times New Roman" pitchFamily="18" charset="0"/>
                </a:rPr>
                <a:t>                                         綜合球場</a:t>
              </a:r>
              <a:endParaRPr lang="en-US" altLang="zh-TW" sz="900" dirty="0">
                <a:latin typeface="+mj-ea"/>
                <a:ea typeface="+mj-ea"/>
                <a:cs typeface="Times New Roman" pitchFamily="18" charset="0"/>
              </a:endParaRPr>
            </a:p>
          </p:txBody>
        </p:sp>
        <p:sp>
          <p:nvSpPr>
            <p:cNvPr id="263" name="Rectangle 490"/>
            <p:cNvSpPr>
              <a:spLocks noChangeArrowheads="1"/>
            </p:cNvSpPr>
            <p:nvPr/>
          </p:nvSpPr>
          <p:spPr bwMode="auto">
            <a:xfrm>
              <a:off x="8542845" y="7867783"/>
              <a:ext cx="3301225" cy="21749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zh-TW" altLang="en-US" sz="900" dirty="0">
                  <a:latin typeface="+mj-ea"/>
                  <a:ea typeface="+mj-ea"/>
                  <a:cs typeface="Times New Roman" pitchFamily="18" charset="0"/>
                </a:rPr>
                <a:t>  </a:t>
              </a:r>
              <a:r>
                <a:rPr lang="en-US" altLang="zh-TW" sz="800" dirty="0">
                  <a:latin typeface="+mj-ea"/>
                  <a:ea typeface="+mj-ea"/>
                  <a:cs typeface="Times New Roman" pitchFamily="18" charset="0"/>
                </a:rPr>
                <a:t>3F</a:t>
              </a:r>
              <a:r>
                <a:rPr lang="zh-TW" altLang="en-US" sz="900" dirty="0">
                  <a:latin typeface="+mj-ea"/>
                  <a:ea typeface="+mj-ea"/>
                  <a:cs typeface="Times New Roman" pitchFamily="18" charset="0"/>
                </a:rPr>
                <a:t>   校長室、人會室、電腦教室</a:t>
              </a:r>
              <a:r>
                <a:rPr lang="en-US" altLang="zh-TW" sz="900" dirty="0">
                  <a:latin typeface="+mj-ea"/>
                  <a:ea typeface="+mj-ea"/>
                  <a:cs typeface="Times New Roman" pitchFamily="18" charset="0"/>
                </a:rPr>
                <a:t>(1)~(2)</a:t>
              </a:r>
              <a:r>
                <a:rPr lang="zh-TW" altLang="en-US" sz="900" dirty="0">
                  <a:latin typeface="+mj-ea"/>
                  <a:ea typeface="+mj-ea"/>
                  <a:cs typeface="Times New Roman" pitchFamily="18" charset="0"/>
                </a:rPr>
                <a:t>、</a:t>
              </a:r>
              <a:r>
                <a:rPr lang="zh-TW" altLang="en-US" sz="900" dirty="0">
                  <a:latin typeface="+mj-ea"/>
                  <a:cs typeface="Times New Roman" pitchFamily="18" charset="0"/>
                </a:rPr>
                <a:t>韻律教室</a:t>
              </a:r>
              <a:endParaRPr lang="en-US" altLang="zh-TW" sz="900" dirty="0">
                <a:latin typeface="+mj-ea"/>
                <a:ea typeface="+mj-ea"/>
                <a:cs typeface="Times New Roman" pitchFamily="18" charset="0"/>
              </a:endParaRPr>
            </a:p>
          </p:txBody>
        </p:sp>
        <p:sp>
          <p:nvSpPr>
            <p:cNvPr id="264" name="圓角矩形 263"/>
            <p:cNvSpPr/>
            <p:nvPr/>
          </p:nvSpPr>
          <p:spPr bwMode="auto">
            <a:xfrm>
              <a:off x="10452795" y="8704300"/>
              <a:ext cx="1361280" cy="230634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2795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藝術教學綜合大樓</a:t>
              </a:r>
            </a:p>
          </p:txBody>
        </p:sp>
        <p:grpSp>
          <p:nvGrpSpPr>
            <p:cNvPr id="265" name="群組 264">
              <a:extLst>
                <a:ext uri="{FF2B5EF4-FFF2-40B4-BE49-F238E27FC236}">
                  <a16:creationId xmlns:a16="http://schemas.microsoft.com/office/drawing/2014/main" id="{EE6D4CDD-1E78-4411-85B0-BDEB2F15FEE8}"/>
                </a:ext>
              </a:extLst>
            </p:cNvPr>
            <p:cNvGrpSpPr/>
            <p:nvPr/>
          </p:nvGrpSpPr>
          <p:grpSpPr>
            <a:xfrm>
              <a:off x="9156997" y="7387964"/>
              <a:ext cx="2692104" cy="198341"/>
              <a:chOff x="9156997" y="7387964"/>
              <a:chExt cx="2692104" cy="198341"/>
            </a:xfrm>
          </p:grpSpPr>
          <p:sp>
            <p:nvSpPr>
              <p:cNvPr id="286" name="Rectangle 490">
                <a:extLst>
                  <a:ext uri="{FF2B5EF4-FFF2-40B4-BE49-F238E27FC236}">
                    <a16:creationId xmlns:a16="http://schemas.microsoft.com/office/drawing/2014/main" id="{B891B6A9-9C1F-482F-A888-68F75D1BD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3991" y="7387964"/>
                <a:ext cx="725110" cy="196466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體能活動室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87" name="Rectangle 490">
                <a:extLst>
                  <a:ext uri="{FF2B5EF4-FFF2-40B4-BE49-F238E27FC236}">
                    <a16:creationId xmlns:a16="http://schemas.microsoft.com/office/drawing/2014/main" id="{23A1AEE7-61FC-4FAD-A113-8EA74A491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56997" y="7389839"/>
                <a:ext cx="988219" cy="196466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教務處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88" name="Rectangle 490">
                <a:extLst>
                  <a:ext uri="{FF2B5EF4-FFF2-40B4-BE49-F238E27FC236}">
                    <a16:creationId xmlns:a16="http://schemas.microsoft.com/office/drawing/2014/main" id="{ABD726BA-EF52-49B6-9474-38762023A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45216" y="7389839"/>
                <a:ext cx="988219" cy="196466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900" dirty="0">
                    <a:latin typeface="+mj-ea"/>
                    <a:ea typeface="+mj-ea"/>
                    <a:cs typeface="Times New Roman" pitchFamily="18" charset="0"/>
                  </a:rPr>
                  <a:t> </a:t>
                </a:r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總務處</a:t>
                </a:r>
                <a:r>
                  <a:rPr lang="zh-TW" altLang="en-US" sz="900" dirty="0">
                    <a:latin typeface="+mj-ea"/>
                    <a:ea typeface="+mj-ea"/>
                    <a:cs typeface="Times New Roman" pitchFamily="18" charset="0"/>
                  </a:rPr>
                  <a:t> </a:t>
                </a:r>
                <a:endParaRPr lang="en-US" altLang="zh-TW" sz="9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66" name="群組 265">
              <a:extLst>
                <a:ext uri="{FF2B5EF4-FFF2-40B4-BE49-F238E27FC236}">
                  <a16:creationId xmlns:a16="http://schemas.microsoft.com/office/drawing/2014/main" id="{AB83E140-922C-4359-9D61-2623C3ABFC3E}"/>
                </a:ext>
              </a:extLst>
            </p:cNvPr>
            <p:cNvGrpSpPr/>
            <p:nvPr/>
          </p:nvGrpSpPr>
          <p:grpSpPr>
            <a:xfrm>
              <a:off x="8721227" y="7602684"/>
              <a:ext cx="3129865" cy="235204"/>
              <a:chOff x="8721227" y="7602684"/>
              <a:chExt cx="3129865" cy="235204"/>
            </a:xfrm>
          </p:grpSpPr>
          <p:sp>
            <p:nvSpPr>
              <p:cNvPr id="281" name="Rectangle 490">
                <a:extLst>
                  <a:ext uri="{FF2B5EF4-FFF2-40B4-BE49-F238E27FC236}">
                    <a16:creationId xmlns:a16="http://schemas.microsoft.com/office/drawing/2014/main" id="{430AD100-F66D-4EBD-8D40-6C6052A81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45215" y="7602789"/>
                <a:ext cx="635694" cy="23509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輔導室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82" name="Rectangle 490">
                <a:extLst>
                  <a:ext uri="{FF2B5EF4-FFF2-40B4-BE49-F238E27FC236}">
                    <a16:creationId xmlns:a16="http://schemas.microsoft.com/office/drawing/2014/main" id="{F13DBF24-015D-490D-9A4A-97A8847C4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21227" y="7602789"/>
                <a:ext cx="438618" cy="23509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演藝廳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83" name="Rectangle 490">
                <a:extLst>
                  <a:ext uri="{FF2B5EF4-FFF2-40B4-BE49-F238E27FC236}">
                    <a16:creationId xmlns:a16="http://schemas.microsoft.com/office/drawing/2014/main" id="{97946D42-6FE1-4F75-8512-B602937D0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56997" y="7602789"/>
                <a:ext cx="988218" cy="23509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大會議室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84" name="Rectangle 490">
                <a:extLst>
                  <a:ext uri="{FF2B5EF4-FFF2-40B4-BE49-F238E27FC236}">
                    <a16:creationId xmlns:a16="http://schemas.microsoft.com/office/drawing/2014/main" id="{B57471D4-E58C-4991-9580-F5C801EA6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33659" y="7602684"/>
                <a:ext cx="617433" cy="23509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家長會辦公室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85" name="Rectangle 490">
                <a:extLst>
                  <a:ext uri="{FF2B5EF4-FFF2-40B4-BE49-F238E27FC236}">
                    <a16:creationId xmlns:a16="http://schemas.microsoft.com/office/drawing/2014/main" id="{51F8E359-7130-4DA7-B6C7-5D9B0DCF4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8928" y="7602789"/>
                <a:ext cx="456723" cy="23509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ea typeface="+mj-ea"/>
                    <a:cs typeface="Times New Roman" pitchFamily="18" charset="0"/>
                  </a:rPr>
                  <a:t> 諮商室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67" name="群組 266">
              <a:extLst>
                <a:ext uri="{FF2B5EF4-FFF2-40B4-BE49-F238E27FC236}">
                  <a16:creationId xmlns:a16="http://schemas.microsoft.com/office/drawing/2014/main" id="{2CB93FF5-4A9C-4014-BA94-9CE46BED27A8}"/>
                </a:ext>
              </a:extLst>
            </p:cNvPr>
            <p:cNvGrpSpPr/>
            <p:nvPr/>
          </p:nvGrpSpPr>
          <p:grpSpPr>
            <a:xfrm>
              <a:off x="8721226" y="7867650"/>
              <a:ext cx="3127873" cy="217170"/>
              <a:chOff x="8721226" y="7867650"/>
              <a:chExt cx="3127873" cy="217170"/>
            </a:xfrm>
          </p:grpSpPr>
          <p:sp>
            <p:nvSpPr>
              <p:cNvPr id="276" name="Rectangle 490">
                <a:extLst>
                  <a:ext uri="{FF2B5EF4-FFF2-40B4-BE49-F238E27FC236}">
                    <a16:creationId xmlns:a16="http://schemas.microsoft.com/office/drawing/2014/main" id="{BC636B40-B103-4503-A8C8-9B6CB07CF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21226" y="7867650"/>
                <a:ext cx="740907" cy="21717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cs typeface="Times New Roman" pitchFamily="18" charset="0"/>
                  </a:rPr>
                  <a:t>校長室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77" name="Rectangle 490">
                <a:extLst>
                  <a:ext uri="{FF2B5EF4-FFF2-40B4-BE49-F238E27FC236}">
                    <a16:creationId xmlns:a16="http://schemas.microsoft.com/office/drawing/2014/main" id="{C575689D-5E2B-42A2-B03E-FC0FA3D76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61080" y="7871460"/>
                <a:ext cx="740907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cs typeface="Times New Roman" pitchFamily="18" charset="0"/>
                  </a:rPr>
                  <a:t>人會室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78" name="Rectangle 490">
                <a:extLst>
                  <a:ext uri="{FF2B5EF4-FFF2-40B4-BE49-F238E27FC236}">
                    <a16:creationId xmlns:a16="http://schemas.microsoft.com/office/drawing/2014/main" id="{D6068115-1F13-402F-984E-52085AB48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5533" y="7870900"/>
                <a:ext cx="569338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電腦教室 </a:t>
                </a:r>
                <a:r>
                  <a:rPr lang="en-US" altLang="zh-TW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zh-TW" sz="8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9" name="Rectangle 490">
                <a:extLst>
                  <a:ext uri="{FF2B5EF4-FFF2-40B4-BE49-F238E27FC236}">
                    <a16:creationId xmlns:a16="http://schemas.microsoft.com/office/drawing/2014/main" id="{88F164DC-88A1-4265-83F8-2A7D16936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8417" y="7868360"/>
                <a:ext cx="569338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電腦教室 </a:t>
                </a:r>
                <a:r>
                  <a:rPr lang="en-US" altLang="zh-TW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zh-TW" sz="8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0" name="Rectangle 490">
                <a:extLst>
                  <a:ext uri="{FF2B5EF4-FFF2-40B4-BE49-F238E27FC236}">
                    <a16:creationId xmlns:a16="http://schemas.microsoft.com/office/drawing/2014/main" id="{43FCAB11-19D8-4867-AC5F-546384D38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7755" y="7868156"/>
                <a:ext cx="501344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cs typeface="Times New Roman" pitchFamily="18" charset="0"/>
                  </a:rPr>
                  <a:t>韻律教室</a:t>
                </a:r>
                <a:endParaRPr lang="en-US" altLang="zh-TW" sz="8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68" name="群組 267">
              <a:extLst>
                <a:ext uri="{FF2B5EF4-FFF2-40B4-BE49-F238E27FC236}">
                  <a16:creationId xmlns:a16="http://schemas.microsoft.com/office/drawing/2014/main" id="{EB610522-72B5-4D7A-9B90-28D6A46E6702}"/>
                </a:ext>
              </a:extLst>
            </p:cNvPr>
            <p:cNvGrpSpPr/>
            <p:nvPr/>
          </p:nvGrpSpPr>
          <p:grpSpPr>
            <a:xfrm>
              <a:off x="8720508" y="8106855"/>
              <a:ext cx="3128592" cy="212017"/>
              <a:chOff x="8720508" y="8106855"/>
              <a:chExt cx="3128592" cy="212017"/>
            </a:xfrm>
          </p:grpSpPr>
          <p:sp>
            <p:nvSpPr>
              <p:cNvPr id="269" name="Rectangle 490">
                <a:extLst>
                  <a:ext uri="{FF2B5EF4-FFF2-40B4-BE49-F238E27FC236}">
                    <a16:creationId xmlns:a16="http://schemas.microsoft.com/office/drawing/2014/main" id="{B6017733-4A3D-4A95-BE14-450F9B407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20508" y="8106855"/>
                <a:ext cx="740907" cy="20846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cs typeface="Times New Roman" pitchFamily="18" charset="0"/>
                  </a:rPr>
                  <a:t>多功能藝廊</a:t>
                </a:r>
                <a:r>
                  <a:rPr lang="en-US" altLang="zh-TW" sz="800" dirty="0">
                    <a:latin typeface="+mj-ea"/>
                    <a:cs typeface="Times New Roman" pitchFamily="18" charset="0"/>
                  </a:rPr>
                  <a:t>(A)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70" name="Rectangle 490">
                <a:extLst>
                  <a:ext uri="{FF2B5EF4-FFF2-40B4-BE49-F238E27FC236}">
                    <a16:creationId xmlns:a16="http://schemas.microsoft.com/office/drawing/2014/main" id="{F58E8737-7EF9-4AAF-A419-2521EDFDC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60362" y="8110666"/>
                <a:ext cx="670217" cy="2073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800" dirty="0">
                    <a:latin typeface="+mj-ea"/>
                    <a:cs typeface="Times New Roman" pitchFamily="18" charset="0"/>
                  </a:rPr>
                  <a:t>多功能藝廊</a:t>
                </a:r>
                <a:r>
                  <a:rPr lang="en-US" altLang="zh-TW" sz="800" dirty="0">
                    <a:latin typeface="+mj-ea"/>
                    <a:cs typeface="Times New Roman" pitchFamily="18" charset="0"/>
                  </a:rPr>
                  <a:t>(B)</a:t>
                </a:r>
                <a:endParaRPr lang="en-US" altLang="zh-TW" sz="800" dirty="0">
                  <a:latin typeface="+mj-ea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71" name="Rectangle 490">
                <a:extLst>
                  <a:ext uri="{FF2B5EF4-FFF2-40B4-BE49-F238E27FC236}">
                    <a16:creationId xmlns:a16="http://schemas.microsoft.com/office/drawing/2014/main" id="{52E3C473-FA08-48CD-9841-375469BE1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31833" y="8108066"/>
                <a:ext cx="317267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600" dirty="0">
                    <a:latin typeface="+mj-ea"/>
                    <a:cs typeface="Times New Roman" pitchFamily="18" charset="0"/>
                  </a:rPr>
                  <a:t>藝才班</a:t>
                </a:r>
                <a:endParaRPr lang="en-US" altLang="zh-TW" sz="600" dirty="0">
                  <a:latin typeface="+mj-ea"/>
                  <a:cs typeface="Times New Roman" pitchFamily="18" charset="0"/>
                </a:endParaRPr>
              </a:p>
              <a:p>
                <a:pPr algn="ctr" eaLnBrk="1" hangingPunct="1"/>
                <a:r>
                  <a:rPr lang="zh-TW" altLang="en-US" sz="600" dirty="0">
                    <a:latin typeface="+mj-ea"/>
                    <a:cs typeface="Times New Roman" pitchFamily="18" charset="0"/>
                  </a:rPr>
                  <a:t>辦公室</a:t>
                </a:r>
                <a:endParaRPr lang="en-US" altLang="zh-TW" sz="600" dirty="0">
                  <a:latin typeface="+mj-ea"/>
                  <a:cs typeface="Times New Roman" pitchFamily="18" charset="0"/>
                </a:endParaRPr>
              </a:p>
            </p:txBody>
          </p:sp>
          <p:sp>
            <p:nvSpPr>
              <p:cNvPr id="272" name="Rectangle 490">
                <a:extLst>
                  <a:ext uri="{FF2B5EF4-FFF2-40B4-BE49-F238E27FC236}">
                    <a16:creationId xmlns:a16="http://schemas.microsoft.com/office/drawing/2014/main" id="{137975DD-7524-4B84-993C-980C59359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78541" y="8108066"/>
                <a:ext cx="352186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600" dirty="0">
                    <a:latin typeface="+mj-ea"/>
                    <a:cs typeface="Times New Roman" pitchFamily="18" charset="0"/>
                  </a:rPr>
                  <a:t>美勞教室</a:t>
                </a:r>
                <a:r>
                  <a:rPr lang="en-US" altLang="zh-TW" sz="600" dirty="0">
                    <a:latin typeface="+mj-ea"/>
                    <a:cs typeface="Times New Roman" pitchFamily="18" charset="0"/>
                  </a:rPr>
                  <a:t>(4)</a:t>
                </a:r>
                <a:endParaRPr lang="en-US" altLang="zh-TW" sz="8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3" name="Rectangle 490">
                <a:extLst>
                  <a:ext uri="{FF2B5EF4-FFF2-40B4-BE49-F238E27FC236}">
                    <a16:creationId xmlns:a16="http://schemas.microsoft.com/office/drawing/2014/main" id="{CBB2EB02-D698-4CF7-8B7C-47773E2FD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80888" y="8108962"/>
                <a:ext cx="352186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600" dirty="0">
                    <a:latin typeface="+mj-ea"/>
                    <a:cs typeface="Times New Roman" pitchFamily="18" charset="0"/>
                  </a:rPr>
                  <a:t>美勞教室</a:t>
                </a:r>
                <a:r>
                  <a:rPr lang="en-US" altLang="zh-TW" sz="600" dirty="0">
                    <a:latin typeface="+mj-ea"/>
                    <a:cs typeface="Times New Roman" pitchFamily="18" charset="0"/>
                  </a:rPr>
                  <a:t>(2)</a:t>
                </a:r>
              </a:p>
            </p:txBody>
          </p:sp>
          <p:sp>
            <p:nvSpPr>
              <p:cNvPr id="274" name="Rectangle 490">
                <a:extLst>
                  <a:ext uri="{FF2B5EF4-FFF2-40B4-BE49-F238E27FC236}">
                    <a16:creationId xmlns:a16="http://schemas.microsoft.com/office/drawing/2014/main" id="{E270CB10-B634-4A71-AF0D-8E97C727A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1197" y="8108066"/>
                <a:ext cx="352186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600" dirty="0">
                    <a:latin typeface="+mj-ea"/>
                    <a:cs typeface="Times New Roman" pitchFamily="18" charset="0"/>
                  </a:rPr>
                  <a:t>美勞教室</a:t>
                </a:r>
                <a:r>
                  <a:rPr lang="en-US" altLang="zh-TW" sz="600" dirty="0">
                    <a:latin typeface="+mj-ea"/>
                    <a:cs typeface="Times New Roman" pitchFamily="18" charset="0"/>
                  </a:rPr>
                  <a:t>(3)</a:t>
                </a:r>
                <a:endParaRPr lang="en-US" altLang="zh-TW" sz="8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5" name="Rectangle 490">
                <a:extLst>
                  <a:ext uri="{FF2B5EF4-FFF2-40B4-BE49-F238E27FC236}">
                    <a16:creationId xmlns:a16="http://schemas.microsoft.com/office/drawing/2014/main" id="{FE0CF0D4-D518-4901-9CAF-18566863E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7132" y="8108066"/>
                <a:ext cx="352186" cy="209910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1" hangingPunct="1"/>
                <a:r>
                  <a:rPr lang="zh-TW" altLang="en-US" sz="600" dirty="0">
                    <a:latin typeface="+mj-ea"/>
                    <a:cs typeface="Times New Roman" pitchFamily="18" charset="0"/>
                  </a:rPr>
                  <a:t>美勞教室</a:t>
                </a:r>
                <a:r>
                  <a:rPr lang="en-US" altLang="zh-TW" sz="600" dirty="0">
                    <a:latin typeface="+mj-ea"/>
                    <a:cs typeface="Times New Roman" pitchFamily="18" charset="0"/>
                  </a:rPr>
                  <a:t>(1)</a:t>
                </a:r>
                <a:endParaRPr lang="en-US" altLang="zh-TW" sz="6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89" name="矩形 288"/>
          <p:cNvSpPr/>
          <p:nvPr/>
        </p:nvSpPr>
        <p:spPr bwMode="auto">
          <a:xfrm>
            <a:off x="5896744" y="4591074"/>
            <a:ext cx="432048" cy="4333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90" name="矩形 289"/>
          <p:cNvSpPr/>
          <p:nvPr/>
        </p:nvSpPr>
        <p:spPr bwMode="auto">
          <a:xfrm>
            <a:off x="5903103" y="5162574"/>
            <a:ext cx="432048" cy="433364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91" name="圓角矩形 290"/>
          <p:cNvSpPr/>
          <p:nvPr/>
        </p:nvSpPr>
        <p:spPr bwMode="auto">
          <a:xfrm>
            <a:off x="6401817" y="4616399"/>
            <a:ext cx="2513583" cy="230634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600" dirty="0" smtClean="0">
                <a:ea typeface="新細明體" pitchFamily="18" charset="-120"/>
              </a:rPr>
              <a:t>綠   </a:t>
            </a:r>
            <a:r>
              <a:rPr lang="zh-TW" altLang="en-US" sz="1600" dirty="0" smtClean="0">
                <a:ea typeface="新細明體" pitchFamily="18" charset="-120"/>
              </a:rPr>
              <a:t>色</a:t>
            </a:r>
            <a:r>
              <a:rPr lang="zh-TW" altLang="en-US" sz="1600" dirty="0">
                <a:ea typeface="新細明體" pitchFamily="18" charset="-120"/>
              </a:rPr>
              <a:t>：高度利用</a:t>
            </a:r>
            <a:endParaRPr kumimoji="1" lang="zh-TW" altLang="en-US" sz="1600" b="0" i="0" u="none" strike="noStrike" cap="none" normalizeH="0" baseline="0" dirty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292" name="圓角矩形 291"/>
          <p:cNvSpPr/>
          <p:nvPr/>
        </p:nvSpPr>
        <p:spPr bwMode="auto">
          <a:xfrm>
            <a:off x="6400800" y="5218038"/>
            <a:ext cx="2513583" cy="230634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600" dirty="0" smtClean="0">
                <a:ea typeface="新細明體" pitchFamily="18" charset="-120"/>
              </a:rPr>
              <a:t>藍   色</a:t>
            </a:r>
            <a:r>
              <a:rPr lang="zh-TW" altLang="en-US" sz="1600" dirty="0">
                <a:ea typeface="新細明體" pitchFamily="18" charset="-120"/>
              </a:rPr>
              <a:t>：中高度利用</a:t>
            </a:r>
            <a:endParaRPr kumimoji="1" lang="zh-TW" altLang="en-US" sz="1600" b="0" i="0" u="none" strike="noStrike" cap="none" normalizeH="0" baseline="0" dirty="0">
              <a:ln>
                <a:noFill/>
              </a:ln>
              <a:effectLst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858827"/>
      </p:ext>
    </p:extLst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18532</TotalTime>
  <Words>2373</Words>
  <Application>Microsoft Office PowerPoint</Application>
  <PresentationFormat>A3 紙張 (297x420 公釐)</PresentationFormat>
  <Paragraphs>1256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標楷體</vt:lpstr>
      <vt:lpstr>Arial</vt:lpstr>
      <vt:lpstr>Times New Roman</vt:lpstr>
      <vt:lpstr>預設簡報設計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mm</dc:creator>
  <cp:lastModifiedBy>Windows 使用者</cp:lastModifiedBy>
  <cp:revision>372</cp:revision>
  <cp:lastPrinted>2022-06-08T09:53:43Z</cp:lastPrinted>
  <dcterms:created xsi:type="dcterms:W3CDTF">2001-12-31T19:11:59Z</dcterms:created>
  <dcterms:modified xsi:type="dcterms:W3CDTF">2022-07-29T08:44:08Z</dcterms:modified>
</cp:coreProperties>
</file>