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801600" cy="9601200" type="A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FFFF"/>
    <a:srgbClr val="FFCC66"/>
    <a:srgbClr val="FFCCFF"/>
    <a:srgbClr val="66FFFF"/>
    <a:srgbClr val="CCFF33"/>
    <a:srgbClr val="FFCC99"/>
    <a:srgbClr val="A1DA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04" autoAdjust="0"/>
  </p:normalViewPr>
  <p:slideViewPr>
    <p:cSldViewPr>
      <p:cViewPr>
        <p:scale>
          <a:sx n="120" d="100"/>
          <a:sy n="120" d="100"/>
        </p:scale>
        <p:origin x="636" y="-105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8EE77-8C13-416E-91E3-13BEE30C23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75917-BDFA-4D9E-9F0A-E68BAED834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3C4D7-E17B-43D5-98EC-D81AFC7D60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5FB44-0786-41A9-B72B-D7F57AD5BA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7F71F-D373-41F4-B115-8037C7B070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33010-E1BB-4141-BB94-567192F17E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0E865-9263-4474-8848-FB41269F9F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A476D-AE21-4F54-822D-AFA383BF25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D32BE-8548-4433-BB5B-FD7340D4CF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8EC-6726-438D-A96B-65E8EAD4F9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5F24E-4271-4EE2-9CD5-A830C9C6D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ea typeface="新細明體" pitchFamily="18" charset="-120"/>
              </a:defRPr>
            </a:lvl1pPr>
          </a:lstStyle>
          <a:p>
            <a:pPr>
              <a:defRPr/>
            </a:pPr>
            <a:fld id="{2A7731FC-13F4-427C-879F-0B5A21A30C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71"/>
          <p:cNvSpPr txBox="1">
            <a:spLocks noChangeArrowheads="1"/>
          </p:cNvSpPr>
          <p:nvPr/>
        </p:nvSpPr>
        <p:spPr bwMode="auto">
          <a:xfrm>
            <a:off x="11849100" y="698500"/>
            <a:ext cx="366713" cy="7869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大安路二段                                            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3" name="Text Box 273"/>
          <p:cNvSpPr txBox="1">
            <a:spLocks noChangeArrowheads="1"/>
          </p:cNvSpPr>
          <p:nvPr/>
        </p:nvSpPr>
        <p:spPr bwMode="auto">
          <a:xfrm>
            <a:off x="404813" y="2052638"/>
            <a:ext cx="587375" cy="434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dist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四維路                      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4" name="Text Box 274"/>
          <p:cNvSpPr txBox="1">
            <a:spLocks noChangeArrowheads="1"/>
          </p:cNvSpPr>
          <p:nvPr/>
        </p:nvSpPr>
        <p:spPr bwMode="auto">
          <a:xfrm>
            <a:off x="9648825" y="681038"/>
            <a:ext cx="2054225" cy="28575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 eaLnBrk="1" hangingPunct="1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臺北市建安國民小學</a:t>
            </a:r>
            <a:endParaRPr lang="zh-TW" altLang="en-US" sz="15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一一</a:t>
            </a:r>
            <a:r>
              <a:rPr kumimoji="0" lang="en-US" altLang="zh-TW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O</a:t>
            </a:r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年度</a:t>
            </a:r>
            <a:endParaRPr lang="en-US" altLang="zh-TW" sz="20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0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教室平面配置圖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</a:t>
            </a:r>
            <a:endParaRPr lang="zh-TW" altLang="en-US" sz="1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solidFill>
                  <a:srgbClr val="FF0000"/>
                </a:solidFill>
                <a:latin typeface="+mj-ea"/>
                <a:ea typeface="+mj-ea"/>
                <a:cs typeface="Times New Roman" pitchFamily="18" charset="0"/>
              </a:rPr>
              <a:t>                  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5" name="Text Box 275"/>
          <p:cNvSpPr txBox="1">
            <a:spLocks noChangeArrowheads="1"/>
          </p:cNvSpPr>
          <p:nvPr/>
        </p:nvSpPr>
        <p:spPr bwMode="auto">
          <a:xfrm>
            <a:off x="9324976" y="638359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  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56" name="Text Box 276"/>
          <p:cNvSpPr txBox="1">
            <a:spLocks noChangeArrowheads="1"/>
          </p:cNvSpPr>
          <p:nvPr/>
        </p:nvSpPr>
        <p:spPr bwMode="auto">
          <a:xfrm>
            <a:off x="8913813" y="681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S501-1</a:t>
            </a:r>
          </a:p>
        </p:txBody>
      </p:sp>
      <p:sp>
        <p:nvSpPr>
          <p:cNvPr id="2057" name="Text Box 277"/>
          <p:cNvSpPr txBox="1">
            <a:spLocks noChangeArrowheads="1"/>
          </p:cNvSpPr>
          <p:nvPr/>
        </p:nvSpPr>
        <p:spPr bwMode="auto">
          <a:xfrm>
            <a:off x="89138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S401-1</a:t>
            </a:r>
          </a:p>
        </p:txBody>
      </p:sp>
      <p:sp>
        <p:nvSpPr>
          <p:cNvPr id="2058" name="Text Box 278"/>
          <p:cNvSpPr txBox="1">
            <a:spLocks noChangeArrowheads="1"/>
          </p:cNvSpPr>
          <p:nvPr/>
        </p:nvSpPr>
        <p:spPr bwMode="auto">
          <a:xfrm>
            <a:off x="891381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S301-1</a:t>
            </a:r>
          </a:p>
        </p:txBody>
      </p:sp>
      <p:sp>
        <p:nvSpPr>
          <p:cNvPr id="2059" name="Text Box 279"/>
          <p:cNvSpPr txBox="1">
            <a:spLocks noChangeArrowheads="1"/>
          </p:cNvSpPr>
          <p:nvPr/>
        </p:nvSpPr>
        <p:spPr bwMode="auto">
          <a:xfrm>
            <a:off x="891381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S201-1</a:t>
            </a:r>
          </a:p>
        </p:txBody>
      </p:sp>
      <p:sp>
        <p:nvSpPr>
          <p:cNvPr id="2060" name="Text Box 280"/>
          <p:cNvSpPr txBox="1">
            <a:spLocks noChangeArrowheads="1"/>
          </p:cNvSpPr>
          <p:nvPr/>
        </p:nvSpPr>
        <p:spPr bwMode="auto">
          <a:xfrm>
            <a:off x="89138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性別友善廁所</a:t>
            </a:r>
            <a:endParaRPr lang="en-US" altLang="zh-TW" sz="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2061" name="Text Box 281"/>
          <p:cNvSpPr txBox="1">
            <a:spLocks noChangeArrowheads="1"/>
          </p:cNvSpPr>
          <p:nvPr/>
        </p:nvSpPr>
        <p:spPr bwMode="auto">
          <a:xfrm>
            <a:off x="840105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(3)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S501</a:t>
            </a:r>
          </a:p>
        </p:txBody>
      </p:sp>
      <p:sp>
        <p:nvSpPr>
          <p:cNvPr id="2062" name="Text Box 282"/>
          <p:cNvSpPr txBox="1">
            <a:spLocks noChangeArrowheads="1"/>
          </p:cNvSpPr>
          <p:nvPr/>
        </p:nvSpPr>
        <p:spPr bwMode="auto">
          <a:xfrm>
            <a:off x="8401050" y="1138238"/>
            <a:ext cx="5127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S401</a:t>
            </a: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3" name="Text Box 283"/>
          <p:cNvSpPr txBox="1">
            <a:spLocks noChangeArrowheads="1"/>
          </p:cNvSpPr>
          <p:nvPr/>
        </p:nvSpPr>
        <p:spPr bwMode="auto">
          <a:xfrm>
            <a:off x="8474075" y="1595438"/>
            <a:ext cx="43973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S301</a:t>
            </a:r>
          </a:p>
        </p:txBody>
      </p:sp>
      <p:sp>
        <p:nvSpPr>
          <p:cNvPr id="2064" name="Text Box 284"/>
          <p:cNvSpPr txBox="1">
            <a:spLocks noChangeArrowheads="1"/>
          </p:cNvSpPr>
          <p:nvPr/>
        </p:nvSpPr>
        <p:spPr bwMode="auto">
          <a:xfrm>
            <a:off x="8474075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S201</a:t>
            </a:r>
          </a:p>
        </p:txBody>
      </p:sp>
      <p:sp>
        <p:nvSpPr>
          <p:cNvPr id="2065" name="Text Box 285"/>
          <p:cNvSpPr txBox="1">
            <a:spLocks noChangeArrowheads="1"/>
          </p:cNvSpPr>
          <p:nvPr/>
        </p:nvSpPr>
        <p:spPr bwMode="auto">
          <a:xfrm>
            <a:off x="8474075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S101</a:t>
            </a:r>
          </a:p>
        </p:txBody>
      </p:sp>
      <p:sp>
        <p:nvSpPr>
          <p:cNvPr id="2066" name="Text Box 286"/>
          <p:cNvSpPr txBox="1">
            <a:spLocks noChangeArrowheads="1"/>
          </p:cNvSpPr>
          <p:nvPr/>
        </p:nvSpPr>
        <p:spPr bwMode="auto">
          <a:xfrm>
            <a:off x="81073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>
                <a:latin typeface="+mj-ea"/>
                <a:ea typeface="+mj-ea"/>
                <a:cs typeface="Times New Roman" pitchFamily="18" charset="0"/>
              </a:rPr>
              <a:t>準備室</a:t>
            </a:r>
            <a:r>
              <a:rPr lang="en-US" altLang="zh-TW" sz="800">
                <a:latin typeface="+mj-ea"/>
                <a:ea typeface="+mj-ea"/>
                <a:cs typeface="Times New Roman" pitchFamily="18" charset="0"/>
              </a:rPr>
              <a:t>S502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7" name="Text Box 287"/>
          <p:cNvSpPr txBox="1">
            <a:spLocks noChangeArrowheads="1"/>
          </p:cNvSpPr>
          <p:nvPr/>
        </p:nvSpPr>
        <p:spPr bwMode="auto">
          <a:xfrm>
            <a:off x="8107363" y="1138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S402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68" name="Text Box 288"/>
          <p:cNvSpPr txBox="1">
            <a:spLocks noChangeArrowheads="1"/>
          </p:cNvSpPr>
          <p:nvPr/>
        </p:nvSpPr>
        <p:spPr bwMode="auto">
          <a:xfrm>
            <a:off x="8034338" y="15954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S302</a:t>
            </a:r>
          </a:p>
        </p:txBody>
      </p:sp>
      <p:sp>
        <p:nvSpPr>
          <p:cNvPr id="2069" name="Text Box 289"/>
          <p:cNvSpPr txBox="1">
            <a:spLocks noChangeArrowheads="1"/>
          </p:cNvSpPr>
          <p:nvPr/>
        </p:nvSpPr>
        <p:spPr bwMode="auto">
          <a:xfrm>
            <a:off x="8034338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S202</a:t>
            </a:r>
          </a:p>
        </p:txBody>
      </p:sp>
      <p:sp>
        <p:nvSpPr>
          <p:cNvPr id="2070" name="Text Box 290"/>
          <p:cNvSpPr txBox="1">
            <a:spLocks noChangeArrowheads="1"/>
          </p:cNvSpPr>
          <p:nvPr/>
        </p:nvSpPr>
        <p:spPr bwMode="auto">
          <a:xfrm>
            <a:off x="8034338" y="25098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S102</a:t>
            </a:r>
          </a:p>
        </p:txBody>
      </p:sp>
      <p:sp>
        <p:nvSpPr>
          <p:cNvPr id="2071" name="Text Box 291"/>
          <p:cNvSpPr txBox="1">
            <a:spLocks noChangeArrowheads="1"/>
          </p:cNvSpPr>
          <p:nvPr/>
        </p:nvSpPr>
        <p:spPr bwMode="auto">
          <a:xfrm>
            <a:off x="7594600" y="6810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2" name="Text Box 292"/>
          <p:cNvSpPr txBox="1">
            <a:spLocks noChangeArrowheads="1"/>
          </p:cNvSpPr>
          <p:nvPr/>
        </p:nvSpPr>
        <p:spPr bwMode="auto">
          <a:xfrm>
            <a:off x="7594600" y="1138238"/>
            <a:ext cx="512763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(2)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S403</a:t>
            </a:r>
          </a:p>
        </p:txBody>
      </p:sp>
      <p:sp>
        <p:nvSpPr>
          <p:cNvPr id="2073" name="Text Box 293"/>
          <p:cNvSpPr txBox="1">
            <a:spLocks noChangeArrowheads="1"/>
          </p:cNvSpPr>
          <p:nvPr/>
        </p:nvSpPr>
        <p:spPr bwMode="auto">
          <a:xfrm>
            <a:off x="7594600" y="1595438"/>
            <a:ext cx="43973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3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4" name="Text Box 294"/>
          <p:cNvSpPr txBox="1">
            <a:spLocks noChangeArrowheads="1"/>
          </p:cNvSpPr>
          <p:nvPr/>
        </p:nvSpPr>
        <p:spPr bwMode="auto">
          <a:xfrm>
            <a:off x="759460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S203</a:t>
            </a:r>
          </a:p>
        </p:txBody>
      </p:sp>
      <p:sp>
        <p:nvSpPr>
          <p:cNvPr id="2075" name="Text Box 295"/>
          <p:cNvSpPr txBox="1">
            <a:spLocks noChangeArrowheads="1"/>
          </p:cNvSpPr>
          <p:nvPr/>
        </p:nvSpPr>
        <p:spPr bwMode="auto">
          <a:xfrm>
            <a:off x="759460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S103</a:t>
            </a:r>
          </a:p>
        </p:txBody>
      </p:sp>
      <p:sp>
        <p:nvSpPr>
          <p:cNvPr id="2076" name="Text Box 296"/>
          <p:cNvSpPr txBox="1">
            <a:spLocks noChangeArrowheads="1"/>
          </p:cNvSpPr>
          <p:nvPr/>
        </p:nvSpPr>
        <p:spPr bwMode="auto">
          <a:xfrm>
            <a:off x="7300913" y="681038"/>
            <a:ext cx="293687" cy="228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7" name="Text Box 297"/>
          <p:cNvSpPr txBox="1">
            <a:spLocks noChangeArrowheads="1"/>
          </p:cNvSpPr>
          <p:nvPr/>
        </p:nvSpPr>
        <p:spPr bwMode="auto">
          <a:xfrm>
            <a:off x="678656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78" name="Text Box 298"/>
          <p:cNvSpPr txBox="1">
            <a:spLocks noChangeArrowheads="1"/>
          </p:cNvSpPr>
          <p:nvPr/>
        </p:nvSpPr>
        <p:spPr bwMode="auto">
          <a:xfrm>
            <a:off x="6859588" y="11382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S404</a:t>
            </a:r>
          </a:p>
        </p:txBody>
      </p:sp>
      <p:sp>
        <p:nvSpPr>
          <p:cNvPr id="2079" name="Text Box 299"/>
          <p:cNvSpPr txBox="1">
            <a:spLocks noChangeArrowheads="1"/>
          </p:cNvSpPr>
          <p:nvPr/>
        </p:nvSpPr>
        <p:spPr bwMode="auto">
          <a:xfrm>
            <a:off x="52466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S307-1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0" name="Text Box 300"/>
          <p:cNvSpPr txBox="1">
            <a:spLocks noChangeArrowheads="1"/>
          </p:cNvSpPr>
          <p:nvPr/>
        </p:nvSpPr>
        <p:spPr bwMode="auto">
          <a:xfrm>
            <a:off x="5246688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S207-1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1" name="Text Box 301"/>
          <p:cNvSpPr txBox="1">
            <a:spLocks noChangeArrowheads="1"/>
          </p:cNvSpPr>
          <p:nvPr/>
        </p:nvSpPr>
        <p:spPr bwMode="auto">
          <a:xfrm>
            <a:off x="52466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性別友善廁所</a:t>
            </a:r>
            <a:endParaRPr lang="en-US" altLang="zh-TW" sz="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2082" name="Text Box 302"/>
          <p:cNvSpPr txBox="1">
            <a:spLocks noChangeArrowheads="1"/>
          </p:cNvSpPr>
          <p:nvPr/>
        </p:nvSpPr>
        <p:spPr bwMode="auto">
          <a:xfrm>
            <a:off x="6494463" y="681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準備室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S505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3" name="Text Box 303"/>
          <p:cNvSpPr txBox="1">
            <a:spLocks noChangeArrowheads="1"/>
          </p:cNvSpPr>
          <p:nvPr/>
        </p:nvSpPr>
        <p:spPr bwMode="auto">
          <a:xfrm>
            <a:off x="6419850" y="11382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美勞教室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(5)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S405</a:t>
            </a:r>
          </a:p>
        </p:txBody>
      </p:sp>
      <p:sp>
        <p:nvSpPr>
          <p:cNvPr id="2084" name="Text Box 304"/>
          <p:cNvSpPr txBox="1">
            <a:spLocks noChangeArrowheads="1"/>
          </p:cNvSpPr>
          <p:nvPr/>
        </p:nvSpPr>
        <p:spPr bwMode="auto">
          <a:xfrm>
            <a:off x="4806950" y="1595438"/>
            <a:ext cx="43973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S307</a:t>
            </a:r>
          </a:p>
        </p:txBody>
      </p:sp>
      <p:sp>
        <p:nvSpPr>
          <p:cNvPr id="2085" name="Text Box 305"/>
          <p:cNvSpPr txBox="1">
            <a:spLocks noChangeArrowheads="1"/>
          </p:cNvSpPr>
          <p:nvPr/>
        </p:nvSpPr>
        <p:spPr bwMode="auto">
          <a:xfrm>
            <a:off x="4806950" y="2052638"/>
            <a:ext cx="439738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S207</a:t>
            </a:r>
          </a:p>
        </p:txBody>
      </p:sp>
      <p:sp>
        <p:nvSpPr>
          <p:cNvPr id="2086" name="Text Box 306"/>
          <p:cNvSpPr txBox="1">
            <a:spLocks noChangeArrowheads="1"/>
          </p:cNvSpPr>
          <p:nvPr/>
        </p:nvSpPr>
        <p:spPr bwMode="auto">
          <a:xfrm>
            <a:off x="480695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生活教室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S107</a:t>
            </a:r>
          </a:p>
        </p:txBody>
      </p:sp>
      <p:sp>
        <p:nvSpPr>
          <p:cNvPr id="2087" name="Text Box 307"/>
          <p:cNvSpPr txBox="1">
            <a:spLocks noChangeArrowheads="1"/>
          </p:cNvSpPr>
          <p:nvPr/>
        </p:nvSpPr>
        <p:spPr bwMode="auto">
          <a:xfrm>
            <a:off x="5980113" y="681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自然教室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(6)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S506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88" name="Text Box 308"/>
          <p:cNvSpPr txBox="1">
            <a:spLocks noChangeArrowheads="1"/>
          </p:cNvSpPr>
          <p:nvPr/>
        </p:nvSpPr>
        <p:spPr bwMode="auto">
          <a:xfrm>
            <a:off x="5980113" y="1138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cs typeface="Times New Roman" pitchFamily="18" charset="0"/>
              </a:rPr>
              <a:t>多功能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書法</a:t>
            </a:r>
            <a:r>
              <a:rPr lang="en-US" altLang="zh-TW" sz="9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S406</a:t>
            </a:r>
          </a:p>
        </p:txBody>
      </p:sp>
      <p:sp>
        <p:nvSpPr>
          <p:cNvPr id="2089" name="Text Box 309"/>
          <p:cNvSpPr txBox="1">
            <a:spLocks noChangeArrowheads="1"/>
          </p:cNvSpPr>
          <p:nvPr/>
        </p:nvSpPr>
        <p:spPr bwMode="auto">
          <a:xfrm>
            <a:off x="5980113" y="1595438"/>
            <a:ext cx="439737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S306</a:t>
            </a:r>
          </a:p>
        </p:txBody>
      </p:sp>
      <p:sp>
        <p:nvSpPr>
          <p:cNvPr id="2090" name="Text Box 310"/>
          <p:cNvSpPr txBox="1">
            <a:spLocks noChangeArrowheads="1"/>
          </p:cNvSpPr>
          <p:nvPr/>
        </p:nvSpPr>
        <p:spPr bwMode="auto">
          <a:xfrm>
            <a:off x="5980113" y="2052638"/>
            <a:ext cx="439737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S206</a:t>
            </a:r>
          </a:p>
        </p:txBody>
      </p:sp>
      <p:sp>
        <p:nvSpPr>
          <p:cNvPr id="2091" name="Text Box 311"/>
          <p:cNvSpPr txBox="1">
            <a:spLocks noChangeArrowheads="1"/>
          </p:cNvSpPr>
          <p:nvPr/>
        </p:nvSpPr>
        <p:spPr bwMode="auto">
          <a:xfrm>
            <a:off x="598011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知動教室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S106</a:t>
            </a:r>
          </a:p>
        </p:txBody>
      </p:sp>
      <p:sp>
        <p:nvSpPr>
          <p:cNvPr id="2092" name="Text Box 312"/>
          <p:cNvSpPr txBox="1">
            <a:spLocks noChangeArrowheads="1"/>
          </p:cNvSpPr>
          <p:nvPr/>
        </p:nvSpPr>
        <p:spPr bwMode="auto">
          <a:xfrm>
            <a:off x="5686425" y="1595438"/>
            <a:ext cx="293688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機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S106-1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3" name="Text Box 313"/>
          <p:cNvSpPr txBox="1">
            <a:spLocks noChangeArrowheads="1"/>
          </p:cNvSpPr>
          <p:nvPr/>
        </p:nvSpPr>
        <p:spPr bwMode="auto">
          <a:xfrm>
            <a:off x="6859588" y="1595438"/>
            <a:ext cx="441325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S304</a:t>
            </a:r>
          </a:p>
        </p:txBody>
      </p:sp>
      <p:sp>
        <p:nvSpPr>
          <p:cNvPr id="2094" name="Text Box 314"/>
          <p:cNvSpPr txBox="1">
            <a:spLocks noChangeArrowheads="1"/>
          </p:cNvSpPr>
          <p:nvPr/>
        </p:nvSpPr>
        <p:spPr bwMode="auto">
          <a:xfrm>
            <a:off x="6859588" y="20526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9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S204</a:t>
            </a:r>
          </a:p>
        </p:txBody>
      </p:sp>
      <p:sp>
        <p:nvSpPr>
          <p:cNvPr id="2095" name="Text Box 315"/>
          <p:cNvSpPr txBox="1">
            <a:spLocks noChangeArrowheads="1"/>
          </p:cNvSpPr>
          <p:nvPr/>
        </p:nvSpPr>
        <p:spPr bwMode="auto">
          <a:xfrm>
            <a:off x="6859588" y="2509838"/>
            <a:ext cx="441325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S104</a:t>
            </a:r>
          </a:p>
        </p:txBody>
      </p:sp>
      <p:sp>
        <p:nvSpPr>
          <p:cNvPr id="2096" name="Text Box 316"/>
          <p:cNvSpPr txBox="1">
            <a:spLocks noChangeArrowheads="1"/>
          </p:cNvSpPr>
          <p:nvPr/>
        </p:nvSpPr>
        <p:spPr bwMode="auto">
          <a:xfrm>
            <a:off x="6419850" y="1595438"/>
            <a:ext cx="43973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S305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97" name="Text Box 317"/>
          <p:cNvSpPr txBox="1">
            <a:spLocks noChangeArrowheads="1"/>
          </p:cNvSpPr>
          <p:nvPr/>
        </p:nvSpPr>
        <p:spPr bwMode="auto">
          <a:xfrm>
            <a:off x="6419850" y="20526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S205</a:t>
            </a:r>
          </a:p>
        </p:txBody>
      </p:sp>
      <p:sp>
        <p:nvSpPr>
          <p:cNvPr id="2098" name="Text Box 318"/>
          <p:cNvSpPr txBox="1">
            <a:spLocks noChangeArrowheads="1"/>
          </p:cNvSpPr>
          <p:nvPr/>
        </p:nvSpPr>
        <p:spPr bwMode="auto">
          <a:xfrm>
            <a:off x="6419850" y="2509838"/>
            <a:ext cx="439738" cy="457200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一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S105</a:t>
            </a:r>
          </a:p>
        </p:txBody>
      </p:sp>
      <p:sp>
        <p:nvSpPr>
          <p:cNvPr id="2099" name="Text Box 319"/>
          <p:cNvSpPr txBox="1">
            <a:spLocks noChangeArrowheads="1"/>
          </p:cNvSpPr>
          <p:nvPr/>
        </p:nvSpPr>
        <p:spPr bwMode="auto">
          <a:xfrm>
            <a:off x="4513263" y="1595438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9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0" name="Text Box 320"/>
          <p:cNvSpPr txBox="1">
            <a:spLocks noChangeArrowheads="1"/>
          </p:cNvSpPr>
          <p:nvPr/>
        </p:nvSpPr>
        <p:spPr bwMode="auto">
          <a:xfrm>
            <a:off x="4071938" y="1595438"/>
            <a:ext cx="441325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8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S308</a:t>
            </a:r>
          </a:p>
        </p:txBody>
      </p:sp>
      <p:sp>
        <p:nvSpPr>
          <p:cNvPr id="2101" name="Text Box 321"/>
          <p:cNvSpPr txBox="1">
            <a:spLocks noChangeArrowheads="1"/>
          </p:cNvSpPr>
          <p:nvPr/>
        </p:nvSpPr>
        <p:spPr bwMode="auto">
          <a:xfrm>
            <a:off x="4079416" y="2060756"/>
            <a:ext cx="441325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S208</a:t>
            </a:r>
          </a:p>
        </p:txBody>
      </p:sp>
      <p:sp>
        <p:nvSpPr>
          <p:cNvPr id="2102" name="Text Box 322"/>
          <p:cNvSpPr txBox="1">
            <a:spLocks noChangeArrowheads="1"/>
          </p:cNvSpPr>
          <p:nvPr/>
        </p:nvSpPr>
        <p:spPr bwMode="auto">
          <a:xfrm>
            <a:off x="3632200" y="1595438"/>
            <a:ext cx="439738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9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S309</a:t>
            </a:r>
          </a:p>
        </p:txBody>
      </p:sp>
      <p:sp>
        <p:nvSpPr>
          <p:cNvPr id="2103" name="Text Box 323"/>
          <p:cNvSpPr txBox="1">
            <a:spLocks noChangeArrowheads="1"/>
          </p:cNvSpPr>
          <p:nvPr/>
        </p:nvSpPr>
        <p:spPr bwMode="auto">
          <a:xfrm>
            <a:off x="3635944" y="2052638"/>
            <a:ext cx="452438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11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S209</a:t>
            </a:r>
          </a:p>
        </p:txBody>
      </p:sp>
      <p:sp>
        <p:nvSpPr>
          <p:cNvPr id="2104" name="Text Box 324"/>
          <p:cNvSpPr txBox="1">
            <a:spLocks noChangeArrowheads="1"/>
          </p:cNvSpPr>
          <p:nvPr/>
        </p:nvSpPr>
        <p:spPr bwMode="auto">
          <a:xfrm>
            <a:off x="319246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英文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S310</a:t>
            </a:r>
          </a:p>
        </p:txBody>
      </p:sp>
      <p:sp>
        <p:nvSpPr>
          <p:cNvPr id="2105" name="Text Box 325"/>
          <p:cNvSpPr txBox="1">
            <a:spLocks noChangeArrowheads="1"/>
          </p:cNvSpPr>
          <p:nvPr/>
        </p:nvSpPr>
        <p:spPr bwMode="auto">
          <a:xfrm>
            <a:off x="3192463" y="2052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S210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06" name="Text Box 326"/>
          <p:cNvSpPr txBox="1">
            <a:spLocks noChangeArrowheads="1"/>
          </p:cNvSpPr>
          <p:nvPr/>
        </p:nvSpPr>
        <p:spPr bwMode="auto">
          <a:xfrm>
            <a:off x="3192463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S110</a:t>
            </a:r>
          </a:p>
        </p:txBody>
      </p:sp>
      <p:sp>
        <p:nvSpPr>
          <p:cNvPr id="2107" name="Text Box 327"/>
          <p:cNvSpPr txBox="1">
            <a:spLocks noChangeArrowheads="1"/>
          </p:cNvSpPr>
          <p:nvPr/>
        </p:nvSpPr>
        <p:spPr bwMode="auto">
          <a:xfrm>
            <a:off x="2752725" y="1593851"/>
            <a:ext cx="439738" cy="45878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S311</a:t>
            </a:r>
          </a:p>
        </p:txBody>
      </p:sp>
      <p:sp>
        <p:nvSpPr>
          <p:cNvPr id="2108" name="Text Box 328"/>
          <p:cNvSpPr txBox="1">
            <a:spLocks noChangeArrowheads="1"/>
          </p:cNvSpPr>
          <p:nvPr/>
        </p:nvSpPr>
        <p:spPr bwMode="auto">
          <a:xfrm>
            <a:off x="2752725" y="2052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S211</a:t>
            </a:r>
          </a:p>
        </p:txBody>
      </p:sp>
      <p:sp>
        <p:nvSpPr>
          <p:cNvPr id="2109" name="Text Box 329"/>
          <p:cNvSpPr txBox="1">
            <a:spLocks noChangeArrowheads="1"/>
          </p:cNvSpPr>
          <p:nvPr/>
        </p:nvSpPr>
        <p:spPr bwMode="auto">
          <a:xfrm>
            <a:off x="2752725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資源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S111</a:t>
            </a:r>
          </a:p>
        </p:txBody>
      </p:sp>
      <p:sp>
        <p:nvSpPr>
          <p:cNvPr id="2110" name="Text Box 330"/>
          <p:cNvSpPr txBox="1">
            <a:spLocks noChangeArrowheads="1"/>
          </p:cNvSpPr>
          <p:nvPr/>
        </p:nvSpPr>
        <p:spPr bwMode="auto">
          <a:xfrm>
            <a:off x="2312988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E107-1</a:t>
            </a:r>
          </a:p>
        </p:txBody>
      </p:sp>
      <p:sp>
        <p:nvSpPr>
          <p:cNvPr id="2111" name="Text Box 331"/>
          <p:cNvSpPr txBox="1">
            <a:spLocks noChangeArrowheads="1"/>
          </p:cNvSpPr>
          <p:nvPr/>
        </p:nvSpPr>
        <p:spPr bwMode="auto">
          <a:xfrm>
            <a:off x="2312988" y="2509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綿羊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E107</a:t>
            </a:r>
          </a:p>
        </p:txBody>
      </p:sp>
      <p:sp>
        <p:nvSpPr>
          <p:cNvPr id="2112" name="Text Box 332"/>
          <p:cNvSpPr txBox="1">
            <a:spLocks noChangeArrowheads="1"/>
          </p:cNvSpPr>
          <p:nvPr/>
        </p:nvSpPr>
        <p:spPr bwMode="auto">
          <a:xfrm>
            <a:off x="1871663" y="1595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E208-1</a:t>
            </a:r>
          </a:p>
        </p:txBody>
      </p:sp>
      <p:sp>
        <p:nvSpPr>
          <p:cNvPr id="2113" name="Text Box 333"/>
          <p:cNvSpPr txBox="1">
            <a:spLocks noChangeArrowheads="1"/>
          </p:cNvSpPr>
          <p:nvPr/>
        </p:nvSpPr>
        <p:spPr bwMode="auto">
          <a:xfrm>
            <a:off x="1871663" y="25098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E208</a:t>
            </a:r>
          </a:p>
        </p:txBody>
      </p:sp>
      <p:sp>
        <p:nvSpPr>
          <p:cNvPr id="2114" name="Text Box 334"/>
          <p:cNvSpPr txBox="1">
            <a:spLocks noChangeArrowheads="1"/>
          </p:cNvSpPr>
          <p:nvPr/>
        </p:nvSpPr>
        <p:spPr bwMode="auto">
          <a:xfrm>
            <a:off x="1431925" y="1595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E308-1</a:t>
            </a:r>
          </a:p>
        </p:txBody>
      </p:sp>
      <p:sp>
        <p:nvSpPr>
          <p:cNvPr id="2115" name="Text Box 335"/>
          <p:cNvSpPr txBox="1">
            <a:spLocks noChangeArrowheads="1"/>
          </p:cNvSpPr>
          <p:nvPr/>
        </p:nvSpPr>
        <p:spPr bwMode="auto">
          <a:xfrm>
            <a:off x="1431925" y="20526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8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16" name="Text Box 336"/>
          <p:cNvSpPr txBox="1">
            <a:spLocks noChangeArrowheads="1"/>
          </p:cNvSpPr>
          <p:nvPr/>
        </p:nvSpPr>
        <p:spPr bwMode="auto">
          <a:xfrm>
            <a:off x="1429485" y="2503766"/>
            <a:ext cx="443765" cy="463272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E308</a:t>
            </a:r>
          </a:p>
        </p:txBody>
      </p:sp>
      <p:sp>
        <p:nvSpPr>
          <p:cNvPr id="2117" name="Text Box 337"/>
          <p:cNvSpPr txBox="1">
            <a:spLocks noChangeArrowheads="1"/>
          </p:cNvSpPr>
          <p:nvPr/>
        </p:nvSpPr>
        <p:spPr bwMode="auto">
          <a:xfrm>
            <a:off x="2312988" y="2967038"/>
            <a:ext cx="439737" cy="37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辦公室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E106</a:t>
            </a:r>
          </a:p>
        </p:txBody>
      </p:sp>
      <p:sp>
        <p:nvSpPr>
          <p:cNvPr id="2118" name="Text Box 338"/>
          <p:cNvSpPr txBox="1">
            <a:spLocks noChangeArrowheads="1"/>
          </p:cNvSpPr>
          <p:nvPr/>
        </p:nvSpPr>
        <p:spPr bwMode="auto">
          <a:xfrm>
            <a:off x="2312988" y="3341788"/>
            <a:ext cx="439737" cy="53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 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企鵝）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E105</a:t>
            </a:r>
          </a:p>
        </p:txBody>
      </p:sp>
      <p:sp>
        <p:nvSpPr>
          <p:cNvPr id="2119" name="Text Box 339"/>
          <p:cNvSpPr txBox="1">
            <a:spLocks noChangeArrowheads="1"/>
          </p:cNvSpPr>
          <p:nvPr/>
        </p:nvSpPr>
        <p:spPr bwMode="auto">
          <a:xfrm>
            <a:off x="2312988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幼兒園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儲藏室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E104</a:t>
            </a:r>
          </a:p>
        </p:txBody>
      </p:sp>
      <p:sp>
        <p:nvSpPr>
          <p:cNvPr id="2120" name="Text Box 340"/>
          <p:cNvSpPr txBox="1">
            <a:spLocks noChangeArrowheads="1"/>
          </p:cNvSpPr>
          <p:nvPr/>
        </p:nvSpPr>
        <p:spPr bwMode="auto">
          <a:xfrm>
            <a:off x="1871663" y="29670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9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E207</a:t>
            </a:r>
          </a:p>
        </p:txBody>
      </p:sp>
      <p:sp>
        <p:nvSpPr>
          <p:cNvPr id="2121" name="Text Box 341"/>
          <p:cNvSpPr txBox="1">
            <a:spLocks noChangeArrowheads="1"/>
          </p:cNvSpPr>
          <p:nvPr/>
        </p:nvSpPr>
        <p:spPr bwMode="auto">
          <a:xfrm>
            <a:off x="1871663" y="34242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8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E206</a:t>
            </a:r>
          </a:p>
        </p:txBody>
      </p:sp>
      <p:sp>
        <p:nvSpPr>
          <p:cNvPr id="2122" name="Text Box 342"/>
          <p:cNvSpPr txBox="1">
            <a:spLocks noChangeArrowheads="1"/>
          </p:cNvSpPr>
          <p:nvPr/>
        </p:nvSpPr>
        <p:spPr bwMode="auto">
          <a:xfrm>
            <a:off x="1871663" y="3881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教師會辦公室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E205</a:t>
            </a:r>
          </a:p>
        </p:txBody>
      </p:sp>
      <p:sp>
        <p:nvSpPr>
          <p:cNvPr id="2123" name="Text Box 343"/>
          <p:cNvSpPr txBox="1">
            <a:spLocks noChangeArrowheads="1"/>
          </p:cNvSpPr>
          <p:nvPr/>
        </p:nvSpPr>
        <p:spPr bwMode="auto">
          <a:xfrm>
            <a:off x="1431925" y="2967038"/>
            <a:ext cx="441325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E307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4" name="Text Box 344"/>
          <p:cNvSpPr txBox="1">
            <a:spLocks noChangeArrowheads="1"/>
          </p:cNvSpPr>
          <p:nvPr/>
        </p:nvSpPr>
        <p:spPr bwMode="auto">
          <a:xfrm>
            <a:off x="1431925" y="3424238"/>
            <a:ext cx="441325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6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E306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5" name="Text Box 345"/>
          <p:cNvSpPr txBox="1">
            <a:spLocks noChangeArrowheads="1"/>
          </p:cNvSpPr>
          <p:nvPr/>
        </p:nvSpPr>
        <p:spPr bwMode="auto">
          <a:xfrm>
            <a:off x="1431925" y="38814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電腦機房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E305</a:t>
            </a:r>
          </a:p>
        </p:txBody>
      </p:sp>
      <p:sp>
        <p:nvSpPr>
          <p:cNvPr id="2126" name="Text Box 346"/>
          <p:cNvSpPr txBox="1">
            <a:spLocks noChangeArrowheads="1"/>
          </p:cNvSpPr>
          <p:nvPr/>
        </p:nvSpPr>
        <p:spPr bwMode="auto">
          <a:xfrm>
            <a:off x="1430338" y="4338638"/>
            <a:ext cx="13208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7" name="Text Box 347"/>
          <p:cNvSpPr txBox="1">
            <a:spLocks noChangeArrowheads="1"/>
          </p:cNvSpPr>
          <p:nvPr/>
        </p:nvSpPr>
        <p:spPr bwMode="auto">
          <a:xfrm>
            <a:off x="2312988" y="45672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穿堂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28" name="Text Box 348"/>
          <p:cNvSpPr txBox="1">
            <a:spLocks noChangeArrowheads="1"/>
          </p:cNvSpPr>
          <p:nvPr/>
        </p:nvSpPr>
        <p:spPr bwMode="auto">
          <a:xfrm>
            <a:off x="2312988" y="50244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松鼠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E103</a:t>
            </a:r>
          </a:p>
        </p:txBody>
      </p:sp>
      <p:sp>
        <p:nvSpPr>
          <p:cNvPr id="2129" name="Text Box 349"/>
          <p:cNvSpPr txBox="1">
            <a:spLocks noChangeArrowheads="1"/>
          </p:cNvSpPr>
          <p:nvPr/>
        </p:nvSpPr>
        <p:spPr bwMode="auto">
          <a:xfrm>
            <a:off x="1871663" y="45672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E204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0" name="Text Box 350"/>
          <p:cNvSpPr txBox="1">
            <a:spLocks noChangeArrowheads="1"/>
          </p:cNvSpPr>
          <p:nvPr/>
        </p:nvSpPr>
        <p:spPr bwMode="auto">
          <a:xfrm>
            <a:off x="1871663" y="50244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1" name="Text Box 351"/>
          <p:cNvSpPr txBox="1">
            <a:spLocks noChangeArrowheads="1"/>
          </p:cNvSpPr>
          <p:nvPr/>
        </p:nvSpPr>
        <p:spPr bwMode="auto">
          <a:xfrm>
            <a:off x="1431925" y="45672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英文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E304</a:t>
            </a:r>
          </a:p>
          <a:p>
            <a:pPr algn="ctr"/>
            <a:r>
              <a:rPr lang="zh-TW" altLang="en-US" sz="1800" dirty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2" name="Text Box 352"/>
          <p:cNvSpPr txBox="1">
            <a:spLocks noChangeArrowheads="1"/>
          </p:cNvSpPr>
          <p:nvPr/>
        </p:nvSpPr>
        <p:spPr bwMode="auto">
          <a:xfrm>
            <a:off x="1431925" y="5024438"/>
            <a:ext cx="44132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E303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3" name="Text Box 353"/>
          <p:cNvSpPr txBox="1">
            <a:spLocks noChangeArrowheads="1"/>
          </p:cNvSpPr>
          <p:nvPr/>
        </p:nvSpPr>
        <p:spPr bwMode="auto">
          <a:xfrm>
            <a:off x="1431925" y="5481638"/>
            <a:ext cx="44132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4" name="Text Box 354"/>
          <p:cNvSpPr txBox="1">
            <a:spLocks noChangeArrowheads="1"/>
          </p:cNvSpPr>
          <p:nvPr/>
        </p:nvSpPr>
        <p:spPr bwMode="auto">
          <a:xfrm>
            <a:off x="1431925" y="5940425"/>
            <a:ext cx="44132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E301</a:t>
            </a:r>
          </a:p>
        </p:txBody>
      </p:sp>
      <p:sp>
        <p:nvSpPr>
          <p:cNvPr id="2135" name="Text Box 355"/>
          <p:cNvSpPr txBox="1">
            <a:spLocks noChangeArrowheads="1"/>
          </p:cNvSpPr>
          <p:nvPr/>
        </p:nvSpPr>
        <p:spPr bwMode="auto">
          <a:xfrm>
            <a:off x="1431925" y="63960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>
                <a:latin typeface="+mj-ea"/>
                <a:ea typeface="+mj-ea"/>
                <a:cs typeface="Times New Roman" pitchFamily="18" charset="0"/>
              </a:rPr>
              <a:t>E301-1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6" name="Text Box 356"/>
          <p:cNvSpPr txBox="1">
            <a:spLocks noChangeArrowheads="1"/>
          </p:cNvSpPr>
          <p:nvPr/>
        </p:nvSpPr>
        <p:spPr bwMode="auto">
          <a:xfrm>
            <a:off x="2312988" y="54816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海豚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E102</a:t>
            </a:r>
          </a:p>
        </p:txBody>
      </p:sp>
      <p:sp>
        <p:nvSpPr>
          <p:cNvPr id="2137" name="Text Box 357"/>
          <p:cNvSpPr txBox="1">
            <a:spLocks noChangeArrowheads="1"/>
          </p:cNvSpPr>
          <p:nvPr/>
        </p:nvSpPr>
        <p:spPr bwMode="auto">
          <a:xfrm>
            <a:off x="2312988" y="59388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幼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白兔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E101</a:t>
            </a:r>
          </a:p>
        </p:txBody>
      </p:sp>
      <p:sp>
        <p:nvSpPr>
          <p:cNvPr id="2138" name="Text Box 358"/>
          <p:cNvSpPr txBox="1">
            <a:spLocks noChangeArrowheads="1"/>
          </p:cNvSpPr>
          <p:nvPr/>
        </p:nvSpPr>
        <p:spPr bwMode="auto">
          <a:xfrm>
            <a:off x="2312988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E101-1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39" name="Text Box 359"/>
          <p:cNvSpPr txBox="1">
            <a:spLocks noChangeArrowheads="1"/>
          </p:cNvSpPr>
          <p:nvPr/>
        </p:nvSpPr>
        <p:spPr bwMode="auto">
          <a:xfrm>
            <a:off x="1871663" y="54816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E202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0" name="Text Box 360"/>
          <p:cNvSpPr txBox="1">
            <a:spLocks noChangeArrowheads="1"/>
          </p:cNvSpPr>
          <p:nvPr/>
        </p:nvSpPr>
        <p:spPr bwMode="auto">
          <a:xfrm>
            <a:off x="1871663" y="5938838"/>
            <a:ext cx="439737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E201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1" name="Text Box 361"/>
          <p:cNvSpPr txBox="1">
            <a:spLocks noChangeArrowheads="1"/>
          </p:cNvSpPr>
          <p:nvPr/>
        </p:nvSpPr>
        <p:spPr bwMode="auto">
          <a:xfrm>
            <a:off x="1871663" y="6396038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廁所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E201-1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2" name="Text Box 362"/>
          <p:cNvSpPr txBox="1">
            <a:spLocks noChangeArrowheads="1"/>
          </p:cNvSpPr>
          <p:nvPr/>
        </p:nvSpPr>
        <p:spPr bwMode="auto">
          <a:xfrm>
            <a:off x="1431925" y="6853238"/>
            <a:ext cx="13208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6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43" name="Text Box 363"/>
          <p:cNvSpPr txBox="1">
            <a:spLocks noChangeArrowheads="1"/>
          </p:cNvSpPr>
          <p:nvPr/>
        </p:nvSpPr>
        <p:spPr bwMode="auto">
          <a:xfrm>
            <a:off x="1430338" y="73104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活動室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N110</a:t>
            </a:r>
          </a:p>
        </p:txBody>
      </p:sp>
      <p:sp>
        <p:nvSpPr>
          <p:cNvPr id="2144" name="Text Box 364"/>
          <p:cNvSpPr txBox="1">
            <a:spLocks noChangeArrowheads="1"/>
          </p:cNvSpPr>
          <p:nvPr/>
        </p:nvSpPr>
        <p:spPr bwMode="auto">
          <a:xfrm>
            <a:off x="1430338" y="7767638"/>
            <a:ext cx="6604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電腦教室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(3)</a:t>
            </a:r>
            <a:endParaRPr lang="zh-TW" altLang="en-US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N211</a:t>
            </a:r>
          </a:p>
        </p:txBody>
      </p:sp>
      <p:sp>
        <p:nvSpPr>
          <p:cNvPr id="2145" name="Text Box 365"/>
          <p:cNvSpPr txBox="1">
            <a:spLocks noChangeArrowheads="1"/>
          </p:cNvSpPr>
          <p:nvPr/>
        </p:nvSpPr>
        <p:spPr bwMode="auto">
          <a:xfrm>
            <a:off x="1430338" y="8224838"/>
            <a:ext cx="66040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1000">
                <a:latin typeface="+mj-ea"/>
                <a:cs typeface="Times New Roman" pitchFamily="18" charset="0"/>
              </a:rPr>
              <a:t>(5)</a:t>
            </a:r>
            <a:endParaRPr lang="en-US" altLang="zh-TW" sz="1000" dirty="0">
              <a:latin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N311</a:t>
            </a:r>
          </a:p>
        </p:txBody>
      </p:sp>
      <p:sp>
        <p:nvSpPr>
          <p:cNvPr id="2146" name="Text Box 366"/>
          <p:cNvSpPr txBox="1">
            <a:spLocks noChangeArrowheads="1"/>
          </p:cNvSpPr>
          <p:nvPr/>
        </p:nvSpPr>
        <p:spPr bwMode="auto">
          <a:xfrm>
            <a:off x="2825750" y="73104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總務處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儲藏室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N108</a:t>
            </a:r>
          </a:p>
        </p:txBody>
      </p:sp>
      <p:sp>
        <p:nvSpPr>
          <p:cNvPr id="2147" name="Text Box 367"/>
          <p:cNvSpPr txBox="1">
            <a:spLocks noChangeArrowheads="1"/>
          </p:cNvSpPr>
          <p:nvPr/>
        </p:nvSpPr>
        <p:spPr bwMode="auto">
          <a:xfrm>
            <a:off x="2825750" y="77676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教師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研究室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N209</a:t>
            </a:r>
          </a:p>
        </p:txBody>
      </p:sp>
      <p:sp>
        <p:nvSpPr>
          <p:cNvPr id="2148" name="Text Box 368"/>
          <p:cNvSpPr txBox="1">
            <a:spLocks noChangeArrowheads="1"/>
          </p:cNvSpPr>
          <p:nvPr/>
        </p:nvSpPr>
        <p:spPr bwMode="auto">
          <a:xfrm>
            <a:off x="2825750" y="8224838"/>
            <a:ext cx="514350" cy="3505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cs typeface="Times New Roman" pitchFamily="18" charset="0"/>
              </a:rPr>
              <a:t>多功能教室</a:t>
            </a:r>
            <a:endParaRPr lang="en-US" altLang="zh-TW" sz="8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N309</a:t>
            </a:r>
          </a:p>
        </p:txBody>
      </p:sp>
      <p:sp>
        <p:nvSpPr>
          <p:cNvPr id="2149" name="Text Box 369"/>
          <p:cNvSpPr txBox="1">
            <a:spLocks noChangeArrowheads="1"/>
          </p:cNvSpPr>
          <p:nvPr/>
        </p:nvSpPr>
        <p:spPr bwMode="auto">
          <a:xfrm>
            <a:off x="2092325" y="7310438"/>
            <a:ext cx="7334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幼兒園廚房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N109</a:t>
            </a:r>
          </a:p>
        </p:txBody>
      </p:sp>
      <p:sp>
        <p:nvSpPr>
          <p:cNvPr id="2151" name="Text Box 371"/>
          <p:cNvSpPr txBox="1">
            <a:spLocks noChangeArrowheads="1"/>
          </p:cNvSpPr>
          <p:nvPr/>
        </p:nvSpPr>
        <p:spPr bwMode="auto">
          <a:xfrm>
            <a:off x="2090737" y="8232453"/>
            <a:ext cx="733425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音樂教室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(4)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N310</a:t>
            </a:r>
          </a:p>
        </p:txBody>
      </p:sp>
      <p:sp>
        <p:nvSpPr>
          <p:cNvPr id="2152" name="Text Box 372"/>
          <p:cNvSpPr txBox="1">
            <a:spLocks noChangeArrowheads="1"/>
          </p:cNvSpPr>
          <p:nvPr/>
        </p:nvSpPr>
        <p:spPr bwMode="auto">
          <a:xfrm>
            <a:off x="3338513" y="7310438"/>
            <a:ext cx="43973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3" name="Text Box 373"/>
          <p:cNvSpPr txBox="1">
            <a:spLocks noChangeArrowheads="1"/>
          </p:cNvSpPr>
          <p:nvPr/>
        </p:nvSpPr>
        <p:spPr bwMode="auto">
          <a:xfrm>
            <a:off x="3779838" y="7310438"/>
            <a:ext cx="881062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健康中心</a:t>
            </a:r>
            <a:endParaRPr lang="zh-TW" altLang="en-US" sz="1000" b="1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N107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4" name="Text Box 374"/>
          <p:cNvSpPr txBox="1">
            <a:spLocks noChangeArrowheads="1"/>
          </p:cNvSpPr>
          <p:nvPr/>
        </p:nvSpPr>
        <p:spPr bwMode="auto">
          <a:xfrm>
            <a:off x="3779838" y="77676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12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N208</a:t>
            </a:r>
          </a:p>
          <a:p>
            <a:pPr>
              <a:defRPr/>
            </a:pP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5" name="Text Box 375"/>
          <p:cNvSpPr txBox="1">
            <a:spLocks noChangeArrowheads="1"/>
          </p:cNvSpPr>
          <p:nvPr/>
        </p:nvSpPr>
        <p:spPr bwMode="auto">
          <a:xfrm>
            <a:off x="3779838" y="8224838"/>
            <a:ext cx="439737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N308</a:t>
            </a:r>
          </a:p>
          <a:p>
            <a:pPr algn="ctr"/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6" name="Text Box 507"/>
          <p:cNvSpPr txBox="1">
            <a:spLocks noChangeArrowheads="1"/>
          </p:cNvSpPr>
          <p:nvPr/>
        </p:nvSpPr>
        <p:spPr bwMode="auto">
          <a:xfrm>
            <a:off x="4659313" y="7307263"/>
            <a:ext cx="43973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英文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N106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57" name="Text Box 376"/>
          <p:cNvSpPr txBox="1">
            <a:spLocks noChangeArrowheads="1"/>
          </p:cNvSpPr>
          <p:nvPr/>
        </p:nvSpPr>
        <p:spPr bwMode="auto">
          <a:xfrm>
            <a:off x="4659313" y="77676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N206</a:t>
            </a:r>
          </a:p>
        </p:txBody>
      </p:sp>
      <p:sp>
        <p:nvSpPr>
          <p:cNvPr id="2158" name="Text Box 377"/>
          <p:cNvSpPr txBox="1">
            <a:spLocks noChangeArrowheads="1"/>
          </p:cNvSpPr>
          <p:nvPr/>
        </p:nvSpPr>
        <p:spPr bwMode="auto">
          <a:xfrm>
            <a:off x="4659313" y="8224838"/>
            <a:ext cx="439737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N306</a:t>
            </a:r>
          </a:p>
        </p:txBody>
      </p:sp>
      <p:sp>
        <p:nvSpPr>
          <p:cNvPr id="2159" name="Text Box 378"/>
          <p:cNvSpPr txBox="1">
            <a:spLocks noChangeArrowheads="1"/>
          </p:cNvSpPr>
          <p:nvPr/>
        </p:nvSpPr>
        <p:spPr bwMode="auto">
          <a:xfrm>
            <a:off x="4219575" y="7767638"/>
            <a:ext cx="441325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11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N207</a:t>
            </a:r>
          </a:p>
        </p:txBody>
      </p:sp>
      <p:sp>
        <p:nvSpPr>
          <p:cNvPr id="2160" name="Text Box 379"/>
          <p:cNvSpPr txBox="1">
            <a:spLocks noChangeArrowheads="1"/>
          </p:cNvSpPr>
          <p:nvPr/>
        </p:nvSpPr>
        <p:spPr bwMode="auto">
          <a:xfrm>
            <a:off x="4219575" y="8224838"/>
            <a:ext cx="441325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N307</a:t>
            </a:r>
          </a:p>
        </p:txBody>
      </p:sp>
      <p:sp>
        <p:nvSpPr>
          <p:cNvPr id="2161" name="Text Box 380"/>
          <p:cNvSpPr txBox="1">
            <a:spLocks noChangeArrowheads="1"/>
          </p:cNvSpPr>
          <p:nvPr/>
        </p:nvSpPr>
        <p:spPr bwMode="auto">
          <a:xfrm>
            <a:off x="5540375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br>
              <a:rPr lang="en-US" altLang="zh-TW" sz="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</a:br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性別友善廁所</a:t>
            </a:r>
            <a:endParaRPr lang="en-US" altLang="zh-TW" sz="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2162" name="Text Box 381"/>
          <p:cNvSpPr txBox="1">
            <a:spLocks noChangeArrowheads="1"/>
          </p:cNvSpPr>
          <p:nvPr/>
        </p:nvSpPr>
        <p:spPr bwMode="auto">
          <a:xfrm>
            <a:off x="5540375" y="77676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N205-1</a:t>
            </a:r>
          </a:p>
        </p:txBody>
      </p:sp>
      <p:sp>
        <p:nvSpPr>
          <p:cNvPr id="2163" name="Text Box 382"/>
          <p:cNvSpPr txBox="1">
            <a:spLocks noChangeArrowheads="1"/>
          </p:cNvSpPr>
          <p:nvPr/>
        </p:nvSpPr>
        <p:spPr bwMode="auto">
          <a:xfrm>
            <a:off x="5540375" y="8224838"/>
            <a:ext cx="4397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廁所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N305-1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4" name="Text Box 383"/>
          <p:cNvSpPr txBox="1">
            <a:spLocks noChangeArrowheads="1"/>
          </p:cNvSpPr>
          <p:nvPr/>
        </p:nvSpPr>
        <p:spPr bwMode="auto">
          <a:xfrm>
            <a:off x="5100638" y="73104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N105</a:t>
            </a:r>
          </a:p>
        </p:txBody>
      </p:sp>
      <p:sp>
        <p:nvSpPr>
          <p:cNvPr id="2165" name="Text Box 384"/>
          <p:cNvSpPr txBox="1">
            <a:spLocks noChangeArrowheads="1"/>
          </p:cNvSpPr>
          <p:nvPr/>
        </p:nvSpPr>
        <p:spPr bwMode="auto">
          <a:xfrm>
            <a:off x="5100638" y="77676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9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N205</a:t>
            </a:r>
          </a:p>
        </p:txBody>
      </p:sp>
      <p:sp>
        <p:nvSpPr>
          <p:cNvPr id="2166" name="Text Box 385"/>
          <p:cNvSpPr txBox="1">
            <a:spLocks noChangeArrowheads="1"/>
          </p:cNvSpPr>
          <p:nvPr/>
        </p:nvSpPr>
        <p:spPr bwMode="auto">
          <a:xfrm>
            <a:off x="5100638" y="8224838"/>
            <a:ext cx="439737" cy="342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N305</a:t>
            </a:r>
          </a:p>
        </p:txBody>
      </p:sp>
      <p:sp>
        <p:nvSpPr>
          <p:cNvPr id="2167" name="Text Box 386"/>
          <p:cNvSpPr txBox="1">
            <a:spLocks noChangeArrowheads="1"/>
          </p:cNvSpPr>
          <p:nvPr/>
        </p:nvSpPr>
        <p:spPr bwMode="auto">
          <a:xfrm>
            <a:off x="5968752" y="7310438"/>
            <a:ext cx="293687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4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8" name="Text Box 387"/>
          <p:cNvSpPr txBox="1">
            <a:spLocks noChangeArrowheads="1"/>
          </p:cNvSpPr>
          <p:nvPr/>
        </p:nvSpPr>
        <p:spPr bwMode="auto">
          <a:xfrm>
            <a:off x="6712329" y="7311338"/>
            <a:ext cx="441325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N103</a:t>
            </a:r>
          </a:p>
          <a:p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69" name="Text Box 388"/>
          <p:cNvSpPr txBox="1">
            <a:spLocks noChangeArrowheads="1"/>
          </p:cNvSpPr>
          <p:nvPr/>
        </p:nvSpPr>
        <p:spPr bwMode="auto">
          <a:xfrm>
            <a:off x="6713538" y="7767638"/>
            <a:ext cx="441325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7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N203</a:t>
            </a:r>
          </a:p>
        </p:txBody>
      </p:sp>
      <p:sp>
        <p:nvSpPr>
          <p:cNvPr id="2170" name="Text Box 389"/>
          <p:cNvSpPr txBox="1">
            <a:spLocks noChangeArrowheads="1"/>
          </p:cNvSpPr>
          <p:nvPr/>
        </p:nvSpPr>
        <p:spPr bwMode="auto">
          <a:xfrm>
            <a:off x="6713538" y="8224838"/>
            <a:ext cx="441325" cy="342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六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8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N303</a:t>
            </a:r>
          </a:p>
        </p:txBody>
      </p:sp>
      <p:sp>
        <p:nvSpPr>
          <p:cNvPr id="2171" name="Text Box 390"/>
          <p:cNvSpPr txBox="1">
            <a:spLocks noChangeArrowheads="1"/>
          </p:cNvSpPr>
          <p:nvPr/>
        </p:nvSpPr>
        <p:spPr bwMode="auto">
          <a:xfrm>
            <a:off x="6273800" y="7310438"/>
            <a:ext cx="439738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N104</a:t>
            </a:r>
          </a:p>
        </p:txBody>
      </p:sp>
      <p:sp>
        <p:nvSpPr>
          <p:cNvPr id="2172" name="Text Box 391"/>
          <p:cNvSpPr txBox="1">
            <a:spLocks noChangeArrowheads="1"/>
          </p:cNvSpPr>
          <p:nvPr/>
        </p:nvSpPr>
        <p:spPr bwMode="auto">
          <a:xfrm>
            <a:off x="6273800" y="7767638"/>
            <a:ext cx="439738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8</a:t>
            </a:r>
          </a:p>
          <a:p>
            <a:pPr algn="ctr">
              <a:defRPr/>
            </a:pP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N204</a:t>
            </a:r>
          </a:p>
        </p:txBody>
      </p:sp>
      <p:sp>
        <p:nvSpPr>
          <p:cNvPr id="2173" name="Text Box 392"/>
          <p:cNvSpPr txBox="1">
            <a:spLocks noChangeArrowheads="1"/>
          </p:cNvSpPr>
          <p:nvPr/>
        </p:nvSpPr>
        <p:spPr bwMode="auto">
          <a:xfrm>
            <a:off x="6273800" y="8224838"/>
            <a:ext cx="439738" cy="342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五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N304</a:t>
            </a:r>
          </a:p>
        </p:txBody>
      </p:sp>
      <p:sp>
        <p:nvSpPr>
          <p:cNvPr id="2174" name="Text Box 393"/>
          <p:cNvSpPr txBox="1">
            <a:spLocks noChangeArrowheads="1"/>
          </p:cNvSpPr>
          <p:nvPr/>
        </p:nvSpPr>
        <p:spPr bwMode="auto">
          <a:xfrm>
            <a:off x="7594600" y="73104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檔案室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N101</a:t>
            </a:r>
          </a:p>
        </p:txBody>
      </p:sp>
      <p:sp>
        <p:nvSpPr>
          <p:cNvPr id="2175" name="Text Box 394"/>
          <p:cNvSpPr txBox="1">
            <a:spLocks noChangeArrowheads="1"/>
          </p:cNvSpPr>
          <p:nvPr/>
        </p:nvSpPr>
        <p:spPr bwMode="auto">
          <a:xfrm>
            <a:off x="7594600" y="7767638"/>
            <a:ext cx="439738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5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N201</a:t>
            </a:r>
          </a:p>
        </p:txBody>
      </p:sp>
      <p:sp>
        <p:nvSpPr>
          <p:cNvPr id="2176" name="Text Box 395"/>
          <p:cNvSpPr txBox="1">
            <a:spLocks noChangeArrowheads="1"/>
          </p:cNvSpPr>
          <p:nvPr/>
        </p:nvSpPr>
        <p:spPr bwMode="auto">
          <a:xfrm>
            <a:off x="7594600" y="8224838"/>
            <a:ext cx="439738" cy="342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N301</a:t>
            </a:r>
          </a:p>
        </p:txBody>
      </p:sp>
      <p:sp>
        <p:nvSpPr>
          <p:cNvPr id="2177" name="Text Box 396"/>
          <p:cNvSpPr txBox="1">
            <a:spLocks noChangeArrowheads="1"/>
          </p:cNvSpPr>
          <p:nvPr/>
        </p:nvSpPr>
        <p:spPr bwMode="auto">
          <a:xfrm>
            <a:off x="7154863" y="73104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N102</a:t>
            </a: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78" name="Text Box 397"/>
          <p:cNvSpPr txBox="1">
            <a:spLocks noChangeArrowheads="1"/>
          </p:cNvSpPr>
          <p:nvPr/>
        </p:nvSpPr>
        <p:spPr bwMode="auto">
          <a:xfrm>
            <a:off x="7154863" y="7767638"/>
            <a:ext cx="439737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cs typeface="Times New Roman" pitchFamily="18" charset="0"/>
              </a:rPr>
              <a:t>二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6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N202</a:t>
            </a:r>
          </a:p>
        </p:txBody>
      </p:sp>
      <p:sp>
        <p:nvSpPr>
          <p:cNvPr id="2179" name="Text Box 398"/>
          <p:cNvSpPr txBox="1">
            <a:spLocks noChangeArrowheads="1"/>
          </p:cNvSpPr>
          <p:nvPr/>
        </p:nvSpPr>
        <p:spPr bwMode="auto">
          <a:xfrm>
            <a:off x="7154863" y="8224838"/>
            <a:ext cx="439737" cy="3429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cs typeface="Times New Roman" pitchFamily="18" charset="0"/>
              </a:rPr>
              <a:t>三</a:t>
            </a:r>
            <a:r>
              <a:rPr lang="en-US" altLang="zh-TW" sz="1200" dirty="0">
                <a:latin typeface="+mj-ea"/>
                <a:cs typeface="Times New Roman" pitchFamily="18" charset="0"/>
              </a:rPr>
              <a:t>14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N302</a:t>
            </a:r>
          </a:p>
        </p:txBody>
      </p:sp>
      <p:sp>
        <p:nvSpPr>
          <p:cNvPr id="2180" name="Text Box 399"/>
          <p:cNvSpPr txBox="1">
            <a:spLocks noChangeArrowheads="1"/>
          </p:cNvSpPr>
          <p:nvPr/>
        </p:nvSpPr>
        <p:spPr bwMode="auto">
          <a:xfrm>
            <a:off x="8056563" y="7307263"/>
            <a:ext cx="472577" cy="1260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  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1" name="Text Box 400"/>
          <p:cNvSpPr txBox="1">
            <a:spLocks noChangeArrowheads="1"/>
          </p:cNvSpPr>
          <p:nvPr/>
        </p:nvSpPr>
        <p:spPr bwMode="auto">
          <a:xfrm>
            <a:off x="3256729" y="2970228"/>
            <a:ext cx="314176" cy="44195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7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w307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2" name="Text Box 401"/>
          <p:cNvSpPr txBox="1">
            <a:spLocks noChangeArrowheads="1"/>
          </p:cNvSpPr>
          <p:nvPr/>
        </p:nvSpPr>
        <p:spPr bwMode="auto">
          <a:xfrm>
            <a:off x="3852863" y="2967038"/>
            <a:ext cx="293687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圖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書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W105</a:t>
            </a:r>
          </a:p>
        </p:txBody>
      </p:sp>
      <p:sp>
        <p:nvSpPr>
          <p:cNvPr id="2183" name="Text Box 402"/>
          <p:cNvSpPr txBox="1">
            <a:spLocks noChangeArrowheads="1"/>
          </p:cNvSpPr>
          <p:nvPr/>
        </p:nvSpPr>
        <p:spPr bwMode="auto">
          <a:xfrm>
            <a:off x="3559175" y="2967038"/>
            <a:ext cx="29368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教師研究室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4" name="Text Box 403"/>
          <p:cNvSpPr txBox="1">
            <a:spLocks noChangeArrowheads="1"/>
          </p:cNvSpPr>
          <p:nvPr/>
        </p:nvSpPr>
        <p:spPr bwMode="auto">
          <a:xfrm>
            <a:off x="3271671" y="4807897"/>
            <a:ext cx="29861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10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5" name="Text Box 404"/>
          <p:cNvSpPr txBox="1">
            <a:spLocks noChangeArrowheads="1"/>
          </p:cNvSpPr>
          <p:nvPr/>
        </p:nvSpPr>
        <p:spPr bwMode="auto">
          <a:xfrm>
            <a:off x="3852863" y="4795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學務處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6" name="Text Box 405"/>
          <p:cNvSpPr txBox="1">
            <a:spLocks noChangeArrowheads="1"/>
          </p:cNvSpPr>
          <p:nvPr/>
        </p:nvSpPr>
        <p:spPr bwMode="auto">
          <a:xfrm>
            <a:off x="3559175" y="4795838"/>
            <a:ext cx="293688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3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7" name="Text Box 406"/>
          <p:cNvSpPr txBox="1">
            <a:spLocks noChangeArrowheads="1"/>
          </p:cNvSpPr>
          <p:nvPr/>
        </p:nvSpPr>
        <p:spPr bwMode="auto">
          <a:xfrm>
            <a:off x="2752725" y="2967038"/>
            <a:ext cx="514350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南中庭花園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8" name="Text Box 407"/>
          <p:cNvSpPr txBox="1">
            <a:spLocks noChangeArrowheads="1"/>
          </p:cNvSpPr>
          <p:nvPr/>
        </p:nvSpPr>
        <p:spPr bwMode="auto">
          <a:xfrm>
            <a:off x="2752725" y="4795838"/>
            <a:ext cx="514350" cy="20465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北中庭花園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89" name="Text Box 408"/>
          <p:cNvSpPr txBox="1">
            <a:spLocks noChangeArrowheads="1"/>
          </p:cNvSpPr>
          <p:nvPr/>
        </p:nvSpPr>
        <p:spPr bwMode="auto">
          <a:xfrm>
            <a:off x="3265488" y="5253038"/>
            <a:ext cx="29368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0" name="Text Box 409"/>
          <p:cNvSpPr txBox="1">
            <a:spLocks noChangeArrowheads="1"/>
          </p:cNvSpPr>
          <p:nvPr/>
        </p:nvSpPr>
        <p:spPr bwMode="auto">
          <a:xfrm>
            <a:off x="3852863" y="52530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廣播室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W103-2</a:t>
            </a:r>
            <a:endParaRPr lang="en-US" altLang="zh-TW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會議室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W103-1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1" name="Text Box 410"/>
          <p:cNvSpPr txBox="1">
            <a:spLocks noChangeArrowheads="1"/>
          </p:cNvSpPr>
          <p:nvPr/>
        </p:nvSpPr>
        <p:spPr bwMode="auto">
          <a:xfrm>
            <a:off x="3559175" y="5253038"/>
            <a:ext cx="293688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W203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2" name="Text Box 411"/>
          <p:cNvSpPr txBox="1">
            <a:spLocks noChangeArrowheads="1"/>
          </p:cNvSpPr>
          <p:nvPr/>
        </p:nvSpPr>
        <p:spPr bwMode="auto">
          <a:xfrm>
            <a:off x="3265488" y="5710238"/>
            <a:ext cx="29368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12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3" name="Text Box 412"/>
          <p:cNvSpPr txBox="1">
            <a:spLocks noChangeArrowheads="1"/>
          </p:cNvSpPr>
          <p:nvPr/>
        </p:nvSpPr>
        <p:spPr bwMode="auto">
          <a:xfrm>
            <a:off x="3559175" y="5710238"/>
            <a:ext cx="293688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四</a:t>
            </a:r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4" name="Text Box 413"/>
          <p:cNvSpPr txBox="1">
            <a:spLocks noChangeArrowheads="1"/>
          </p:cNvSpPr>
          <p:nvPr/>
        </p:nvSpPr>
        <p:spPr bwMode="auto">
          <a:xfrm>
            <a:off x="3265488" y="6167438"/>
            <a:ext cx="29368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13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W301</a:t>
            </a:r>
          </a:p>
        </p:txBody>
      </p:sp>
      <p:sp>
        <p:nvSpPr>
          <p:cNvPr id="2195" name="Text Box 414"/>
          <p:cNvSpPr txBox="1">
            <a:spLocks noChangeArrowheads="1"/>
          </p:cNvSpPr>
          <p:nvPr/>
        </p:nvSpPr>
        <p:spPr bwMode="auto">
          <a:xfrm>
            <a:off x="3852863" y="6169025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體育器材室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6" name="Text Box 415"/>
          <p:cNvSpPr txBox="1">
            <a:spLocks noChangeArrowheads="1"/>
          </p:cNvSpPr>
          <p:nvPr/>
        </p:nvSpPr>
        <p:spPr bwMode="auto">
          <a:xfrm>
            <a:off x="3559175" y="6167438"/>
            <a:ext cx="293688" cy="457200"/>
          </a:xfrm>
          <a:prstGeom prst="rect">
            <a:avLst/>
          </a:pr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100" dirty="0">
                <a:latin typeface="+mj-ea"/>
                <a:ea typeface="+mj-ea"/>
                <a:cs typeface="Times New Roman" pitchFamily="18" charset="0"/>
              </a:rPr>
              <a:t>二</a:t>
            </a:r>
            <a:r>
              <a:rPr lang="en-US" altLang="zh-TW" sz="1100" dirty="0">
                <a:latin typeface="+mj-ea"/>
                <a:ea typeface="+mj-ea"/>
                <a:cs typeface="Times New Roman" pitchFamily="18" charset="0"/>
              </a:rPr>
              <a:t>13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7" name="Text Box 416"/>
          <p:cNvSpPr txBox="1">
            <a:spLocks noChangeArrowheads="1"/>
          </p:cNvSpPr>
          <p:nvPr/>
        </p:nvSpPr>
        <p:spPr bwMode="auto">
          <a:xfrm>
            <a:off x="3265488" y="3424238"/>
            <a:ext cx="29368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8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W306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8" name="Text Box 417"/>
          <p:cNvSpPr txBox="1">
            <a:spLocks noChangeArrowheads="1"/>
          </p:cNvSpPr>
          <p:nvPr/>
        </p:nvSpPr>
        <p:spPr bwMode="auto">
          <a:xfrm>
            <a:off x="3265488" y="3881438"/>
            <a:ext cx="293687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三</a:t>
            </a:r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9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W305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99" name="Text Box 418"/>
          <p:cNvSpPr txBox="1">
            <a:spLocks noChangeArrowheads="1"/>
          </p:cNvSpPr>
          <p:nvPr/>
        </p:nvSpPr>
        <p:spPr bwMode="auto">
          <a:xfrm>
            <a:off x="3559175" y="3424238"/>
            <a:ext cx="293688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視聽教室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W205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1" name="Text Box 420"/>
          <p:cNvSpPr txBox="1">
            <a:spLocks noChangeArrowheads="1"/>
          </p:cNvSpPr>
          <p:nvPr/>
        </p:nvSpPr>
        <p:spPr bwMode="auto">
          <a:xfrm>
            <a:off x="5407338" y="2968717"/>
            <a:ext cx="4054796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籃排球場</a:t>
            </a:r>
          </a:p>
        </p:txBody>
      </p:sp>
      <p:sp>
        <p:nvSpPr>
          <p:cNvPr id="2203" name="Line 422"/>
          <p:cNvSpPr>
            <a:spLocks noChangeShapeType="1"/>
          </p:cNvSpPr>
          <p:nvPr/>
        </p:nvSpPr>
        <p:spPr bwMode="auto">
          <a:xfrm>
            <a:off x="4513263" y="3881438"/>
            <a:ext cx="718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4" name="Text Box 423"/>
          <p:cNvSpPr txBox="1">
            <a:spLocks noChangeArrowheads="1"/>
          </p:cNvSpPr>
          <p:nvPr/>
        </p:nvSpPr>
        <p:spPr bwMode="auto">
          <a:xfrm>
            <a:off x="5024438" y="3767138"/>
            <a:ext cx="6675437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                                                   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楓樹道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5" name="Text Box 424"/>
          <p:cNvSpPr txBox="1">
            <a:spLocks noChangeArrowheads="1"/>
          </p:cNvSpPr>
          <p:nvPr/>
        </p:nvSpPr>
        <p:spPr bwMode="auto">
          <a:xfrm>
            <a:off x="11142663" y="4110038"/>
            <a:ext cx="5143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1000">
                <a:latin typeface="+mj-ea"/>
                <a:ea typeface="+mj-ea"/>
                <a:cs typeface="Times New Roman" pitchFamily="18" charset="0"/>
              </a:rPr>
              <a:t>警衛室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H100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6" name="Line 425"/>
          <p:cNvSpPr>
            <a:spLocks noChangeShapeType="1"/>
          </p:cNvSpPr>
          <p:nvPr/>
        </p:nvSpPr>
        <p:spPr bwMode="auto">
          <a:xfrm>
            <a:off x="919163" y="4567238"/>
            <a:ext cx="219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7" name="Line 426"/>
          <p:cNvSpPr>
            <a:spLocks noChangeShapeType="1"/>
          </p:cNvSpPr>
          <p:nvPr/>
        </p:nvSpPr>
        <p:spPr bwMode="auto">
          <a:xfrm>
            <a:off x="771525" y="50244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8" name="Line 427"/>
          <p:cNvSpPr>
            <a:spLocks noChangeShapeType="1"/>
          </p:cNvSpPr>
          <p:nvPr/>
        </p:nvSpPr>
        <p:spPr bwMode="auto">
          <a:xfrm>
            <a:off x="11628438" y="46815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09" name="Line 428"/>
          <p:cNvSpPr>
            <a:spLocks noChangeShapeType="1"/>
          </p:cNvSpPr>
          <p:nvPr/>
        </p:nvSpPr>
        <p:spPr bwMode="auto">
          <a:xfrm>
            <a:off x="11628438" y="5253038"/>
            <a:ext cx="293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0" name="Text Box 429"/>
          <p:cNvSpPr txBox="1">
            <a:spLocks noChangeArrowheads="1"/>
          </p:cNvSpPr>
          <p:nvPr/>
        </p:nvSpPr>
        <p:spPr bwMode="auto">
          <a:xfrm>
            <a:off x="10307638" y="4512568"/>
            <a:ext cx="341634" cy="115212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七彩瀑布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1" name="Text Box 430"/>
          <p:cNvSpPr txBox="1">
            <a:spLocks noChangeArrowheads="1"/>
          </p:cNvSpPr>
          <p:nvPr/>
        </p:nvSpPr>
        <p:spPr bwMode="auto">
          <a:xfrm>
            <a:off x="4292600" y="2973389"/>
            <a:ext cx="295275" cy="15906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圖書館前遊戲場</a:t>
            </a:r>
          </a:p>
        </p:txBody>
      </p:sp>
      <p:sp>
        <p:nvSpPr>
          <p:cNvPr id="2212" name="Text Box 431"/>
          <p:cNvSpPr txBox="1">
            <a:spLocks noChangeArrowheads="1"/>
          </p:cNvSpPr>
          <p:nvPr/>
        </p:nvSpPr>
        <p:spPr bwMode="auto">
          <a:xfrm>
            <a:off x="3265488" y="4338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12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12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3" name="Text Box 432"/>
          <p:cNvSpPr txBox="1">
            <a:spLocks noChangeArrowheads="1"/>
          </p:cNvSpPr>
          <p:nvPr/>
        </p:nvSpPr>
        <p:spPr bwMode="auto">
          <a:xfrm>
            <a:off x="4325587" y="4807756"/>
            <a:ext cx="258303" cy="1804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學務處前休憩區</a:t>
            </a:r>
          </a:p>
        </p:txBody>
      </p:sp>
      <p:sp>
        <p:nvSpPr>
          <p:cNvPr id="2215" name="Line 434"/>
          <p:cNvSpPr>
            <a:spLocks noChangeShapeType="1"/>
          </p:cNvSpPr>
          <p:nvPr/>
        </p:nvSpPr>
        <p:spPr bwMode="auto">
          <a:xfrm>
            <a:off x="4146550" y="4567238"/>
            <a:ext cx="366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7" name="Rectangle 436"/>
          <p:cNvSpPr>
            <a:spLocks noChangeArrowheads="1"/>
          </p:cNvSpPr>
          <p:nvPr/>
        </p:nvSpPr>
        <p:spPr bwMode="auto">
          <a:xfrm>
            <a:off x="6273800" y="6624638"/>
            <a:ext cx="1760538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18" name="Text Box 437"/>
          <p:cNvSpPr txBox="1">
            <a:spLocks noChangeArrowheads="1"/>
          </p:cNvSpPr>
          <p:nvPr/>
        </p:nvSpPr>
        <p:spPr bwMode="auto">
          <a:xfrm>
            <a:off x="7337425" y="63960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000" b="1">
                <a:latin typeface="+mj-ea"/>
                <a:ea typeface="+mj-ea"/>
                <a:cs typeface="Times New Roman" pitchFamily="18" charset="0"/>
              </a:rPr>
              <a:t>司令台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1" name="Line 440"/>
          <p:cNvSpPr>
            <a:spLocks noChangeShapeType="1"/>
          </p:cNvSpPr>
          <p:nvPr/>
        </p:nvSpPr>
        <p:spPr bwMode="auto">
          <a:xfrm>
            <a:off x="4583890" y="6391276"/>
            <a:ext cx="6898498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2" name="Freeform 441"/>
          <p:cNvSpPr>
            <a:spLocks/>
          </p:cNvSpPr>
          <p:nvPr/>
        </p:nvSpPr>
        <p:spPr bwMode="auto">
          <a:xfrm>
            <a:off x="5392738" y="4224338"/>
            <a:ext cx="4475162" cy="1943100"/>
          </a:xfrm>
          <a:custGeom>
            <a:avLst/>
            <a:gdLst>
              <a:gd name="T0" fmla="*/ 2147483647 w 7140"/>
              <a:gd name="T1" fmla="*/ 2147483647 h 2730"/>
              <a:gd name="T2" fmla="*/ 0 w 7140"/>
              <a:gd name="T3" fmla="*/ 2147483647 h 2730"/>
              <a:gd name="T4" fmla="*/ 2147483647 w 7140"/>
              <a:gd name="T5" fmla="*/ 2147483647 h 2730"/>
              <a:gd name="T6" fmla="*/ 2147483647 w 7140"/>
              <a:gd name="T7" fmla="*/ 2147483647 h 2730"/>
              <a:gd name="T8" fmla="*/ 2147483647 w 7140"/>
              <a:gd name="T9" fmla="*/ 2147483647 h 2730"/>
              <a:gd name="T10" fmla="*/ 2147483647 w 7140"/>
              <a:gd name="T11" fmla="*/ 2147483647 h 2730"/>
              <a:gd name="T12" fmla="*/ 2147483647 w 7140"/>
              <a:gd name="T13" fmla="*/ 2147483647 h 2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140"/>
              <a:gd name="T22" fmla="*/ 0 h 2730"/>
              <a:gd name="T23" fmla="*/ 7140 w 7140"/>
              <a:gd name="T24" fmla="*/ 2730 h 27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140" h="2730">
                <a:moveTo>
                  <a:pt x="1080" y="180"/>
                </a:moveTo>
                <a:cubicBezTo>
                  <a:pt x="160" y="360"/>
                  <a:pt x="0" y="870"/>
                  <a:pt x="0" y="1260"/>
                </a:cubicBezTo>
                <a:cubicBezTo>
                  <a:pt x="0" y="1650"/>
                  <a:pt x="100" y="2310"/>
                  <a:pt x="1080" y="2520"/>
                </a:cubicBezTo>
                <a:cubicBezTo>
                  <a:pt x="2060" y="2730"/>
                  <a:pt x="4880" y="2730"/>
                  <a:pt x="5880" y="2520"/>
                </a:cubicBezTo>
                <a:cubicBezTo>
                  <a:pt x="6880" y="2310"/>
                  <a:pt x="7140" y="1650"/>
                  <a:pt x="7080" y="1260"/>
                </a:cubicBezTo>
                <a:cubicBezTo>
                  <a:pt x="7020" y="870"/>
                  <a:pt x="6560" y="360"/>
                  <a:pt x="5520" y="180"/>
                </a:cubicBezTo>
                <a:cubicBezTo>
                  <a:pt x="4480" y="0"/>
                  <a:pt x="2000" y="0"/>
                  <a:pt x="1080" y="180"/>
                </a:cubicBez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3" name="Freeform 442"/>
          <p:cNvSpPr>
            <a:spLocks/>
          </p:cNvSpPr>
          <p:nvPr/>
        </p:nvSpPr>
        <p:spPr bwMode="auto">
          <a:xfrm>
            <a:off x="9355138" y="3995738"/>
            <a:ext cx="941387" cy="2057400"/>
          </a:xfrm>
          <a:custGeom>
            <a:avLst/>
            <a:gdLst>
              <a:gd name="T0" fmla="*/ 0 w 1540"/>
              <a:gd name="T1" fmla="*/ 0 h 3240"/>
              <a:gd name="T2" fmla="*/ 2147483647 w 1540"/>
              <a:gd name="T3" fmla="*/ 2147483647 h 3240"/>
              <a:gd name="T4" fmla="*/ 2147483647 w 1540"/>
              <a:gd name="T5" fmla="*/ 2147483647 h 3240"/>
              <a:gd name="T6" fmla="*/ 0 60000 65536"/>
              <a:gd name="T7" fmla="*/ 0 60000 65536"/>
              <a:gd name="T8" fmla="*/ 0 60000 65536"/>
              <a:gd name="T9" fmla="*/ 0 w 1540"/>
              <a:gd name="T10" fmla="*/ 0 h 3240"/>
              <a:gd name="T11" fmla="*/ 1540 w 154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0" h="3240">
                <a:moveTo>
                  <a:pt x="0" y="0"/>
                </a:moveTo>
                <a:cubicBezTo>
                  <a:pt x="670" y="540"/>
                  <a:pt x="1340" y="1080"/>
                  <a:pt x="1440" y="1620"/>
                </a:cubicBezTo>
                <a:cubicBezTo>
                  <a:pt x="1540" y="2160"/>
                  <a:pt x="740" y="2970"/>
                  <a:pt x="6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4" name="Line 443"/>
          <p:cNvSpPr>
            <a:spLocks noChangeShapeType="1"/>
          </p:cNvSpPr>
          <p:nvPr/>
        </p:nvSpPr>
        <p:spPr bwMode="auto">
          <a:xfrm flipV="1">
            <a:off x="9721850" y="6024563"/>
            <a:ext cx="1935163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5" name="Freeform 444"/>
          <p:cNvSpPr>
            <a:spLocks/>
          </p:cNvSpPr>
          <p:nvPr/>
        </p:nvSpPr>
        <p:spPr bwMode="auto">
          <a:xfrm>
            <a:off x="4794250" y="3995738"/>
            <a:ext cx="525463" cy="2057400"/>
          </a:xfrm>
          <a:custGeom>
            <a:avLst/>
            <a:gdLst>
              <a:gd name="T0" fmla="*/ 2147483647 w 1100"/>
              <a:gd name="T1" fmla="*/ 0 h 3240"/>
              <a:gd name="T2" fmla="*/ 2147483647 w 1100"/>
              <a:gd name="T3" fmla="*/ 2147483647 h 3240"/>
              <a:gd name="T4" fmla="*/ 2147483647 w 1100"/>
              <a:gd name="T5" fmla="*/ 2147483647 h 3240"/>
              <a:gd name="T6" fmla="*/ 0 60000 65536"/>
              <a:gd name="T7" fmla="*/ 0 60000 65536"/>
              <a:gd name="T8" fmla="*/ 0 60000 65536"/>
              <a:gd name="T9" fmla="*/ 0 w 1100"/>
              <a:gd name="T10" fmla="*/ 0 h 3240"/>
              <a:gd name="T11" fmla="*/ 1100 w 1100"/>
              <a:gd name="T12" fmla="*/ 3240 h 3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0" h="3240">
                <a:moveTo>
                  <a:pt x="980" y="0"/>
                </a:moveTo>
                <a:cubicBezTo>
                  <a:pt x="490" y="720"/>
                  <a:pt x="0" y="1440"/>
                  <a:pt x="20" y="1980"/>
                </a:cubicBezTo>
                <a:cubicBezTo>
                  <a:pt x="40" y="2520"/>
                  <a:pt x="920" y="3030"/>
                  <a:pt x="1100" y="32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6" name="Line 445"/>
          <p:cNvSpPr>
            <a:spLocks noChangeShapeType="1"/>
          </p:cNvSpPr>
          <p:nvPr/>
        </p:nvSpPr>
        <p:spPr bwMode="auto">
          <a:xfrm>
            <a:off x="4583890" y="6053138"/>
            <a:ext cx="73582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7" name="Text Box 446"/>
          <p:cNvSpPr txBox="1">
            <a:spLocks noChangeArrowheads="1"/>
          </p:cNvSpPr>
          <p:nvPr/>
        </p:nvSpPr>
        <p:spPr bwMode="auto">
          <a:xfrm>
            <a:off x="3338513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28" name="Text Box 448"/>
          <p:cNvSpPr txBox="1">
            <a:spLocks noChangeArrowheads="1"/>
          </p:cNvSpPr>
          <p:nvPr/>
        </p:nvSpPr>
        <p:spPr bwMode="auto">
          <a:xfrm>
            <a:off x="3632200" y="6853238"/>
            <a:ext cx="220663" cy="233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</p:txBody>
      </p:sp>
      <p:sp>
        <p:nvSpPr>
          <p:cNvPr id="2229" name="Text Box 449"/>
          <p:cNvSpPr txBox="1">
            <a:spLocks noChangeArrowheads="1"/>
          </p:cNvSpPr>
          <p:nvPr/>
        </p:nvSpPr>
        <p:spPr bwMode="auto">
          <a:xfrm>
            <a:off x="3925888" y="6853238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0" name="Text Box 450"/>
          <p:cNvSpPr txBox="1">
            <a:spLocks noChangeArrowheads="1"/>
          </p:cNvSpPr>
          <p:nvPr/>
        </p:nvSpPr>
        <p:spPr bwMode="auto">
          <a:xfrm>
            <a:off x="2459038" y="1344613"/>
            <a:ext cx="2190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1" name="Text Box 451"/>
          <p:cNvSpPr txBox="1">
            <a:spLocks noChangeArrowheads="1"/>
          </p:cNvSpPr>
          <p:nvPr/>
        </p:nvSpPr>
        <p:spPr bwMode="auto">
          <a:xfrm>
            <a:off x="1944688" y="1344613"/>
            <a:ext cx="220662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2" name="Text Box 452"/>
          <p:cNvSpPr txBox="1">
            <a:spLocks noChangeArrowheads="1"/>
          </p:cNvSpPr>
          <p:nvPr/>
        </p:nvSpPr>
        <p:spPr bwMode="auto">
          <a:xfrm>
            <a:off x="1577975" y="1344613"/>
            <a:ext cx="220663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3" name="Text Box 453"/>
          <p:cNvSpPr txBox="1">
            <a:spLocks noChangeArrowheads="1"/>
          </p:cNvSpPr>
          <p:nvPr/>
        </p:nvSpPr>
        <p:spPr bwMode="auto">
          <a:xfrm>
            <a:off x="625475" y="4613275"/>
            <a:ext cx="293688" cy="525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後門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Ⅳ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4" name="Rectangle 454"/>
          <p:cNvSpPr>
            <a:spLocks noChangeArrowheads="1"/>
          </p:cNvSpPr>
          <p:nvPr/>
        </p:nvSpPr>
        <p:spPr bwMode="auto">
          <a:xfrm>
            <a:off x="1284288" y="4567238"/>
            <a:ext cx="14605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5" name="Text Box 455"/>
          <p:cNvSpPr txBox="1">
            <a:spLocks noChangeArrowheads="1"/>
          </p:cNvSpPr>
          <p:nvPr/>
        </p:nvSpPr>
        <p:spPr bwMode="auto">
          <a:xfrm>
            <a:off x="1065213" y="58245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北後門花園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6" name="Text Box 456"/>
          <p:cNvSpPr txBox="1">
            <a:spLocks noChangeArrowheads="1"/>
          </p:cNvSpPr>
          <p:nvPr/>
        </p:nvSpPr>
        <p:spPr bwMode="auto">
          <a:xfrm>
            <a:off x="1065213" y="1824038"/>
            <a:ext cx="219075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 南後門花園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7" name="Text Box 457"/>
          <p:cNvSpPr txBox="1">
            <a:spLocks noChangeArrowheads="1"/>
          </p:cNvSpPr>
          <p:nvPr/>
        </p:nvSpPr>
        <p:spPr bwMode="auto">
          <a:xfrm>
            <a:off x="8033506" y="7310438"/>
            <a:ext cx="216856" cy="2006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8" name="Text Box 459"/>
          <p:cNvSpPr txBox="1">
            <a:spLocks noChangeArrowheads="1"/>
          </p:cNvSpPr>
          <p:nvPr/>
        </p:nvSpPr>
        <p:spPr bwMode="auto">
          <a:xfrm>
            <a:off x="8033506" y="7787359"/>
            <a:ext cx="216856" cy="2043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2F</a:t>
            </a:r>
          </a:p>
          <a:p>
            <a:pPr algn="ctr" eaLnBrk="1" hangingPunct="1"/>
            <a:endParaRPr lang="en-US" altLang="zh-TW" sz="14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39" name="Text Box 460"/>
          <p:cNvSpPr txBox="1">
            <a:spLocks noChangeArrowheads="1"/>
          </p:cNvSpPr>
          <p:nvPr/>
        </p:nvSpPr>
        <p:spPr bwMode="auto">
          <a:xfrm>
            <a:off x="8042350" y="8220263"/>
            <a:ext cx="208012" cy="180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2" name="Line 463"/>
          <p:cNvSpPr>
            <a:spLocks noChangeShapeType="1"/>
          </p:cNvSpPr>
          <p:nvPr/>
        </p:nvSpPr>
        <p:spPr bwMode="auto">
          <a:xfrm>
            <a:off x="4513263" y="6624638"/>
            <a:ext cx="146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3" name="Line 464"/>
          <p:cNvSpPr>
            <a:spLocks noChangeShapeType="1"/>
          </p:cNvSpPr>
          <p:nvPr/>
        </p:nvSpPr>
        <p:spPr bwMode="auto">
          <a:xfrm>
            <a:off x="5980113" y="66246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4" name="Text Box 465"/>
          <p:cNvSpPr txBox="1">
            <a:spLocks noChangeArrowheads="1"/>
          </p:cNvSpPr>
          <p:nvPr/>
        </p:nvSpPr>
        <p:spPr bwMode="auto">
          <a:xfrm>
            <a:off x="4816624" y="6421438"/>
            <a:ext cx="2484289" cy="179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5" name="Text Box 466"/>
          <p:cNvSpPr txBox="1">
            <a:spLocks noChangeArrowheads="1"/>
          </p:cNvSpPr>
          <p:nvPr/>
        </p:nvSpPr>
        <p:spPr bwMode="auto">
          <a:xfrm>
            <a:off x="5392738" y="3538538"/>
            <a:ext cx="2273300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b="1" dirty="0">
                <a:latin typeface="+mj-ea"/>
                <a:ea typeface="+mj-ea"/>
                <a:cs typeface="Times New Roman" pitchFamily="18" charset="0"/>
              </a:rPr>
              <a:t>                </a:t>
            </a:r>
            <a:r>
              <a:rPr lang="zh-TW" altLang="en-US" sz="1200" b="1" dirty="0">
                <a:latin typeface="+mj-ea"/>
                <a:ea typeface="+mj-ea"/>
                <a:cs typeface="Times New Roman" pitchFamily="18" charset="0"/>
              </a:rPr>
              <a:t>校園人行步道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6" name="Text Box 467"/>
          <p:cNvSpPr txBox="1">
            <a:spLocks noChangeArrowheads="1"/>
          </p:cNvSpPr>
          <p:nvPr/>
        </p:nvSpPr>
        <p:spPr bwMode="auto">
          <a:xfrm>
            <a:off x="3632200" y="2509838"/>
            <a:ext cx="4397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-2</a:t>
            </a: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S109</a:t>
            </a:r>
          </a:p>
        </p:txBody>
      </p:sp>
      <p:sp>
        <p:nvSpPr>
          <p:cNvPr id="2247" name="Text Box 468"/>
          <p:cNvSpPr txBox="1">
            <a:spLocks noChangeArrowheads="1"/>
          </p:cNvSpPr>
          <p:nvPr/>
        </p:nvSpPr>
        <p:spPr bwMode="auto">
          <a:xfrm>
            <a:off x="4071938" y="2509838"/>
            <a:ext cx="441325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天使班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-1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S108</a:t>
            </a:r>
          </a:p>
        </p:txBody>
      </p:sp>
      <p:sp>
        <p:nvSpPr>
          <p:cNvPr id="2248" name="Text Box 469"/>
          <p:cNvSpPr txBox="1">
            <a:spLocks noChangeArrowheads="1"/>
          </p:cNvSpPr>
          <p:nvPr/>
        </p:nvSpPr>
        <p:spPr bwMode="auto">
          <a:xfrm>
            <a:off x="9721850" y="7953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5F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49" name="Text Box 470"/>
          <p:cNvSpPr txBox="1">
            <a:spLocks noChangeArrowheads="1"/>
          </p:cNvSpPr>
          <p:nvPr/>
        </p:nvSpPr>
        <p:spPr bwMode="auto">
          <a:xfrm>
            <a:off x="9721850" y="11382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4F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0" name="Text Box 471"/>
          <p:cNvSpPr txBox="1">
            <a:spLocks noChangeArrowheads="1"/>
          </p:cNvSpPr>
          <p:nvPr/>
        </p:nvSpPr>
        <p:spPr bwMode="auto">
          <a:xfrm>
            <a:off x="9721850" y="15954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3F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1" name="Text Box 472"/>
          <p:cNvSpPr txBox="1">
            <a:spLocks noChangeArrowheads="1"/>
          </p:cNvSpPr>
          <p:nvPr/>
        </p:nvSpPr>
        <p:spPr bwMode="auto">
          <a:xfrm>
            <a:off x="9721850" y="2052638"/>
            <a:ext cx="350838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2F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2" name="Text Box 473"/>
          <p:cNvSpPr txBox="1">
            <a:spLocks noChangeArrowheads="1"/>
          </p:cNvSpPr>
          <p:nvPr/>
        </p:nvSpPr>
        <p:spPr bwMode="auto">
          <a:xfrm>
            <a:off x="9721850" y="2509838"/>
            <a:ext cx="350838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1F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7" name="Text Box 478"/>
          <p:cNvSpPr txBox="1">
            <a:spLocks noChangeArrowheads="1"/>
          </p:cNvSpPr>
          <p:nvPr/>
        </p:nvSpPr>
        <p:spPr bwMode="auto">
          <a:xfrm>
            <a:off x="9942513" y="2738438"/>
            <a:ext cx="293687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西南空地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8" name="Text Box 479"/>
          <p:cNvSpPr txBox="1">
            <a:spLocks noChangeArrowheads="1"/>
          </p:cNvSpPr>
          <p:nvPr/>
        </p:nvSpPr>
        <p:spPr bwMode="auto">
          <a:xfrm>
            <a:off x="3852863" y="57102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800" dirty="0">
                <a:latin typeface="+mj-ea"/>
                <a:cs typeface="Times New Roman" pitchFamily="18" charset="0"/>
              </a:rPr>
              <a:t>科辦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2</a:t>
            </a:r>
          </a:p>
          <a:p>
            <a:pPr algn="ctr"/>
            <a:r>
              <a:rPr lang="en-US" altLang="zh-TW" sz="800" dirty="0">
                <a:latin typeface="+mj-ea"/>
                <a:cs typeface="Times New Roman" pitchFamily="18" charset="0"/>
              </a:rPr>
              <a:t>(</a:t>
            </a:r>
            <a:r>
              <a:rPr lang="zh-TW" altLang="en-US" sz="800" dirty="0">
                <a:latin typeface="+mj-ea"/>
                <a:cs typeface="Times New Roman" pitchFamily="18" charset="0"/>
              </a:rPr>
              <a:t>體育</a:t>
            </a:r>
            <a:r>
              <a:rPr lang="en-US" altLang="zh-TW" sz="800" dirty="0">
                <a:latin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W102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59" name="Line 480"/>
          <p:cNvSpPr>
            <a:spLocks noChangeShapeType="1"/>
          </p:cNvSpPr>
          <p:nvPr/>
        </p:nvSpPr>
        <p:spPr bwMode="auto">
          <a:xfrm>
            <a:off x="8328025" y="708183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0" name="Text Box 481"/>
          <p:cNvSpPr txBox="1">
            <a:spLocks noChangeArrowheads="1"/>
          </p:cNvSpPr>
          <p:nvPr/>
        </p:nvSpPr>
        <p:spPr bwMode="auto">
          <a:xfrm>
            <a:off x="1798638" y="9096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東側門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1" name="Text Box 482"/>
          <p:cNvSpPr txBox="1">
            <a:spLocks noChangeArrowheads="1"/>
          </p:cNvSpPr>
          <p:nvPr/>
        </p:nvSpPr>
        <p:spPr bwMode="auto">
          <a:xfrm>
            <a:off x="10528300" y="566738"/>
            <a:ext cx="5873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</a:t>
            </a:r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側門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2" name="Text Box 483"/>
          <p:cNvSpPr txBox="1">
            <a:spLocks noChangeArrowheads="1"/>
          </p:cNvSpPr>
          <p:nvPr/>
        </p:nvSpPr>
        <p:spPr bwMode="auto">
          <a:xfrm>
            <a:off x="784176" y="7896944"/>
            <a:ext cx="220663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algn="ctr"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側門</a:t>
            </a:r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Ⅴ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4" name="Rectangle 485"/>
          <p:cNvSpPr>
            <a:spLocks noChangeArrowheads="1"/>
          </p:cNvSpPr>
          <p:nvPr/>
        </p:nvSpPr>
        <p:spPr bwMode="auto">
          <a:xfrm>
            <a:off x="1432248" y="8761040"/>
            <a:ext cx="587375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zh-TW" altLang="en-US" sz="900">
                <a:latin typeface="+mj-ea"/>
                <a:ea typeface="+mj-ea"/>
                <a:cs typeface="Times New Roman" pitchFamily="18" charset="0"/>
              </a:rPr>
              <a:t>發電機機房</a:t>
            </a:r>
            <a:endParaRPr lang="zh-TW" altLang="en-US" sz="150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>
                <a:latin typeface="+mj-ea"/>
                <a:ea typeface="+mj-ea"/>
                <a:cs typeface="Times New Roman" pitchFamily="18" charset="0"/>
              </a:rPr>
              <a:t>H111</a:t>
            </a:r>
            <a:endParaRPr lang="en-US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6" name="Rectangle 487"/>
          <p:cNvSpPr>
            <a:spLocks noChangeArrowheads="1"/>
          </p:cNvSpPr>
          <p:nvPr/>
        </p:nvSpPr>
        <p:spPr bwMode="auto">
          <a:xfrm>
            <a:off x="5968752" y="7320880"/>
            <a:ext cx="293687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童軍室</a:t>
            </a:r>
            <a:endParaRPr lang="zh-TW" altLang="en-US" sz="15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N104-1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67" name="Rectangle 488"/>
          <p:cNvSpPr>
            <a:spLocks noChangeArrowheads="1"/>
          </p:cNvSpPr>
          <p:nvPr/>
        </p:nvSpPr>
        <p:spPr bwMode="auto">
          <a:xfrm>
            <a:off x="4513263" y="2509838"/>
            <a:ext cx="293687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7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700" dirty="0">
                <a:latin typeface="+mj-ea"/>
                <a:ea typeface="+mj-ea"/>
                <a:cs typeface="Times New Roman" pitchFamily="18" charset="0"/>
              </a:rPr>
              <a:t>掃具儲藏室</a:t>
            </a:r>
            <a:r>
              <a:rPr lang="en-US" altLang="zh-TW" sz="700" dirty="0">
                <a:latin typeface="+mj-ea"/>
                <a:ea typeface="+mj-ea"/>
                <a:cs typeface="Times New Roman" pitchFamily="18" charset="0"/>
              </a:rPr>
              <a:t>S108-1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0" name="Text Box 491"/>
          <p:cNvSpPr txBox="1">
            <a:spLocks noChangeArrowheads="1"/>
          </p:cNvSpPr>
          <p:nvPr/>
        </p:nvSpPr>
        <p:spPr bwMode="auto">
          <a:xfrm>
            <a:off x="3265488" y="6624638"/>
            <a:ext cx="879475" cy="228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1200">
                <a:latin typeface="+mj-ea"/>
                <a:ea typeface="+mj-ea"/>
                <a:cs typeface="Times New Roman" pitchFamily="18" charset="0"/>
              </a:rPr>
              <a:t>13</a:t>
            </a:r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梯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1" name="Text Box 492"/>
          <p:cNvSpPr txBox="1">
            <a:spLocks noChangeArrowheads="1"/>
          </p:cNvSpPr>
          <p:nvPr/>
        </p:nvSpPr>
        <p:spPr bwMode="auto">
          <a:xfrm>
            <a:off x="4149492" y="4807757"/>
            <a:ext cx="141521" cy="1816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indent="203200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 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(3)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600" dirty="0">
                <a:latin typeface="+mj-ea"/>
                <a:cs typeface="Times New Roman" pitchFamily="18" charset="0"/>
              </a:rPr>
              <a:t>ＷＢ１０４</a:t>
            </a:r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3" name="Text Box 494"/>
          <p:cNvSpPr txBox="1">
            <a:spLocks noChangeArrowheads="1"/>
          </p:cNvSpPr>
          <p:nvPr/>
        </p:nvSpPr>
        <p:spPr bwMode="auto">
          <a:xfrm>
            <a:off x="4146550" y="2967038"/>
            <a:ext cx="144463" cy="137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500" dirty="0">
                <a:latin typeface="+mj-ea"/>
                <a:ea typeface="+mj-ea"/>
                <a:cs typeface="Times New Roman" pitchFamily="18" charset="0"/>
              </a:rPr>
              <a:t>                      </a:t>
            </a:r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桌球練習室   ＷＢ１０５</a:t>
            </a:r>
          </a:p>
        </p:txBody>
      </p:sp>
      <p:sp>
        <p:nvSpPr>
          <p:cNvPr id="2274" name="Line 495"/>
          <p:cNvSpPr>
            <a:spLocks noChangeShapeType="1"/>
          </p:cNvSpPr>
          <p:nvPr/>
        </p:nvSpPr>
        <p:spPr bwMode="auto">
          <a:xfrm>
            <a:off x="919163" y="2052638"/>
            <a:ext cx="0" cy="491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5" name="Line 496"/>
          <p:cNvSpPr>
            <a:spLocks noChangeShapeType="1"/>
          </p:cNvSpPr>
          <p:nvPr/>
        </p:nvSpPr>
        <p:spPr bwMode="auto">
          <a:xfrm>
            <a:off x="919163" y="84534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6" name="Rectangle 497"/>
          <p:cNvSpPr>
            <a:spLocks noChangeArrowheads="1"/>
          </p:cNvSpPr>
          <p:nvPr/>
        </p:nvSpPr>
        <p:spPr bwMode="auto">
          <a:xfrm>
            <a:off x="9742488" y="3995738"/>
            <a:ext cx="606425" cy="309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77" name="Rectangle 498"/>
          <p:cNvSpPr>
            <a:spLocks noChangeArrowheads="1"/>
          </p:cNvSpPr>
          <p:nvPr/>
        </p:nvSpPr>
        <p:spPr bwMode="auto">
          <a:xfrm>
            <a:off x="10455275" y="3995738"/>
            <a:ext cx="51435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TW" altLang="en-US" sz="1200">
                <a:latin typeface="+mj-ea"/>
                <a:ea typeface="+mj-ea"/>
                <a:cs typeface="Times New Roman" pitchFamily="18" charset="0"/>
              </a:rPr>
              <a:t>花園</a:t>
            </a:r>
            <a:endParaRPr lang="zh-TW" altLang="en-US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0" name="Text Box 501"/>
          <p:cNvSpPr txBox="1">
            <a:spLocks noChangeArrowheads="1"/>
          </p:cNvSpPr>
          <p:nvPr/>
        </p:nvSpPr>
        <p:spPr bwMode="auto">
          <a:xfrm>
            <a:off x="4292600" y="6888163"/>
            <a:ext cx="3741738" cy="30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1600" dirty="0">
                <a:latin typeface="+mj-ea"/>
                <a:ea typeface="+mj-ea"/>
                <a:cs typeface="Times New Roman" pitchFamily="18" charset="0"/>
              </a:rPr>
              <a:t>           </a:t>
            </a:r>
            <a:r>
              <a:rPr lang="zh-TW" altLang="en-US" sz="1600" dirty="0">
                <a:latin typeface="+mj-ea"/>
                <a:ea typeface="+mj-ea"/>
                <a:cs typeface="Times New Roman" pitchFamily="18" charset="0"/>
              </a:rPr>
              <a:t>花圃                            花圃</a:t>
            </a:r>
          </a:p>
        </p:txBody>
      </p:sp>
      <p:sp>
        <p:nvSpPr>
          <p:cNvPr id="2281" name="Text Box 502"/>
          <p:cNvSpPr txBox="1">
            <a:spLocks noChangeArrowheads="1"/>
          </p:cNvSpPr>
          <p:nvPr/>
        </p:nvSpPr>
        <p:spPr bwMode="auto">
          <a:xfrm>
            <a:off x="11657013" y="681038"/>
            <a:ext cx="266700" cy="571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2" name="Text Box 503"/>
          <p:cNvSpPr txBox="1">
            <a:spLocks noChangeArrowheads="1"/>
          </p:cNvSpPr>
          <p:nvPr/>
        </p:nvSpPr>
        <p:spPr bwMode="auto">
          <a:xfrm>
            <a:off x="11555413" y="4681538"/>
            <a:ext cx="293687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lIns="0" tIns="0" rIns="0" bIns="0"/>
          <a:lstStyle/>
          <a:p>
            <a:pPr eaLnBrk="1" hangingPunct="1"/>
            <a:r>
              <a:rPr lang="zh-TW" altLang="en-US" sz="1200" dirty="0">
                <a:latin typeface="+mj-ea"/>
                <a:ea typeface="+mj-ea"/>
                <a:cs typeface="Times New Roman" pitchFamily="18" charset="0"/>
              </a:rPr>
              <a:t>   大門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3" name="Rectangle 506"/>
          <p:cNvSpPr>
            <a:spLocks noChangeArrowheads="1"/>
          </p:cNvSpPr>
          <p:nvPr/>
        </p:nvSpPr>
        <p:spPr bwMode="auto">
          <a:xfrm>
            <a:off x="6856413" y="2967038"/>
            <a:ext cx="44450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樂器室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SB104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4" name="Rectangle 505"/>
          <p:cNvSpPr>
            <a:spLocks noChangeArrowheads="1"/>
          </p:cNvSpPr>
          <p:nvPr/>
        </p:nvSpPr>
        <p:spPr bwMode="auto">
          <a:xfrm>
            <a:off x="6421438" y="2967038"/>
            <a:ext cx="438150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cs typeface="Times New Roman" pitchFamily="18" charset="0"/>
              </a:rPr>
              <a:t>(1)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SB105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5" name="Rectangle 504"/>
          <p:cNvSpPr>
            <a:spLocks noChangeArrowheads="1"/>
          </p:cNvSpPr>
          <p:nvPr/>
        </p:nvSpPr>
        <p:spPr bwMode="auto">
          <a:xfrm>
            <a:off x="5978525" y="2967038"/>
            <a:ext cx="441325" cy="320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endParaRPr lang="en-US" altLang="zh-TW" sz="6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zh-TW" altLang="en-US" sz="600" dirty="0">
                <a:latin typeface="+mj-ea"/>
                <a:ea typeface="+mj-ea"/>
                <a:cs typeface="Times New Roman" pitchFamily="18" charset="0"/>
              </a:rPr>
              <a:t>音樂教室</a:t>
            </a:r>
            <a:r>
              <a:rPr lang="en-US" altLang="zh-TW" sz="600" dirty="0">
                <a:latin typeface="+mj-ea"/>
                <a:ea typeface="+mj-ea"/>
                <a:cs typeface="Times New Roman" pitchFamily="18" charset="0"/>
              </a:rPr>
              <a:t>(2)</a:t>
            </a: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SB106</a:t>
            </a:r>
          </a:p>
        </p:txBody>
      </p:sp>
      <p:sp>
        <p:nvSpPr>
          <p:cNvPr id="2286" name="Rectangle 508"/>
          <p:cNvSpPr>
            <a:spLocks noChangeArrowheads="1"/>
          </p:cNvSpPr>
          <p:nvPr/>
        </p:nvSpPr>
        <p:spPr bwMode="auto">
          <a:xfrm>
            <a:off x="0" y="-2410227"/>
            <a:ext cx="1847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en-US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7" name="Rectangle 519"/>
          <p:cNvSpPr>
            <a:spLocks noChangeArrowheads="1"/>
          </p:cNvSpPr>
          <p:nvPr/>
        </p:nvSpPr>
        <p:spPr bwMode="auto">
          <a:xfrm>
            <a:off x="0" y="-21372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8" name="Rectangle 523"/>
          <p:cNvSpPr>
            <a:spLocks noChangeArrowheads="1"/>
          </p:cNvSpPr>
          <p:nvPr/>
        </p:nvSpPr>
        <p:spPr bwMode="auto">
          <a:xfrm>
            <a:off x="0" y="-1918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zh-TW" altLang="zh-TW" sz="180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89" name="Rectangle 532"/>
          <p:cNvSpPr>
            <a:spLocks noChangeArrowheads="1"/>
          </p:cNvSpPr>
          <p:nvPr/>
        </p:nvSpPr>
        <p:spPr bwMode="auto">
          <a:xfrm>
            <a:off x="328613" y="774978"/>
            <a:ext cx="1311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zh-TW" sz="1800">
                <a:latin typeface="+mj-ea"/>
                <a:ea typeface="+mj-ea"/>
                <a:cs typeface="Times New Roman" pitchFamily="18" charset="0"/>
              </a:rPr>
              <a:t>                   </a:t>
            </a:r>
          </a:p>
        </p:txBody>
      </p:sp>
      <p:sp>
        <p:nvSpPr>
          <p:cNvPr id="2290" name="Text Box 533"/>
          <p:cNvSpPr txBox="1">
            <a:spLocks noChangeArrowheads="1"/>
          </p:cNvSpPr>
          <p:nvPr/>
        </p:nvSpPr>
        <p:spPr bwMode="auto">
          <a:xfrm>
            <a:off x="8056563" y="6384925"/>
            <a:ext cx="3457575" cy="287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                                         </a:t>
            </a:r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校園人行步道、榕樹道</a:t>
            </a:r>
            <a:endParaRPr lang="zh-TW" altLang="en-US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7" name="Text Box 371"/>
          <p:cNvSpPr txBox="1">
            <a:spLocks noChangeArrowheads="1"/>
          </p:cNvSpPr>
          <p:nvPr/>
        </p:nvSpPr>
        <p:spPr bwMode="auto">
          <a:xfrm>
            <a:off x="2090737" y="7770977"/>
            <a:ext cx="733425" cy="45067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教務處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教具室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N210</a:t>
            </a:r>
          </a:p>
        </p:txBody>
      </p:sp>
      <p:sp>
        <p:nvSpPr>
          <p:cNvPr id="2051" name="Text Box 272"/>
          <p:cNvSpPr txBox="1">
            <a:spLocks noChangeArrowheads="1"/>
          </p:cNvSpPr>
          <p:nvPr/>
        </p:nvSpPr>
        <p:spPr bwMode="auto">
          <a:xfrm>
            <a:off x="1000200" y="7176864"/>
            <a:ext cx="444376" cy="2160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altLang="zh-TW" sz="1200" dirty="0">
                <a:latin typeface="+mj-ea"/>
                <a:ea typeface="+mj-ea"/>
                <a:cs typeface="Times New Roman" pitchFamily="18" charset="0"/>
              </a:rPr>
              <a:t>   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垃圾場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4794249" y="2967038"/>
            <a:ext cx="627063" cy="571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rPr>
              <a:t>遊戲場</a:t>
            </a:r>
          </a:p>
        </p:txBody>
      </p:sp>
      <p:sp>
        <p:nvSpPr>
          <p:cNvPr id="252" name="矩形 251"/>
          <p:cNvSpPr/>
          <p:nvPr/>
        </p:nvSpPr>
        <p:spPr bwMode="auto">
          <a:xfrm>
            <a:off x="1144216" y="4080520"/>
            <a:ext cx="288032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" dirty="0">
                <a:ea typeface="新細明體" pitchFamily="18" charset="-120"/>
              </a:rPr>
              <a:t>舊警衛室</a:t>
            </a:r>
            <a:endParaRPr kumimoji="1" lang="zh-TW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69" name="Rectangle 490"/>
          <p:cNvSpPr>
            <a:spLocks noChangeArrowheads="1"/>
          </p:cNvSpPr>
          <p:nvPr/>
        </p:nvSpPr>
        <p:spPr bwMode="auto">
          <a:xfrm>
            <a:off x="7592239" y="2967037"/>
            <a:ext cx="1761311" cy="328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1000" dirty="0">
                <a:latin typeface="+mj-ea"/>
                <a:ea typeface="+mj-ea"/>
                <a:cs typeface="Times New Roman" pitchFamily="18" charset="0"/>
              </a:rPr>
              <a:t>體能教室</a:t>
            </a:r>
            <a:endParaRPr lang="en-US" altLang="zh-TW" sz="10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r>
              <a:rPr lang="en-US" altLang="zh-TW" sz="1000" dirty="0">
                <a:latin typeface="+mj-ea"/>
                <a:ea typeface="+mj-ea"/>
                <a:cs typeface="Times New Roman" pitchFamily="18" charset="0"/>
              </a:rPr>
              <a:t>SB103-101</a:t>
            </a:r>
            <a:endParaRPr lang="en-US" altLang="zh-TW" sz="1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9" name="矩形 248"/>
          <p:cNvSpPr/>
          <p:nvPr/>
        </p:nvSpPr>
        <p:spPr bwMode="auto">
          <a:xfrm>
            <a:off x="115681" y="111655"/>
            <a:ext cx="3443494" cy="330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1279525" eaLnBrk="1" hangingPunct="1"/>
            <a:r>
              <a:rPr lang="zh-TW" altLang="en-US" sz="1200" b="1" dirty="0">
                <a:ea typeface="新細明體" pitchFamily="18" charset="-120"/>
              </a:rPr>
              <a:t>一</a:t>
            </a:r>
            <a:r>
              <a:rPr lang="en-US" altLang="zh-TW" sz="1200" b="1" dirty="0">
                <a:ea typeface="新細明體" pitchFamily="18" charset="-120"/>
              </a:rPr>
              <a:t>11  </a:t>
            </a:r>
            <a:r>
              <a:rPr lang="zh-TW" altLang="en-US" sz="1200" b="1" dirty="0">
                <a:ea typeface="新細明體" pitchFamily="18" charset="-120"/>
              </a:rPr>
              <a:t> </a:t>
            </a:r>
            <a:r>
              <a:rPr lang="en-US" altLang="zh-TW" sz="1200" b="1" dirty="0">
                <a:ea typeface="新細明體" pitchFamily="18" charset="-120"/>
              </a:rPr>
              <a:t> </a:t>
            </a:r>
            <a:r>
              <a:rPr lang="zh-TW" altLang="en-US" sz="1200" b="1" dirty="0">
                <a:ea typeface="新細明體" pitchFamily="18" charset="-120"/>
              </a:rPr>
              <a:t>二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13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三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14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四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12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 五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10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     六</a:t>
            </a:r>
            <a:r>
              <a:rPr kumimoji="1" lang="en-US" altLang="zh-TW" sz="1200" b="1" i="0" u="none" strike="noStrike" cap="none" normalizeH="0" baseline="0" dirty="0">
                <a:ln>
                  <a:noFill/>
                </a:ln>
                <a:effectLst/>
                <a:ea typeface="新細明體" pitchFamily="18" charset="-120"/>
              </a:rPr>
              <a:t>8</a:t>
            </a:r>
            <a:endParaRPr kumimoji="1" lang="zh-TW" altLang="en-US" sz="1200" b="1" i="0" u="none" strike="noStrike" cap="none" normalizeH="0" baseline="0" dirty="0">
              <a:ln>
                <a:noFill/>
              </a:ln>
              <a:effectLst/>
              <a:ea typeface="新細明體" pitchFamily="18" charset="-120"/>
            </a:endParaRPr>
          </a:p>
        </p:txBody>
      </p:sp>
      <p:sp>
        <p:nvSpPr>
          <p:cNvPr id="240" name="Rectangle 490"/>
          <p:cNvSpPr>
            <a:spLocks noChangeArrowheads="1"/>
          </p:cNvSpPr>
          <p:nvPr/>
        </p:nvSpPr>
        <p:spPr bwMode="auto">
          <a:xfrm>
            <a:off x="8543353" y="7018527"/>
            <a:ext cx="3327428" cy="1490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B2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停車場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4" name="Rectangle 490"/>
          <p:cNvSpPr>
            <a:spLocks noChangeArrowheads="1"/>
          </p:cNvSpPr>
          <p:nvPr/>
        </p:nvSpPr>
        <p:spPr bwMode="auto">
          <a:xfrm>
            <a:off x="8543691" y="7195085"/>
            <a:ext cx="3331085" cy="1756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B1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游泳池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0" name="Rectangle 490"/>
          <p:cNvSpPr>
            <a:spLocks noChangeArrowheads="1"/>
          </p:cNvSpPr>
          <p:nvPr/>
        </p:nvSpPr>
        <p:spPr bwMode="auto">
          <a:xfrm>
            <a:off x="8547873" y="7387964"/>
            <a:ext cx="3329724" cy="1964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1F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教務處、總務處、體能活動室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1" name="Rectangle 490"/>
          <p:cNvSpPr>
            <a:spLocks noChangeArrowheads="1"/>
          </p:cNvSpPr>
          <p:nvPr/>
        </p:nvSpPr>
        <p:spPr bwMode="auto">
          <a:xfrm>
            <a:off x="8547874" y="7605456"/>
            <a:ext cx="3331040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性別友善廁所 </a:t>
            </a:r>
            <a:r>
              <a:rPr lang="en-US" altLang="zh-TW" sz="800" dirty="0">
                <a:latin typeface="+mj-ea"/>
                <a:ea typeface="+mj-ea"/>
                <a:cs typeface="Times New Roman" pitchFamily="18" charset="0"/>
              </a:rPr>
              <a:t>2F</a:t>
            </a:r>
            <a:r>
              <a:rPr lang="zh-TW" altLang="en-US" sz="800" dirty="0">
                <a:latin typeface="+mj-ea"/>
                <a:ea typeface="+mj-ea"/>
                <a:cs typeface="Times New Roman" pitchFamily="18" charset="0"/>
              </a:rPr>
              <a:t>演藝廳、大會議室、輔導室、研習教室、家長會辦公室、諮商室</a:t>
            </a:r>
            <a:endParaRPr lang="en-US" altLang="zh-TW" sz="8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3" name="Rectangle 490"/>
          <p:cNvSpPr>
            <a:spLocks noChangeArrowheads="1"/>
          </p:cNvSpPr>
          <p:nvPr/>
        </p:nvSpPr>
        <p:spPr bwMode="auto">
          <a:xfrm>
            <a:off x="8542845" y="8106856"/>
            <a:ext cx="3331189" cy="2113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4F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多功能藝廊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(A)~(B)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、美勞教室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(1)~(4)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、藝才班小辦公室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  <a:p>
            <a:pPr algn="ctr" eaLnBrk="1" hangingPunct="1"/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4" name="Rectangle 490"/>
          <p:cNvSpPr>
            <a:spLocks noChangeArrowheads="1"/>
          </p:cNvSpPr>
          <p:nvPr/>
        </p:nvSpPr>
        <p:spPr bwMode="auto">
          <a:xfrm>
            <a:off x="8543661" y="8335456"/>
            <a:ext cx="3333936" cy="2350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zh-TW" altLang="en-US" sz="9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性別友善廁所    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5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樓綜合球場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5" name="Rectangle 490"/>
          <p:cNvSpPr>
            <a:spLocks noChangeArrowheads="1"/>
          </p:cNvSpPr>
          <p:nvPr/>
        </p:nvSpPr>
        <p:spPr bwMode="auto">
          <a:xfrm>
            <a:off x="8542845" y="7867783"/>
            <a:ext cx="3333936" cy="2174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1" hangingPunct="1"/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3F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校長室、人會室、電腦教室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(1)~(2)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、</a:t>
            </a:r>
            <a:r>
              <a:rPr lang="zh-TW" altLang="en-US" sz="900" dirty="0">
                <a:latin typeface="+mj-ea"/>
                <a:cs typeface="Times New Roman" pitchFamily="18" charset="0"/>
              </a:rPr>
              <a:t>韻律教室</a:t>
            </a:r>
            <a:endParaRPr lang="en-US" altLang="zh-TW" sz="9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56" name="圓角矩形 255"/>
          <p:cNvSpPr/>
          <p:nvPr/>
        </p:nvSpPr>
        <p:spPr bwMode="auto">
          <a:xfrm>
            <a:off x="8655052" y="394271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育美樓</a:t>
            </a:r>
          </a:p>
        </p:txBody>
      </p:sp>
      <p:sp>
        <p:nvSpPr>
          <p:cNvPr id="258" name="圓角矩形 257"/>
          <p:cNvSpPr/>
          <p:nvPr/>
        </p:nvSpPr>
        <p:spPr bwMode="auto">
          <a:xfrm>
            <a:off x="2759466" y="1312344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修德樓</a:t>
            </a:r>
          </a:p>
        </p:txBody>
      </p:sp>
      <p:sp>
        <p:nvSpPr>
          <p:cNvPr id="259" name="圓角矩形 258"/>
          <p:cNvSpPr/>
          <p:nvPr/>
        </p:nvSpPr>
        <p:spPr bwMode="auto">
          <a:xfrm>
            <a:off x="4237832" y="4569004"/>
            <a:ext cx="619445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000" dirty="0">
                <a:ea typeface="新細明體" pitchFamily="18" charset="-120"/>
              </a:rPr>
              <a:t>博思</a:t>
            </a: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樓</a:t>
            </a:r>
          </a:p>
        </p:txBody>
      </p:sp>
      <p:sp>
        <p:nvSpPr>
          <p:cNvPr id="260" name="圓角矩形 259"/>
          <p:cNvSpPr/>
          <p:nvPr/>
        </p:nvSpPr>
        <p:spPr bwMode="auto">
          <a:xfrm>
            <a:off x="1135067" y="3031053"/>
            <a:ext cx="233360" cy="624108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樂群樓</a:t>
            </a:r>
          </a:p>
        </p:txBody>
      </p:sp>
      <p:sp>
        <p:nvSpPr>
          <p:cNvPr id="261" name="圓角矩形 260"/>
          <p:cNvSpPr/>
          <p:nvPr/>
        </p:nvSpPr>
        <p:spPr bwMode="auto">
          <a:xfrm>
            <a:off x="7352102" y="8676259"/>
            <a:ext cx="669924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學文樓</a:t>
            </a:r>
          </a:p>
        </p:txBody>
      </p:sp>
      <p:sp>
        <p:nvSpPr>
          <p:cNvPr id="262" name="圓角矩形 261"/>
          <p:cNvSpPr/>
          <p:nvPr/>
        </p:nvSpPr>
        <p:spPr bwMode="auto">
          <a:xfrm>
            <a:off x="10452795" y="8704300"/>
            <a:ext cx="1361280" cy="230634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0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藝術教學綜合大樓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323A2C5-9DD4-406A-8610-468909F20B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029" y="2785307"/>
            <a:ext cx="388294" cy="480364"/>
          </a:xfrm>
          <a:prstGeom prst="rect">
            <a:avLst/>
          </a:prstGeom>
        </p:spPr>
      </p:pic>
      <p:pic>
        <p:nvPicPr>
          <p:cNvPr id="242" name="圖片 241">
            <a:extLst>
              <a:ext uri="{FF2B5EF4-FFF2-40B4-BE49-F238E27FC236}">
                <a16:creationId xmlns:a16="http://schemas.microsoft.com/office/drawing/2014/main" id="{3F8348EC-2EA0-4D96-B693-B2B5E1E896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764" y="2560548"/>
            <a:ext cx="369571" cy="457201"/>
          </a:xfrm>
          <a:prstGeom prst="rect">
            <a:avLst/>
          </a:prstGeom>
        </p:spPr>
      </p:pic>
      <p:pic>
        <p:nvPicPr>
          <p:cNvPr id="243" name="圖片 242">
            <a:extLst>
              <a:ext uri="{FF2B5EF4-FFF2-40B4-BE49-F238E27FC236}">
                <a16:creationId xmlns:a16="http://schemas.microsoft.com/office/drawing/2014/main" id="{F8B135FF-46A3-475E-8F27-6DF65455E7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334" y="1137225"/>
            <a:ext cx="369571" cy="457201"/>
          </a:xfrm>
          <a:prstGeom prst="rect">
            <a:avLst/>
          </a:prstGeom>
        </p:spPr>
      </p:pic>
      <p:pic>
        <p:nvPicPr>
          <p:cNvPr id="245" name="圖片 244">
            <a:extLst>
              <a:ext uri="{FF2B5EF4-FFF2-40B4-BE49-F238E27FC236}">
                <a16:creationId xmlns:a16="http://schemas.microsoft.com/office/drawing/2014/main" id="{184CEF6D-E1F9-4D4F-A542-626BAD3B0B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92" y="6856413"/>
            <a:ext cx="369571" cy="457201"/>
          </a:xfrm>
          <a:prstGeom prst="rect">
            <a:avLst/>
          </a:prstGeom>
        </p:spPr>
      </p:pic>
      <p:pic>
        <p:nvPicPr>
          <p:cNvPr id="246" name="圖片 245">
            <a:extLst>
              <a:ext uri="{FF2B5EF4-FFF2-40B4-BE49-F238E27FC236}">
                <a16:creationId xmlns:a16="http://schemas.microsoft.com/office/drawing/2014/main" id="{E4B85B0E-8165-49E5-BB44-2E6DBC7A52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72" y="6848016"/>
            <a:ext cx="369571" cy="457201"/>
          </a:xfrm>
          <a:prstGeom prst="rect">
            <a:avLst/>
          </a:prstGeom>
        </p:spPr>
      </p:pic>
      <p:pic>
        <p:nvPicPr>
          <p:cNvPr id="247" name="圖片 246">
            <a:extLst>
              <a:ext uri="{FF2B5EF4-FFF2-40B4-BE49-F238E27FC236}">
                <a16:creationId xmlns:a16="http://schemas.microsoft.com/office/drawing/2014/main" id="{6C068F8A-9167-43FA-BA75-0512B73DF6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068" y="7214125"/>
            <a:ext cx="369571" cy="457201"/>
          </a:xfrm>
          <a:prstGeom prst="rect">
            <a:avLst/>
          </a:prstGeom>
        </p:spPr>
      </p:pic>
      <p:pic>
        <p:nvPicPr>
          <p:cNvPr id="248" name="圖片 247">
            <a:extLst>
              <a:ext uri="{FF2B5EF4-FFF2-40B4-BE49-F238E27FC236}">
                <a16:creationId xmlns:a16="http://schemas.microsoft.com/office/drawing/2014/main" id="{7F1A7127-5A38-4749-8EA9-6217CE1D0B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922" y="6842433"/>
            <a:ext cx="369571" cy="457201"/>
          </a:xfrm>
          <a:prstGeom prst="rect">
            <a:avLst/>
          </a:prstGeom>
        </p:spPr>
      </p:pic>
      <p:pic>
        <p:nvPicPr>
          <p:cNvPr id="263" name="圖片 262">
            <a:extLst>
              <a:ext uri="{FF2B5EF4-FFF2-40B4-BE49-F238E27FC236}">
                <a16:creationId xmlns:a16="http://schemas.microsoft.com/office/drawing/2014/main" id="{7680943D-1096-49AA-968D-0C61D0C793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39" y="2926407"/>
            <a:ext cx="369571" cy="457201"/>
          </a:xfrm>
          <a:prstGeom prst="rect">
            <a:avLst/>
          </a:prstGeom>
        </p:spPr>
      </p:pic>
      <p:pic>
        <p:nvPicPr>
          <p:cNvPr id="264" name="圖片 263">
            <a:extLst>
              <a:ext uri="{FF2B5EF4-FFF2-40B4-BE49-F238E27FC236}">
                <a16:creationId xmlns:a16="http://schemas.microsoft.com/office/drawing/2014/main" id="{AE97795B-AD68-43E2-80C8-2A21C42EC8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38" y="3921918"/>
            <a:ext cx="369571" cy="457201"/>
          </a:xfrm>
          <a:prstGeom prst="rect">
            <a:avLst/>
          </a:prstGeom>
        </p:spPr>
      </p:pic>
      <p:pic>
        <p:nvPicPr>
          <p:cNvPr id="265" name="圖片 264">
            <a:extLst>
              <a:ext uri="{FF2B5EF4-FFF2-40B4-BE49-F238E27FC236}">
                <a16:creationId xmlns:a16="http://schemas.microsoft.com/office/drawing/2014/main" id="{E065CBB5-C208-4AD4-A78F-72DB99D88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38" y="4764881"/>
            <a:ext cx="369571" cy="457201"/>
          </a:xfrm>
          <a:prstGeom prst="rect">
            <a:avLst/>
          </a:prstGeom>
        </p:spPr>
      </p:pic>
      <p:pic>
        <p:nvPicPr>
          <p:cNvPr id="266" name="圖片 265">
            <a:extLst>
              <a:ext uri="{FF2B5EF4-FFF2-40B4-BE49-F238E27FC236}">
                <a16:creationId xmlns:a16="http://schemas.microsoft.com/office/drawing/2014/main" id="{C16E43F6-A5AF-4FDE-B14B-671168F0A3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18" y="6831359"/>
            <a:ext cx="369571" cy="457201"/>
          </a:xfrm>
          <a:prstGeom prst="rect">
            <a:avLst/>
          </a:prstGeom>
        </p:spPr>
      </p:pic>
      <p:pic>
        <p:nvPicPr>
          <p:cNvPr id="270" name="圖片 269">
            <a:extLst>
              <a:ext uri="{FF2B5EF4-FFF2-40B4-BE49-F238E27FC236}">
                <a16:creationId xmlns:a16="http://schemas.microsoft.com/office/drawing/2014/main" id="{B4799CCB-990F-41D1-9256-EB2E0BD76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490" y="8438700"/>
            <a:ext cx="369571" cy="45720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24A07C9-B157-45A2-96BF-CADBC7CAAC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936" y="2797880"/>
            <a:ext cx="439737" cy="439737"/>
          </a:xfrm>
          <a:prstGeom prst="rect">
            <a:avLst/>
          </a:prstGeom>
        </p:spPr>
      </p:pic>
      <p:pic>
        <p:nvPicPr>
          <p:cNvPr id="271" name="圖片 270">
            <a:extLst>
              <a:ext uri="{FF2B5EF4-FFF2-40B4-BE49-F238E27FC236}">
                <a16:creationId xmlns:a16="http://schemas.microsoft.com/office/drawing/2014/main" id="{AA7F7FE0-0C2F-4EB1-9114-325FCED625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915" y="7151766"/>
            <a:ext cx="439737" cy="439737"/>
          </a:xfrm>
          <a:prstGeom prst="rect">
            <a:avLst/>
          </a:prstGeom>
        </p:spPr>
      </p:pic>
      <p:pic>
        <p:nvPicPr>
          <p:cNvPr id="272" name="圖片 271">
            <a:extLst>
              <a:ext uri="{FF2B5EF4-FFF2-40B4-BE49-F238E27FC236}">
                <a16:creationId xmlns:a16="http://schemas.microsoft.com/office/drawing/2014/main" id="{A26B8959-9BE1-49FD-8EB7-210B5EA301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588" y="2675337"/>
            <a:ext cx="280762" cy="28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53534"/>
      </p:ext>
    </p:extLst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2899</TotalTime>
  <Words>766</Words>
  <Application>Microsoft Office PowerPoint</Application>
  <PresentationFormat>A3 紙張 (297x420 公釐)</PresentationFormat>
  <Paragraphs>407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標楷體</vt:lpstr>
      <vt:lpstr>Arial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mm</dc:creator>
  <cp:lastModifiedBy>殷乃仁</cp:lastModifiedBy>
  <cp:revision>355</cp:revision>
  <cp:lastPrinted>2021-01-07T05:24:33Z</cp:lastPrinted>
  <dcterms:created xsi:type="dcterms:W3CDTF">2001-12-31T19:11:59Z</dcterms:created>
  <dcterms:modified xsi:type="dcterms:W3CDTF">2022-06-06T04:05:21Z</dcterms:modified>
</cp:coreProperties>
</file>