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58" r:id="rId3"/>
    <p:sldId id="477" r:id="rId4"/>
    <p:sldId id="478" r:id="rId5"/>
    <p:sldId id="479" r:id="rId6"/>
    <p:sldId id="480" r:id="rId7"/>
    <p:sldId id="481" r:id="rId8"/>
    <p:sldId id="482" r:id="rId9"/>
    <p:sldId id="325" r:id="rId10"/>
    <p:sldId id="328" r:id="rId11"/>
    <p:sldId id="444" r:id="rId12"/>
  </p:sldIdLst>
  <p:sldSz cx="9144000" cy="6858000" type="screen4x3"/>
  <p:notesSz cx="6873875" cy="10063163"/>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00"/>
    <a:srgbClr val="FF9900"/>
    <a:srgbClr val="FF0000"/>
    <a:srgbClr val="996600"/>
    <a:srgbClr val="CC6600"/>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9" autoAdjust="0"/>
    <p:restoredTop sz="99494" autoAdjust="0"/>
  </p:normalViewPr>
  <p:slideViewPr>
    <p:cSldViewPr>
      <p:cViewPr varScale="1">
        <p:scale>
          <a:sx n="115" d="100"/>
          <a:sy n="115" d="100"/>
        </p:scale>
        <p:origin x="12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0" tIns="48384" rIns="96770" bIns="48384" numCol="1" anchor="t" anchorCtr="0" compatLnSpc="1">
            <a:prstTxWarp prst="textNoShape">
              <a:avLst/>
            </a:prstTxWarp>
          </a:bodyPr>
          <a:lstStyle>
            <a:lvl1pPr defTabSz="968375">
              <a:defRPr sz="1300">
                <a:latin typeface="Arial" pitchFamily="34" charset="0"/>
              </a:defRPr>
            </a:lvl1pPr>
          </a:lstStyle>
          <a:p>
            <a:pPr>
              <a:defRPr/>
            </a:pPr>
            <a:endParaRPr lang="en-US" altLang="zh-TW"/>
          </a:p>
        </p:txBody>
      </p:sp>
      <p:sp>
        <p:nvSpPr>
          <p:cNvPr id="90115" name="Rectangle 3"/>
          <p:cNvSpPr>
            <a:spLocks noGrp="1" noChangeArrowheads="1"/>
          </p:cNvSpPr>
          <p:nvPr>
            <p:ph type="dt" sz="quarter"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0" tIns="48384" rIns="96770" bIns="48384" numCol="1" anchor="t" anchorCtr="0" compatLnSpc="1">
            <a:prstTxWarp prst="textNoShape">
              <a:avLst/>
            </a:prstTxWarp>
          </a:bodyPr>
          <a:lstStyle>
            <a:lvl1pPr algn="r" defTabSz="968375">
              <a:defRPr sz="1300">
                <a:latin typeface="Arial" pitchFamily="34" charset="0"/>
              </a:defRPr>
            </a:lvl1pPr>
          </a:lstStyle>
          <a:p>
            <a:pPr>
              <a:defRPr/>
            </a:pPr>
            <a:endParaRPr lang="en-US" altLang="zh-TW"/>
          </a:p>
        </p:txBody>
      </p:sp>
      <p:sp>
        <p:nvSpPr>
          <p:cNvPr id="90116" name="Rectangle 4"/>
          <p:cNvSpPr>
            <a:spLocks noGrp="1" noChangeArrowheads="1"/>
          </p:cNvSpPr>
          <p:nvPr>
            <p:ph type="ftr" sz="quarter" idx="2"/>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0" tIns="48384" rIns="96770" bIns="48384" numCol="1" anchor="b" anchorCtr="0" compatLnSpc="1">
            <a:prstTxWarp prst="textNoShape">
              <a:avLst/>
            </a:prstTxWarp>
          </a:bodyPr>
          <a:lstStyle>
            <a:lvl1pPr defTabSz="968375">
              <a:defRPr sz="1300">
                <a:latin typeface="Arial" pitchFamily="34" charset="0"/>
              </a:defRPr>
            </a:lvl1pPr>
          </a:lstStyle>
          <a:p>
            <a:pPr>
              <a:defRPr/>
            </a:pPr>
            <a:endParaRPr lang="en-US" altLang="zh-TW"/>
          </a:p>
        </p:txBody>
      </p:sp>
      <p:sp>
        <p:nvSpPr>
          <p:cNvPr id="90117" name="Rectangle 5"/>
          <p:cNvSpPr>
            <a:spLocks noGrp="1" noChangeArrowheads="1"/>
          </p:cNvSpPr>
          <p:nvPr>
            <p:ph type="sldNum" sz="quarter" idx="3"/>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0" tIns="48384" rIns="96770" bIns="48384" numCol="1" anchor="b" anchorCtr="0" compatLnSpc="1">
            <a:prstTxWarp prst="textNoShape">
              <a:avLst/>
            </a:prstTxWarp>
          </a:bodyPr>
          <a:lstStyle>
            <a:lvl1pPr algn="r" defTabSz="968375">
              <a:defRPr sz="1300">
                <a:latin typeface="Arial" pitchFamily="34" charset="0"/>
              </a:defRPr>
            </a:lvl1pPr>
          </a:lstStyle>
          <a:p>
            <a:pPr>
              <a:defRPr/>
            </a:pPr>
            <a:fld id="{47A0752D-2BBC-4BCD-8D31-D4B0B2DAC034}" type="slidenum">
              <a:rPr lang="en-US" altLang="zh-TW"/>
              <a:pPr>
                <a:defRPr/>
              </a:pPr>
              <a:t>‹#›</a:t>
            </a:fld>
            <a:endParaRPr lang="en-US" altLang="zh-TW"/>
          </a:p>
        </p:txBody>
      </p:sp>
    </p:spTree>
    <p:extLst>
      <p:ext uri="{BB962C8B-B14F-4D97-AF65-F5344CB8AC3E}">
        <p14:creationId xmlns:p14="http://schemas.microsoft.com/office/powerpoint/2010/main" val="293228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200">
                <a:latin typeface="Arial" pitchFamily="34" charset="0"/>
              </a:defRPr>
            </a:lvl1pPr>
          </a:lstStyle>
          <a:p>
            <a:pPr>
              <a:defRPr/>
            </a:pPr>
            <a:endParaRPr lang="en-US" altLang="zh-TW"/>
          </a:p>
        </p:txBody>
      </p:sp>
      <p:sp>
        <p:nvSpPr>
          <p:cNvPr id="96259" name="Rectangle 3"/>
          <p:cNvSpPr>
            <a:spLocks noGrp="1" noChangeArrowheads="1"/>
          </p:cNvSpPr>
          <p:nvPr>
            <p:ph type="dt"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a:latin typeface="Arial" pitchFamily="34" charset="0"/>
              </a:defRPr>
            </a:lvl1pPr>
          </a:lstStyle>
          <a:p>
            <a:pPr>
              <a:defRPr/>
            </a:pPr>
            <a:endParaRPr lang="en-US" altLang="zh-TW"/>
          </a:p>
        </p:txBody>
      </p:sp>
      <p:sp>
        <p:nvSpPr>
          <p:cNvPr id="59396" name="Rectangle 4"/>
          <p:cNvSpPr>
            <a:spLocks noGrp="1" noRot="1" noChangeAspect="1" noChangeArrowheads="1" noTextEdit="1"/>
          </p:cNvSpPr>
          <p:nvPr>
            <p:ph type="sldImg" idx="2"/>
          </p:nvPr>
        </p:nvSpPr>
        <p:spPr bwMode="auto">
          <a:xfrm>
            <a:off x="920750" y="754063"/>
            <a:ext cx="5033963" cy="3775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687388" y="4779963"/>
            <a:ext cx="5499100"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96262" name="Rectangle 6"/>
          <p:cNvSpPr>
            <a:spLocks noGrp="1" noChangeArrowheads="1"/>
          </p:cNvSpPr>
          <p:nvPr>
            <p:ph type="ftr" sz="quarter" idx="4"/>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defRPr sz="1200">
                <a:latin typeface="Arial" pitchFamily="34" charset="0"/>
              </a:defRPr>
            </a:lvl1pPr>
          </a:lstStyle>
          <a:p>
            <a:pPr>
              <a:defRPr/>
            </a:pPr>
            <a:endParaRPr lang="en-US" altLang="zh-TW"/>
          </a:p>
        </p:txBody>
      </p:sp>
      <p:sp>
        <p:nvSpPr>
          <p:cNvPr id="96263" name="Rectangle 7"/>
          <p:cNvSpPr>
            <a:spLocks noGrp="1" noChangeArrowheads="1"/>
          </p:cNvSpPr>
          <p:nvPr>
            <p:ph type="sldNum" sz="quarter" idx="5"/>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a:latin typeface="Arial" pitchFamily="34" charset="0"/>
              </a:defRPr>
            </a:lvl1pPr>
          </a:lstStyle>
          <a:p>
            <a:pPr>
              <a:defRPr/>
            </a:pPr>
            <a:fld id="{8D208A1D-A57B-4A9B-AD47-2CFD00321C9D}" type="slidenum">
              <a:rPr lang="en-US" altLang="zh-TW"/>
              <a:pPr>
                <a:defRPr/>
              </a:pPr>
              <a:t>‹#›</a:t>
            </a:fld>
            <a:endParaRPr lang="en-US" altLang="zh-TW"/>
          </a:p>
        </p:txBody>
      </p:sp>
    </p:spTree>
    <p:extLst>
      <p:ext uri="{BB962C8B-B14F-4D97-AF65-F5344CB8AC3E}">
        <p14:creationId xmlns:p14="http://schemas.microsoft.com/office/powerpoint/2010/main" val="591197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22F83E44-D0EA-4CA7-AC4D-C3C261D9A0F7}" type="slidenum">
              <a:rPr lang="en-US" altLang="zh-TW" smtClean="0"/>
              <a:pPr eaLnBrk="1" hangingPunct="1">
                <a:spcBef>
                  <a:spcPct val="0"/>
                </a:spcBef>
              </a:pPr>
              <a:t>1</a:t>
            </a:fld>
            <a:endParaRPr lang="en-US" altLang="zh-TW"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zh-TW" altLang="zh-TW" smtClean="0">
              <a:latin typeface="Arial" charset="0"/>
            </a:endParaRPr>
          </a:p>
        </p:txBody>
      </p:sp>
    </p:spTree>
    <p:extLst>
      <p:ext uri="{BB962C8B-B14F-4D97-AF65-F5344CB8AC3E}">
        <p14:creationId xmlns:p14="http://schemas.microsoft.com/office/powerpoint/2010/main" val="72158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25C9DF2-862D-429A-9935-3B98DFE4058C}" type="slidenum">
              <a:rPr lang="en-US" altLang="zh-TW"/>
              <a:pPr>
                <a:defRPr/>
              </a:pPr>
              <a:t>‹#›</a:t>
            </a:fld>
            <a:endParaRPr lang="en-US" altLang="zh-TW"/>
          </a:p>
        </p:txBody>
      </p:sp>
    </p:spTree>
    <p:extLst>
      <p:ext uri="{BB962C8B-B14F-4D97-AF65-F5344CB8AC3E}">
        <p14:creationId xmlns:p14="http://schemas.microsoft.com/office/powerpoint/2010/main" val="371392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8282AA2-4686-4D9F-9E2C-C7B9C20EBAA7}" type="slidenum">
              <a:rPr lang="en-US" altLang="zh-TW"/>
              <a:pPr>
                <a:defRPr/>
              </a:pPr>
              <a:t>‹#›</a:t>
            </a:fld>
            <a:endParaRPr lang="en-US" altLang="zh-TW"/>
          </a:p>
        </p:txBody>
      </p:sp>
    </p:spTree>
    <p:extLst>
      <p:ext uri="{BB962C8B-B14F-4D97-AF65-F5344CB8AC3E}">
        <p14:creationId xmlns:p14="http://schemas.microsoft.com/office/powerpoint/2010/main" val="397759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F9C6CEA-6F1F-44C9-A7DD-56E9D2DCAAC4}" type="slidenum">
              <a:rPr lang="en-US" altLang="zh-TW"/>
              <a:pPr>
                <a:defRPr/>
              </a:pPr>
              <a:t>‹#›</a:t>
            </a:fld>
            <a:endParaRPr lang="en-US" altLang="zh-TW"/>
          </a:p>
        </p:txBody>
      </p:sp>
    </p:spTree>
    <p:extLst>
      <p:ext uri="{BB962C8B-B14F-4D97-AF65-F5344CB8AC3E}">
        <p14:creationId xmlns:p14="http://schemas.microsoft.com/office/powerpoint/2010/main" val="400391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34741026-0BBC-4560-9250-335E905AA5C0}" type="slidenum">
              <a:rPr lang="en-US" altLang="zh-TW"/>
              <a:pPr>
                <a:defRPr/>
              </a:pPr>
              <a:t>‹#›</a:t>
            </a:fld>
            <a:endParaRPr lang="en-US" altLang="zh-TW"/>
          </a:p>
        </p:txBody>
      </p:sp>
    </p:spTree>
    <p:extLst>
      <p:ext uri="{BB962C8B-B14F-4D97-AF65-F5344CB8AC3E}">
        <p14:creationId xmlns:p14="http://schemas.microsoft.com/office/powerpoint/2010/main" val="94697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0488F41-2EDA-4C2E-AE1E-60552F1EB602}" type="slidenum">
              <a:rPr lang="en-US" altLang="zh-TW"/>
              <a:pPr>
                <a:defRPr/>
              </a:pPr>
              <a:t>‹#›</a:t>
            </a:fld>
            <a:endParaRPr lang="en-US" altLang="zh-TW"/>
          </a:p>
        </p:txBody>
      </p:sp>
    </p:spTree>
    <p:extLst>
      <p:ext uri="{BB962C8B-B14F-4D97-AF65-F5344CB8AC3E}">
        <p14:creationId xmlns:p14="http://schemas.microsoft.com/office/powerpoint/2010/main" val="307833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F456384-6A5E-47E8-BAC3-5F2AFD59347C}" type="slidenum">
              <a:rPr lang="en-US" altLang="zh-TW"/>
              <a:pPr>
                <a:defRPr/>
              </a:pPr>
              <a:t>‹#›</a:t>
            </a:fld>
            <a:endParaRPr lang="en-US" altLang="zh-TW"/>
          </a:p>
        </p:txBody>
      </p:sp>
    </p:spTree>
    <p:extLst>
      <p:ext uri="{BB962C8B-B14F-4D97-AF65-F5344CB8AC3E}">
        <p14:creationId xmlns:p14="http://schemas.microsoft.com/office/powerpoint/2010/main" val="370685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2F380FA-31C5-4D17-BEE4-B9D3367C6B90}" type="slidenum">
              <a:rPr lang="en-US" altLang="zh-TW"/>
              <a:pPr>
                <a:defRPr/>
              </a:pPr>
              <a:t>‹#›</a:t>
            </a:fld>
            <a:endParaRPr lang="en-US" altLang="zh-TW"/>
          </a:p>
        </p:txBody>
      </p:sp>
    </p:spTree>
    <p:extLst>
      <p:ext uri="{BB962C8B-B14F-4D97-AF65-F5344CB8AC3E}">
        <p14:creationId xmlns:p14="http://schemas.microsoft.com/office/powerpoint/2010/main" val="46469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BE78B15-5339-4576-9B7E-0914E603C48E}" type="slidenum">
              <a:rPr lang="en-US" altLang="zh-TW"/>
              <a:pPr>
                <a:defRPr/>
              </a:pPr>
              <a:t>‹#›</a:t>
            </a:fld>
            <a:endParaRPr lang="en-US" altLang="zh-TW"/>
          </a:p>
        </p:txBody>
      </p:sp>
    </p:spTree>
    <p:extLst>
      <p:ext uri="{BB962C8B-B14F-4D97-AF65-F5344CB8AC3E}">
        <p14:creationId xmlns:p14="http://schemas.microsoft.com/office/powerpoint/2010/main" val="49739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8C4A2C0-D415-45FE-8C17-FAD5B8A3BBFC}" type="slidenum">
              <a:rPr lang="en-US" altLang="zh-TW"/>
              <a:pPr>
                <a:defRPr/>
              </a:pPr>
              <a:t>‹#›</a:t>
            </a:fld>
            <a:endParaRPr lang="en-US" altLang="zh-TW"/>
          </a:p>
        </p:txBody>
      </p:sp>
    </p:spTree>
    <p:extLst>
      <p:ext uri="{BB962C8B-B14F-4D97-AF65-F5344CB8AC3E}">
        <p14:creationId xmlns:p14="http://schemas.microsoft.com/office/powerpoint/2010/main" val="126856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6E64C00-6411-4AF8-8037-BC2B3557B7F9}" type="slidenum">
              <a:rPr lang="en-US" altLang="zh-TW"/>
              <a:pPr>
                <a:defRPr/>
              </a:pPr>
              <a:t>‹#›</a:t>
            </a:fld>
            <a:endParaRPr lang="en-US" altLang="zh-TW"/>
          </a:p>
        </p:txBody>
      </p:sp>
    </p:spTree>
    <p:extLst>
      <p:ext uri="{BB962C8B-B14F-4D97-AF65-F5344CB8AC3E}">
        <p14:creationId xmlns:p14="http://schemas.microsoft.com/office/powerpoint/2010/main" val="142762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AD973A4-3ADA-4E5C-AEDA-6FA6AEA8286D}" type="slidenum">
              <a:rPr lang="en-US" altLang="zh-TW"/>
              <a:pPr>
                <a:defRPr/>
              </a:pPr>
              <a:t>‹#›</a:t>
            </a:fld>
            <a:endParaRPr lang="en-US" altLang="zh-TW"/>
          </a:p>
        </p:txBody>
      </p:sp>
    </p:spTree>
    <p:extLst>
      <p:ext uri="{BB962C8B-B14F-4D97-AF65-F5344CB8AC3E}">
        <p14:creationId xmlns:p14="http://schemas.microsoft.com/office/powerpoint/2010/main" val="400484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2B4E4F8-A5F3-453D-AD4E-1FC56542CE68}" type="slidenum">
              <a:rPr lang="en-US" altLang="zh-TW"/>
              <a:pPr>
                <a:defRPr/>
              </a:pPr>
              <a:t>‹#›</a:t>
            </a:fld>
            <a:endParaRPr lang="en-US" altLang="zh-TW"/>
          </a:p>
        </p:txBody>
      </p:sp>
    </p:spTree>
    <p:extLst>
      <p:ext uri="{BB962C8B-B14F-4D97-AF65-F5344CB8AC3E}">
        <p14:creationId xmlns:p14="http://schemas.microsoft.com/office/powerpoint/2010/main" val="376491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8BF33C8-604E-4929-B254-177FED5DDFC2}" type="slidenum">
              <a:rPr lang="en-US" altLang="zh-TW"/>
              <a:pPr>
                <a:defRPr/>
              </a:pPr>
              <a:t>‹#›</a:t>
            </a:fld>
            <a:endParaRPr lang="en-US" altLang="zh-TW"/>
          </a:p>
        </p:txBody>
      </p:sp>
    </p:spTree>
    <p:extLst>
      <p:ext uri="{BB962C8B-B14F-4D97-AF65-F5344CB8AC3E}">
        <p14:creationId xmlns:p14="http://schemas.microsoft.com/office/powerpoint/2010/main" val="248491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205D423-484A-470E-8AB9-122C14FBBC9B}" type="slidenum">
              <a:rPr lang="en-US" altLang="zh-TW"/>
              <a:pPr>
                <a:defRPr/>
              </a:pPr>
              <a:t>‹#›</a:t>
            </a:fld>
            <a:endParaRPr lang="en-US" altLang="zh-TW"/>
          </a:p>
        </p:txBody>
      </p:sp>
    </p:spTree>
    <p:extLst>
      <p:ext uri="{BB962C8B-B14F-4D97-AF65-F5344CB8AC3E}">
        <p14:creationId xmlns:p14="http://schemas.microsoft.com/office/powerpoint/2010/main" val="23335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C200D70F-BFC0-447B-B923-8915DC01ED4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投影片編號版面配置區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9F725193-365E-4E7F-BD52-4F21D2C73988}" type="slidenum">
              <a:rPr lang="en-US" altLang="zh-TW" sz="1400" smtClean="0"/>
              <a:pPr eaLnBrk="1" hangingPunct="1">
                <a:spcBef>
                  <a:spcPct val="0"/>
                </a:spcBef>
                <a:buFontTx/>
                <a:buNone/>
              </a:pPr>
              <a:t>1</a:t>
            </a:fld>
            <a:endParaRPr lang="en-US" altLang="zh-TW" sz="1400" smtClean="0"/>
          </a:p>
        </p:txBody>
      </p:sp>
      <p:pic>
        <p:nvPicPr>
          <p:cNvPr id="2051" name="Picture 2" descr="楓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500438"/>
            <a:ext cx="45005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3"/>
          <p:cNvSpPr>
            <a:spLocks noChangeArrowheads="1" noChangeShapeType="1" noTextEdit="1"/>
          </p:cNvSpPr>
          <p:nvPr/>
        </p:nvSpPr>
        <p:spPr bwMode="auto">
          <a:xfrm>
            <a:off x="5940425" y="1555750"/>
            <a:ext cx="2016125" cy="360363"/>
          </a:xfrm>
          <a:prstGeom prst="rect">
            <a:avLst/>
          </a:prstGeom>
        </p:spPr>
        <p:txBody>
          <a:bodyPr wrap="none" fromWordArt="1">
            <a:prstTxWarp prst="textPlain">
              <a:avLst>
                <a:gd name="adj" fmla="val 50000"/>
              </a:avLst>
            </a:prstTxWarp>
          </a:bodyPr>
          <a:lstStyle/>
          <a:p>
            <a:pPr algn="ctr"/>
            <a:r>
              <a:rPr lang="zh-TW" altLang="en-US" sz="1200" kern="10">
                <a:ln w="9525">
                  <a:solidFill>
                    <a:srgbClr val="993300"/>
                  </a:solidFill>
                  <a:round/>
                  <a:headEnd/>
                  <a:tailEnd/>
                </a:ln>
                <a:solidFill>
                  <a:srgbClr val="993300"/>
                </a:solidFill>
                <a:effectLst>
                  <a:outerShdw dist="563972" dir="14049741" sx="125000" sy="125000" algn="tl" rotWithShape="0">
                    <a:srgbClr val="C7DFD3">
                      <a:alpha val="79999"/>
                    </a:srgbClr>
                  </a:outerShdw>
                </a:effectLst>
                <a:latin typeface="新細明體"/>
                <a:ea typeface="新細明體"/>
              </a:rPr>
              <a:t>臺北市大安區建安國民小學</a:t>
            </a:r>
          </a:p>
        </p:txBody>
      </p:sp>
      <p:sp>
        <p:nvSpPr>
          <p:cNvPr id="3077" name="Rectangle 2"/>
          <p:cNvSpPr>
            <a:spLocks noGrp="1" noChangeArrowheads="1"/>
          </p:cNvSpPr>
          <p:nvPr>
            <p:ph type="ctrTitle" idx="4294967295"/>
          </p:nvPr>
        </p:nvSpPr>
        <p:spPr>
          <a:xfrm>
            <a:off x="467544" y="2492896"/>
            <a:ext cx="8101013" cy="2376488"/>
          </a:xfrm>
        </p:spPr>
        <p:txBody>
          <a:bodyPr/>
          <a:lstStyle/>
          <a:p>
            <a:pPr eaLnBrk="1" hangingPunct="1">
              <a:lnSpc>
                <a:spcPct val="80000"/>
              </a:lnSpc>
              <a:defRPr/>
            </a:pPr>
            <a:r>
              <a:rPr lang="en-US" altLang="zh-TW" sz="7000" b="1" dirty="0" smtClean="0">
                <a:solidFill>
                  <a:srgbClr val="784C12"/>
                </a:solidFill>
                <a:effectLst>
                  <a:outerShdw blurRad="38100" dist="38100" dir="2700000" algn="tl">
                    <a:srgbClr val="C0C0C0"/>
                  </a:outerShdw>
                </a:effectLst>
                <a:latin typeface="標楷體" pitchFamily="65" charset="-120"/>
                <a:ea typeface="標楷體" pitchFamily="65" charset="-120"/>
              </a:rPr>
              <a:t>109</a:t>
            </a:r>
            <a:r>
              <a:rPr lang="zh-TW" altLang="en-US" sz="7000" b="1" dirty="0" smtClean="0">
                <a:solidFill>
                  <a:srgbClr val="784C12"/>
                </a:solidFill>
                <a:effectLst>
                  <a:outerShdw blurRad="38100" dist="38100" dir="2700000" algn="tl">
                    <a:srgbClr val="C0C0C0"/>
                  </a:outerShdw>
                </a:effectLst>
                <a:latin typeface="標楷體" pitchFamily="65" charset="-120"/>
                <a:ea typeface="標楷體" pitchFamily="65" charset="-120"/>
              </a:rPr>
              <a:t>學年度</a:t>
            </a:r>
            <a:br>
              <a:rPr lang="zh-TW" altLang="en-US" sz="7000" b="1" dirty="0" smtClean="0">
                <a:solidFill>
                  <a:srgbClr val="784C12"/>
                </a:solidFill>
                <a:effectLst>
                  <a:outerShdw blurRad="38100" dist="38100" dir="2700000" algn="tl">
                    <a:srgbClr val="C0C0C0"/>
                  </a:outerShdw>
                </a:effectLst>
                <a:latin typeface="標楷體" pitchFamily="65" charset="-120"/>
                <a:ea typeface="標楷體" pitchFamily="65" charset="-120"/>
              </a:rPr>
            </a:br>
            <a:r>
              <a:rPr lang="zh-TW" altLang="en-US" sz="7000" b="1" dirty="0" smtClean="0">
                <a:solidFill>
                  <a:srgbClr val="784C12"/>
                </a:solidFill>
                <a:effectLst>
                  <a:outerShdw blurRad="38100" dist="38100" dir="2700000" algn="tl">
                    <a:srgbClr val="C0C0C0"/>
                  </a:outerShdw>
                </a:effectLst>
                <a:latin typeface="標楷體" pitchFamily="65" charset="-120"/>
                <a:ea typeface="標楷體" pitchFamily="65" charset="-120"/>
              </a:rPr>
              <a:t>交通安全教育評鑑</a:t>
            </a:r>
            <a:r>
              <a:rPr lang="en-US" altLang="zh-TW" sz="7000" b="1" dirty="0">
                <a:solidFill>
                  <a:srgbClr val="784C12"/>
                </a:solidFill>
                <a:effectLst>
                  <a:outerShdw blurRad="38100" dist="38100" dir="2700000" algn="tl">
                    <a:srgbClr val="C0C0C0"/>
                  </a:outerShdw>
                </a:effectLst>
                <a:latin typeface="標楷體" pitchFamily="65" charset="-120"/>
                <a:ea typeface="標楷體" pitchFamily="65" charset="-120"/>
              </a:rPr>
              <a:t/>
            </a:r>
            <a:br>
              <a:rPr lang="en-US" altLang="zh-TW" sz="7000" b="1" dirty="0">
                <a:solidFill>
                  <a:srgbClr val="784C12"/>
                </a:solidFill>
                <a:effectLst>
                  <a:outerShdw blurRad="38100" dist="38100" dir="2700000" algn="tl">
                    <a:srgbClr val="C0C0C0"/>
                  </a:outerShdw>
                </a:effectLst>
                <a:latin typeface="標楷體" pitchFamily="65" charset="-120"/>
                <a:ea typeface="標楷體" pitchFamily="65" charset="-120"/>
              </a:rPr>
            </a:br>
            <a:r>
              <a:rPr lang="zh-TW" altLang="en-US" sz="7000" b="1" dirty="0" smtClean="0">
                <a:solidFill>
                  <a:srgbClr val="784C12"/>
                </a:solidFill>
                <a:effectLst>
                  <a:outerShdw blurRad="38100" dist="38100" dir="2700000" algn="tl">
                    <a:srgbClr val="C0C0C0"/>
                  </a:outerShdw>
                </a:effectLst>
                <a:latin typeface="標楷體" pitchFamily="65" charset="-120"/>
                <a:ea typeface="標楷體" pitchFamily="65" charset="-120"/>
              </a:rPr>
              <a:t>一訪精進項目</a:t>
            </a:r>
          </a:p>
        </p:txBody>
      </p:sp>
      <p:pic>
        <p:nvPicPr>
          <p:cNvPr id="2054" name="Picture 6"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260350"/>
            <a:ext cx="857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11B18A07-0D98-4F13-A009-A0277FE621E9}" type="slidenum">
              <a:rPr lang="en-US" altLang="zh-TW" sz="1400" smtClean="0"/>
              <a:pPr eaLnBrk="1" hangingPunct="1">
                <a:spcBef>
                  <a:spcPct val="0"/>
                </a:spcBef>
                <a:buFontTx/>
                <a:buNone/>
              </a:pPr>
              <a:t>10</a:t>
            </a:fld>
            <a:endParaRPr lang="en-US" altLang="zh-TW" sz="1400" smtClean="0"/>
          </a:p>
        </p:txBody>
      </p:sp>
      <p:sp>
        <p:nvSpPr>
          <p:cNvPr id="75778" name="Oval 2"/>
          <p:cNvSpPr>
            <a:spLocks noChangeArrowheads="1"/>
          </p:cNvSpPr>
          <p:nvPr/>
        </p:nvSpPr>
        <p:spPr bwMode="auto">
          <a:xfrm>
            <a:off x="69199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57348" name="WordArt 3"/>
          <p:cNvSpPr>
            <a:spLocks noChangeArrowheads="1" noChangeShapeType="1" noTextEdit="1"/>
          </p:cNvSpPr>
          <p:nvPr/>
        </p:nvSpPr>
        <p:spPr bwMode="auto">
          <a:xfrm>
            <a:off x="611188" y="6381750"/>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57349"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3" y="6337300"/>
            <a:ext cx="3159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新校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1646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英語校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353695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Rectangle 3"/>
          <p:cNvSpPr>
            <a:spLocks noChangeArrowheads="1"/>
          </p:cNvSpPr>
          <p:nvPr/>
        </p:nvSpPr>
        <p:spPr bwMode="auto">
          <a:xfrm>
            <a:off x="755650" y="1700213"/>
            <a:ext cx="71294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buFontTx/>
              <a:buNone/>
            </a:pPr>
            <a:r>
              <a:rPr lang="zh-TW" altLang="en-US" b="1">
                <a:solidFill>
                  <a:srgbClr val="CC6600"/>
                </a:solidFill>
                <a:latin typeface="標楷體" pitchFamily="65" charset="-120"/>
                <a:ea typeface="標楷體" pitchFamily="65" charset="-120"/>
              </a:rPr>
              <a:t>展望</a:t>
            </a:r>
          </a:p>
          <a:p>
            <a:pPr eaLnBrk="1" hangingPunct="1"/>
            <a:r>
              <a:rPr lang="zh-TW" altLang="en-US" sz="2800" b="1">
                <a:solidFill>
                  <a:srgbClr val="CC6600"/>
                </a:solidFill>
                <a:latin typeface="標楷體" pitchFamily="65" charset="-120"/>
                <a:ea typeface="標楷體" pitchFamily="65" charset="-120"/>
              </a:rPr>
              <a:t>目前考量學生活動空間不足與配合課程需要，期待未來設置交通安全專科教室。</a:t>
            </a:r>
          </a:p>
          <a:p>
            <a:pPr eaLnBrk="1" hangingPunct="1"/>
            <a:r>
              <a:rPr lang="zh-TW" altLang="en-US" sz="2800" b="1">
                <a:solidFill>
                  <a:srgbClr val="CC6600"/>
                </a:solidFill>
                <a:latin typeface="標楷體" pitchFamily="65" charset="-120"/>
                <a:ea typeface="標楷體" pitchFamily="65" charset="-120"/>
              </a:rPr>
              <a:t>學生人數多，能多引進更多之社會資源。</a:t>
            </a:r>
          </a:p>
          <a:p>
            <a:pPr eaLnBrk="1" hangingPunct="1"/>
            <a:r>
              <a:rPr lang="zh-TW" altLang="en-US" sz="2800" b="1">
                <a:solidFill>
                  <a:srgbClr val="CC6600"/>
                </a:solidFill>
                <a:latin typeface="標楷體" pitchFamily="65" charset="-120"/>
                <a:ea typeface="標楷體" pitchFamily="65" charset="-120"/>
              </a:rPr>
              <a:t>校園空間有效且多元運用，打造永續發展的交通安全校園。</a:t>
            </a:r>
          </a:p>
          <a:p>
            <a:pPr eaLnBrk="1" hangingPunct="1"/>
            <a:endParaRPr lang="zh-TW" altLang="en-US" sz="2400" b="1">
              <a:solidFill>
                <a:srgbClr val="CC6600"/>
              </a:solidFill>
              <a:latin typeface="標楷體" pitchFamily="65" charset="-120"/>
              <a:ea typeface="標楷體" pitchFamily="65" charset="-120"/>
            </a:endParaRPr>
          </a:p>
          <a:p>
            <a:pPr eaLnBrk="1" hangingPunct="1"/>
            <a:endParaRPr lang="en-US" altLang="zh-TW" sz="2400">
              <a:solidFill>
                <a:srgbClr val="FF9900"/>
              </a:solidFill>
              <a:latin typeface="標楷體" pitchFamily="65" charset="-120"/>
              <a:ea typeface="標楷體" pitchFamily="65" charset="-120"/>
            </a:endParaRPr>
          </a:p>
        </p:txBody>
      </p:sp>
      <p:sp>
        <p:nvSpPr>
          <p:cNvPr id="10" name="WordArt 6"/>
          <p:cNvSpPr>
            <a:spLocks noChangeArrowheads="1" noChangeShapeType="1" noTextEdit="1"/>
          </p:cNvSpPr>
          <p:nvPr/>
        </p:nvSpPr>
        <p:spPr bwMode="auto">
          <a:xfrm>
            <a:off x="7014368" y="579742"/>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smtClean="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35EBC66B-F664-4D66-A232-C907B7C29C88}" type="slidenum">
              <a:rPr lang="en-US" altLang="zh-TW" sz="1400" smtClean="0"/>
              <a:pPr eaLnBrk="1" hangingPunct="1">
                <a:spcBef>
                  <a:spcPct val="0"/>
                </a:spcBef>
                <a:buFontTx/>
                <a:buNone/>
              </a:pPr>
              <a:t>11</a:t>
            </a:fld>
            <a:endParaRPr lang="en-US" altLang="zh-TW" sz="1400" smtClean="0"/>
          </a:p>
        </p:txBody>
      </p:sp>
      <p:sp>
        <p:nvSpPr>
          <p:cNvPr id="272386" name="Oval 2"/>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58372" name="WordArt 3"/>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58373" name="Picture 4"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76613"/>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Rectangle 8"/>
          <p:cNvSpPr>
            <a:spLocks noGrp="1" noChangeArrowheads="1"/>
          </p:cNvSpPr>
          <p:nvPr>
            <p:ph type="ctrTitle"/>
          </p:nvPr>
        </p:nvSpPr>
        <p:spPr/>
        <p:txBody>
          <a:bodyPr/>
          <a:lstStyle/>
          <a:p>
            <a:pPr eaLnBrk="1" hangingPunct="1"/>
            <a:r>
              <a:rPr lang="zh-TW" altLang="en-US" sz="6000" b="1" smtClean="0">
                <a:solidFill>
                  <a:srgbClr val="000066"/>
                </a:solidFill>
                <a:ea typeface="標楷體" pitchFamily="65" charset="-120"/>
              </a:rPr>
              <a:t>敬請指導</a:t>
            </a:r>
          </a:p>
        </p:txBody>
      </p:sp>
      <p:sp>
        <p:nvSpPr>
          <p:cNvPr id="10" name="WordArt 6"/>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smtClean="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406456FC-EB02-486F-90F5-481FA089D120}" type="slidenum">
              <a:rPr lang="en-US" altLang="zh-TW" sz="1400" smtClean="0"/>
              <a:pPr eaLnBrk="1" hangingPunct="1">
                <a:spcBef>
                  <a:spcPct val="0"/>
                </a:spcBef>
                <a:buFontTx/>
                <a:buNone/>
              </a:pPr>
              <a:t>2</a:t>
            </a:fld>
            <a:endParaRPr lang="en-US" altLang="zh-TW" sz="1400" smtClean="0"/>
          </a:p>
        </p:txBody>
      </p:sp>
      <p:sp>
        <p:nvSpPr>
          <p:cNvPr id="4107" name="Oval 11"/>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3076" name="WordArt 6"/>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3077" name="Picture 7"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7980"/>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0"/>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pic>
        <p:nvPicPr>
          <p:cNvPr id="3080" name="Picture 1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1"/>
          <p:cNvSpPr>
            <a:spLocks noGrp="1" noChangeArrowheads="1"/>
          </p:cNvSpPr>
          <p:nvPr>
            <p:ph type="title"/>
          </p:nvPr>
        </p:nvSpPr>
        <p:spPr>
          <a:xfrm>
            <a:off x="374626" y="620688"/>
            <a:ext cx="2160240" cy="1143000"/>
          </a:xfrm>
        </p:spPr>
        <p:txBody>
          <a:bodyPr/>
          <a:lstStyle/>
          <a:p>
            <a:pPr eaLnBrk="1" hangingPunct="1"/>
            <a:r>
              <a:rPr lang="zh-TW" altLang="en-US" sz="3600" b="1" dirty="0" smtClean="0">
                <a:solidFill>
                  <a:srgbClr val="784C12"/>
                </a:solidFill>
                <a:latin typeface="標楷體" pitchFamily="65" charset="-120"/>
                <a:ea typeface="標楷體" pitchFamily="65" charset="-120"/>
              </a:rPr>
              <a:t>建議一</a:t>
            </a:r>
          </a:p>
        </p:txBody>
      </p:sp>
      <p:sp>
        <p:nvSpPr>
          <p:cNvPr id="4118" name="Rectangle 22"/>
          <p:cNvSpPr>
            <a:spLocks noGrp="1" noChangeArrowheads="1"/>
          </p:cNvSpPr>
          <p:nvPr>
            <p:ph type="body" idx="1"/>
          </p:nvPr>
        </p:nvSpPr>
        <p:spPr>
          <a:xfrm>
            <a:off x="2266950" y="549275"/>
            <a:ext cx="6651625" cy="1295549"/>
          </a:xfrm>
        </p:spPr>
        <p:txBody>
          <a:bodyPr/>
          <a:lstStyle/>
          <a:p>
            <a:pPr marL="0" indent="0" eaLnBrk="1" hangingPunct="1">
              <a:lnSpc>
                <a:spcPct val="90000"/>
              </a:lnSpc>
              <a:buNone/>
              <a:defRPr/>
            </a:pPr>
            <a:r>
              <a:rPr lang="zh-TW" altLang="en-US" sz="2400" dirty="0" smtClean="0">
                <a:solidFill>
                  <a:srgbClr val="000066"/>
                </a:solidFill>
                <a:latin typeface="標楷體" pitchFamily="65" charset="-120"/>
                <a:ea typeface="標楷體" pitchFamily="65" charset="-120"/>
              </a:rPr>
              <a:t>學生</a:t>
            </a:r>
            <a:r>
              <a:rPr lang="zh-TW" altLang="en-US" sz="2400" dirty="0">
                <a:solidFill>
                  <a:srgbClr val="000066"/>
                </a:solidFill>
                <a:latin typeface="標楷體" pitchFamily="65" charset="-120"/>
                <a:ea typeface="標楷體" pitchFamily="65" charset="-120"/>
              </a:rPr>
              <a:t>通學方式分析詳細完整，學生</a:t>
            </a:r>
            <a:r>
              <a:rPr lang="zh-TW" altLang="en-US" sz="2400" dirty="0" smtClean="0">
                <a:solidFill>
                  <a:srgbClr val="000066"/>
                </a:solidFill>
                <a:latin typeface="標楷體" pitchFamily="65" charset="-120"/>
                <a:ea typeface="標楷體" pitchFamily="65" charset="-120"/>
              </a:rPr>
              <a:t>通學人</a:t>
            </a:r>
            <a:r>
              <a:rPr lang="zh-TW" altLang="en-US" sz="2400" dirty="0">
                <a:solidFill>
                  <a:srgbClr val="000066"/>
                </a:solidFill>
                <a:latin typeface="標楷體" pitchFamily="65" charset="-120"/>
                <a:ea typeface="標楷體" pitchFamily="65" charset="-120"/>
              </a:rPr>
              <a:t>車動線也有依據現有狀況</a:t>
            </a:r>
            <a:r>
              <a:rPr lang="zh-TW" altLang="en-US" sz="2400" dirty="0" smtClean="0">
                <a:solidFill>
                  <a:srgbClr val="000066"/>
                </a:solidFill>
                <a:latin typeface="標楷體" pitchFamily="65" charset="-120"/>
                <a:ea typeface="標楷體" pitchFamily="65" charset="-120"/>
              </a:rPr>
              <a:t>進行</a:t>
            </a:r>
            <a:r>
              <a:rPr lang="zh-TW" altLang="en-US" sz="2400" dirty="0">
                <a:solidFill>
                  <a:srgbClr val="000066"/>
                </a:solidFill>
                <a:latin typeface="標楷體" pitchFamily="65" charset="-120"/>
                <a:ea typeface="標楷體" pitchFamily="65" charset="-120"/>
              </a:rPr>
              <a:t>妥善規劃。建議針對汽機車乘客責任及安全事項多加規劃</a:t>
            </a:r>
            <a:r>
              <a:rPr lang="zh-TW" altLang="en-US" sz="2400" dirty="0" smtClean="0">
                <a:solidFill>
                  <a:srgbClr val="000066"/>
                </a:solidFill>
                <a:latin typeface="標楷體" pitchFamily="65" charset="-120"/>
                <a:ea typeface="標楷體" pitchFamily="65" charset="-120"/>
              </a:rPr>
              <a:t>宣導。</a:t>
            </a:r>
            <a:endParaRPr lang="en-US" altLang="zh-TW" sz="2400" dirty="0" smtClean="0">
              <a:solidFill>
                <a:srgbClr val="000066"/>
              </a:solidFill>
              <a:latin typeface="標楷體" pitchFamily="65" charset="-120"/>
              <a:ea typeface="標楷體" pitchFamily="65" charset="-120"/>
            </a:endParaRPr>
          </a:p>
          <a:p>
            <a:pPr marL="0" indent="0" eaLnBrk="1" hangingPunct="1">
              <a:lnSpc>
                <a:spcPct val="90000"/>
              </a:lnSpc>
              <a:buNone/>
              <a:defRPr/>
            </a:pPr>
            <a:endParaRPr lang="en-US" altLang="zh-TW" sz="2400" dirty="0">
              <a:solidFill>
                <a:srgbClr val="000066"/>
              </a:solidFill>
              <a:latin typeface="標楷體" pitchFamily="65" charset="-120"/>
              <a:ea typeface="標楷體" pitchFamily="65" charset="-120"/>
            </a:endParaRPr>
          </a:p>
        </p:txBody>
      </p:sp>
      <p:pic>
        <p:nvPicPr>
          <p:cNvPr id="11" name="Picture 10" descr="IMG_07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910385" y="2646544"/>
            <a:ext cx="2914650" cy="2185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2" descr="IMG_07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718548" y="4179661"/>
            <a:ext cx="2916237" cy="218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圖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2150" y="4407488"/>
            <a:ext cx="2881300" cy="2160000"/>
          </a:xfrm>
          <a:prstGeom prst="rect">
            <a:avLst/>
          </a:prstGeom>
        </p:spPr>
      </p:pic>
      <p:pic>
        <p:nvPicPr>
          <p:cNvPr id="14" name="內容版面配置區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525735" y="2709261"/>
            <a:ext cx="291596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96566" y="1863995"/>
            <a:ext cx="8190234" cy="341632"/>
          </a:xfrm>
          <a:prstGeom prst="rect">
            <a:avLst/>
          </a:prstGeom>
        </p:spPr>
        <p:txBody>
          <a:bodyPr wrap="square">
            <a:spAutoFit/>
          </a:bodyPr>
          <a:lstStyle/>
          <a:p>
            <a:pPr marL="0" indent="0" eaLnBrk="1" hangingPunct="1">
              <a:lnSpc>
                <a:spcPct val="90000"/>
              </a:lnSpc>
              <a:buNone/>
              <a:defRPr/>
            </a:pPr>
            <a:r>
              <a:rPr lang="zh-TW" altLang="en-US" dirty="0">
                <a:solidFill>
                  <a:srgbClr val="FF0000"/>
                </a:solidFill>
                <a:latin typeface="標楷體" pitchFamily="65" charset="-120"/>
                <a:ea typeface="標楷體" pitchFamily="65" charset="-120"/>
              </a:rPr>
              <a:t>改善：</a:t>
            </a:r>
            <a:r>
              <a:rPr lang="zh-TW" altLang="en-US" dirty="0">
                <a:solidFill>
                  <a:srgbClr val="0066FF"/>
                </a:solidFill>
                <a:latin typeface="標楷體" pitchFamily="65" charset="-120"/>
                <a:ea typeface="標楷體" pitchFamily="65" charset="-120"/>
              </a:rPr>
              <a:t>入班進行交通安全宣導，針對汽機車乘客責任及安全事項進行宣導。</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406456FC-EB02-486F-90F5-481FA089D120}" type="slidenum">
              <a:rPr lang="en-US" altLang="zh-TW" sz="1400" smtClean="0"/>
              <a:pPr eaLnBrk="1" hangingPunct="1">
                <a:spcBef>
                  <a:spcPct val="0"/>
                </a:spcBef>
                <a:buFontTx/>
                <a:buNone/>
              </a:pPr>
              <a:t>3</a:t>
            </a:fld>
            <a:endParaRPr lang="en-US" altLang="zh-TW" sz="1400" smtClean="0"/>
          </a:p>
        </p:txBody>
      </p:sp>
      <p:sp>
        <p:nvSpPr>
          <p:cNvPr id="4107" name="Oval 11"/>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3076" name="WordArt 6"/>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3077" name="Picture 7"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7980"/>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0"/>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pic>
        <p:nvPicPr>
          <p:cNvPr id="3080" name="Picture 1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1"/>
          <p:cNvSpPr>
            <a:spLocks noGrp="1" noChangeArrowheads="1"/>
          </p:cNvSpPr>
          <p:nvPr>
            <p:ph type="title"/>
          </p:nvPr>
        </p:nvSpPr>
        <p:spPr>
          <a:xfrm>
            <a:off x="374626" y="620688"/>
            <a:ext cx="2160240" cy="1143000"/>
          </a:xfrm>
        </p:spPr>
        <p:txBody>
          <a:bodyPr/>
          <a:lstStyle/>
          <a:p>
            <a:pPr eaLnBrk="1" hangingPunct="1"/>
            <a:r>
              <a:rPr lang="zh-TW" altLang="en-US" sz="3600" b="1" dirty="0" smtClean="0">
                <a:solidFill>
                  <a:srgbClr val="784C12"/>
                </a:solidFill>
                <a:latin typeface="標楷體" pitchFamily="65" charset="-120"/>
                <a:ea typeface="標楷體" pitchFamily="65" charset="-120"/>
              </a:rPr>
              <a:t>建議二</a:t>
            </a:r>
          </a:p>
        </p:txBody>
      </p:sp>
      <p:sp>
        <p:nvSpPr>
          <p:cNvPr id="4118" name="Rectangle 22"/>
          <p:cNvSpPr>
            <a:spLocks noGrp="1" noChangeArrowheads="1"/>
          </p:cNvSpPr>
          <p:nvPr>
            <p:ph type="body" idx="1"/>
          </p:nvPr>
        </p:nvSpPr>
        <p:spPr>
          <a:xfrm>
            <a:off x="2266950" y="549275"/>
            <a:ext cx="6651625" cy="1295549"/>
          </a:xfrm>
        </p:spPr>
        <p:txBody>
          <a:bodyPr/>
          <a:lstStyle/>
          <a:p>
            <a:pPr marL="0" indent="0" eaLnBrk="1" hangingPunct="1">
              <a:lnSpc>
                <a:spcPct val="90000"/>
              </a:lnSpc>
              <a:buNone/>
              <a:defRPr/>
            </a:pPr>
            <a:r>
              <a:rPr lang="zh-TW" altLang="en-US" sz="2000" dirty="0">
                <a:solidFill>
                  <a:srgbClr val="000066"/>
                </a:solidFill>
                <a:latin typeface="標楷體" pitchFamily="65" charset="-120"/>
                <a:ea typeface="標楷體" pitchFamily="65" charset="-120"/>
              </a:rPr>
              <a:t>學生上放學導護志工配合需求交通崗執勤位置進行調整，增加班級</a:t>
            </a:r>
            <a:r>
              <a:rPr lang="zh-TW" altLang="en-US" sz="2000" dirty="0" smtClean="0">
                <a:solidFill>
                  <a:srgbClr val="000066"/>
                </a:solidFill>
                <a:latin typeface="標楷體" pitchFamily="65" charset="-120"/>
                <a:ea typeface="標楷體" pitchFamily="65" charset="-120"/>
              </a:rPr>
              <a:t>導護</a:t>
            </a:r>
            <a:r>
              <a:rPr lang="zh-TW" altLang="en-US" sz="2000" dirty="0">
                <a:solidFill>
                  <a:srgbClr val="000066"/>
                </a:solidFill>
                <a:latin typeface="標楷體" pitchFamily="65" charset="-120"/>
                <a:ea typeface="標楷體" pitchFamily="65" charset="-120"/>
              </a:rPr>
              <a:t>加強學生上放學的安全。除了正常上放學導護執勤外，有三成</a:t>
            </a:r>
            <a:r>
              <a:rPr lang="zh-TW" altLang="en-US" sz="2000" dirty="0" smtClean="0">
                <a:solidFill>
                  <a:srgbClr val="000066"/>
                </a:solidFill>
                <a:latin typeface="標楷體" pitchFamily="65" charset="-120"/>
                <a:ea typeface="標楷體" pitchFamily="65" charset="-120"/>
              </a:rPr>
              <a:t>接近</a:t>
            </a:r>
            <a:r>
              <a:rPr lang="en-US" altLang="zh-TW" sz="2000" dirty="0" smtClean="0">
                <a:solidFill>
                  <a:srgbClr val="000066"/>
                </a:solidFill>
                <a:latin typeface="標楷體" pitchFamily="65" charset="-120"/>
                <a:ea typeface="標楷體" pitchFamily="65" charset="-120"/>
              </a:rPr>
              <a:t>600 </a:t>
            </a:r>
            <a:r>
              <a:rPr lang="zh-TW" altLang="en-US" sz="2000" dirty="0">
                <a:solidFill>
                  <a:srgbClr val="000066"/>
                </a:solidFill>
                <a:latin typeface="標楷體" pitchFamily="65" charset="-120"/>
                <a:ea typeface="標楷體" pitchFamily="65" charset="-120"/>
              </a:rPr>
              <a:t>人的課後班學生放學，建議針對課後社團 </a:t>
            </a:r>
            <a:r>
              <a:rPr lang="en-US" altLang="zh-TW" sz="2000" dirty="0">
                <a:solidFill>
                  <a:srgbClr val="000066"/>
                </a:solidFill>
                <a:latin typeface="標楷體" pitchFamily="65" charset="-120"/>
                <a:ea typeface="標楷體" pitchFamily="65" charset="-120"/>
              </a:rPr>
              <a:t>5 </a:t>
            </a:r>
            <a:r>
              <a:rPr lang="zh-TW" altLang="en-US" sz="2000" dirty="0">
                <a:solidFill>
                  <a:srgbClr val="000066"/>
                </a:solidFill>
                <a:latin typeface="標楷體" pitchFamily="65" charset="-120"/>
                <a:ea typeface="標楷體" pitchFamily="65" charset="-120"/>
              </a:rPr>
              <a:t>點 </a:t>
            </a:r>
            <a:r>
              <a:rPr lang="en-US" altLang="zh-TW" sz="2000" dirty="0">
                <a:solidFill>
                  <a:srgbClr val="000066"/>
                </a:solidFill>
                <a:latin typeface="標楷體" pitchFamily="65" charset="-120"/>
                <a:ea typeface="標楷體" pitchFamily="65" charset="-120"/>
              </a:rPr>
              <a:t>30 </a:t>
            </a:r>
            <a:r>
              <a:rPr lang="zh-TW" altLang="en-US" sz="2000" dirty="0">
                <a:solidFill>
                  <a:srgbClr val="000066"/>
                </a:solidFill>
                <a:latin typeface="標楷體" pitchFamily="65" charset="-120"/>
                <a:ea typeface="標楷體" pitchFamily="65" charset="-120"/>
              </a:rPr>
              <a:t>分放學時段規劃導</a:t>
            </a:r>
            <a:r>
              <a:rPr lang="zh-TW" altLang="en-US" sz="2000" dirty="0" smtClean="0">
                <a:solidFill>
                  <a:srgbClr val="000066"/>
                </a:solidFill>
                <a:latin typeface="標楷體" pitchFamily="65" charset="-120"/>
                <a:ea typeface="標楷體" pitchFamily="65" charset="-120"/>
              </a:rPr>
              <a:t>護執勤。</a:t>
            </a:r>
            <a:endParaRPr lang="en-US" altLang="zh-TW" sz="2000" dirty="0">
              <a:solidFill>
                <a:srgbClr val="000066"/>
              </a:solidFill>
              <a:latin typeface="標楷體" pitchFamily="65" charset="-120"/>
              <a:ea typeface="標楷體" pitchFamily="65" charset="-120"/>
            </a:endParaRPr>
          </a:p>
        </p:txBody>
      </p:sp>
      <p:sp>
        <p:nvSpPr>
          <p:cNvPr id="2" name="矩形 1"/>
          <p:cNvSpPr/>
          <p:nvPr/>
        </p:nvSpPr>
        <p:spPr>
          <a:xfrm>
            <a:off x="496566" y="1863995"/>
            <a:ext cx="8190234" cy="590931"/>
          </a:xfrm>
          <a:prstGeom prst="rect">
            <a:avLst/>
          </a:prstGeom>
        </p:spPr>
        <p:txBody>
          <a:bodyPr wrap="square">
            <a:spAutoFit/>
          </a:bodyPr>
          <a:lstStyle/>
          <a:p>
            <a:pPr marL="0" indent="0" eaLnBrk="1" hangingPunct="1">
              <a:lnSpc>
                <a:spcPct val="90000"/>
              </a:lnSpc>
              <a:buNone/>
              <a:defRPr/>
            </a:pPr>
            <a:r>
              <a:rPr lang="zh-TW" altLang="en-US" dirty="0" smtClean="0">
                <a:solidFill>
                  <a:srgbClr val="FF0000"/>
                </a:solidFill>
                <a:latin typeface="標楷體" pitchFamily="65" charset="-120"/>
                <a:ea typeface="標楷體" pitchFamily="65" charset="-120"/>
              </a:rPr>
              <a:t>改善：</a:t>
            </a:r>
            <a:r>
              <a:rPr lang="zh-TW" altLang="en-US" dirty="0" smtClean="0">
                <a:solidFill>
                  <a:srgbClr val="0066FF"/>
                </a:solidFill>
                <a:latin typeface="標楷體" pitchFamily="65" charset="-120"/>
                <a:ea typeface="標楷體" pitchFamily="65" charset="-120"/>
              </a:rPr>
              <a:t>上放學</a:t>
            </a:r>
            <a:r>
              <a:rPr lang="zh-TW" altLang="en-US" dirty="0">
                <a:solidFill>
                  <a:srgbClr val="0066FF"/>
                </a:solidFill>
                <a:latin typeface="標楷體" pitchFamily="65" charset="-120"/>
                <a:ea typeface="標楷體" pitchFamily="65" charset="-120"/>
              </a:rPr>
              <a:t>導</a:t>
            </a:r>
            <a:r>
              <a:rPr lang="zh-TW" altLang="en-US" dirty="0" smtClean="0">
                <a:solidFill>
                  <a:srgbClr val="0066FF"/>
                </a:solidFill>
                <a:latin typeface="標楷體" pitchFamily="65" charset="-120"/>
                <a:ea typeface="標楷體" pitchFamily="65" charset="-120"/>
              </a:rPr>
              <a:t>護</a:t>
            </a:r>
            <a:r>
              <a:rPr lang="zh-TW" altLang="en-US" dirty="0">
                <a:solidFill>
                  <a:srgbClr val="0066FF"/>
                </a:solidFill>
                <a:latin typeface="標楷體" pitchFamily="65" charset="-120"/>
                <a:ea typeface="標楷體" pitchFamily="65" charset="-120"/>
              </a:rPr>
              <a:t>志</a:t>
            </a:r>
            <a:r>
              <a:rPr lang="zh-TW" altLang="en-US" dirty="0" smtClean="0">
                <a:solidFill>
                  <a:srgbClr val="0066FF"/>
                </a:solidFill>
                <a:latin typeface="標楷體" pitchFamily="65" charset="-120"/>
                <a:ea typeface="標楷體" pitchFamily="65" charset="-120"/>
              </a:rPr>
              <a:t>工皆配合交通崗值勤位置，班級亦設有輪值愛心導護，</a:t>
            </a:r>
            <a:r>
              <a:rPr lang="en-US" altLang="zh-TW" dirty="0" smtClean="0">
                <a:solidFill>
                  <a:srgbClr val="0066FF"/>
                </a:solidFill>
                <a:latin typeface="標楷體" pitchFamily="65" charset="-120"/>
                <a:ea typeface="標楷體" pitchFamily="65" charset="-120"/>
              </a:rPr>
              <a:t>5</a:t>
            </a:r>
            <a:r>
              <a:rPr lang="zh-TW" altLang="en-US" dirty="0" smtClean="0">
                <a:solidFill>
                  <a:srgbClr val="0066FF"/>
                </a:solidFill>
                <a:latin typeface="標楷體" pitchFamily="65" charset="-120"/>
                <a:ea typeface="標楷體" pitchFamily="65" charset="-120"/>
              </a:rPr>
              <a:t>點</a:t>
            </a:r>
            <a:r>
              <a:rPr lang="en-US" altLang="zh-TW" dirty="0" smtClean="0">
                <a:solidFill>
                  <a:srgbClr val="0066FF"/>
                </a:solidFill>
                <a:latin typeface="標楷體" pitchFamily="65" charset="-120"/>
                <a:ea typeface="標楷體" pitchFamily="65" charset="-120"/>
              </a:rPr>
              <a:t>30</a:t>
            </a:r>
            <a:r>
              <a:rPr lang="zh-TW" altLang="en-US" dirty="0" smtClean="0">
                <a:solidFill>
                  <a:srgbClr val="0066FF"/>
                </a:solidFill>
                <a:latin typeface="標楷體" pitchFamily="65" charset="-120"/>
                <a:ea typeface="標楷體" pitchFamily="65" charset="-120"/>
              </a:rPr>
              <a:t>分課後班放學目前多聘請一位保全與一位課後社團助理進行放學時的導護值勤。</a:t>
            </a:r>
            <a:endParaRPr lang="zh-TW" altLang="en-US" dirty="0">
              <a:solidFill>
                <a:srgbClr val="0066FF"/>
              </a:solidFill>
              <a:latin typeface="標楷體" pitchFamily="65" charset="-120"/>
              <a:ea typeface="標楷體" pitchFamily="65" charset="-120"/>
            </a:endParaRPr>
          </a:p>
        </p:txBody>
      </p:sp>
      <p:pic>
        <p:nvPicPr>
          <p:cNvPr id="16" name="內容版面配置區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41324" y="2769318"/>
            <a:ext cx="4032104" cy="232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內容版面配置區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4612" y="4357694"/>
            <a:ext cx="3325536" cy="2160000"/>
          </a:xfrm>
          <a:prstGeom prst="rect">
            <a:avLst/>
          </a:prstGeom>
        </p:spPr>
      </p:pic>
      <p:pic>
        <p:nvPicPr>
          <p:cNvPr id="15" name="Picture 14" descr="DSC050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5000628" y="2714620"/>
            <a:ext cx="3294063" cy="218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6887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406456FC-EB02-486F-90F5-481FA089D120}" type="slidenum">
              <a:rPr lang="en-US" altLang="zh-TW" sz="1400" smtClean="0"/>
              <a:pPr eaLnBrk="1" hangingPunct="1">
                <a:spcBef>
                  <a:spcPct val="0"/>
                </a:spcBef>
                <a:buFontTx/>
                <a:buNone/>
              </a:pPr>
              <a:t>4</a:t>
            </a:fld>
            <a:endParaRPr lang="en-US" altLang="zh-TW" sz="1400" smtClean="0"/>
          </a:p>
        </p:txBody>
      </p:sp>
      <p:sp>
        <p:nvSpPr>
          <p:cNvPr id="4107" name="Oval 11"/>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3076" name="WordArt 6"/>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3077" name="Picture 7"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7980"/>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0"/>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pic>
        <p:nvPicPr>
          <p:cNvPr id="3080" name="Picture 1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1"/>
          <p:cNvSpPr>
            <a:spLocks noGrp="1" noChangeArrowheads="1"/>
          </p:cNvSpPr>
          <p:nvPr>
            <p:ph type="title"/>
          </p:nvPr>
        </p:nvSpPr>
        <p:spPr>
          <a:xfrm>
            <a:off x="374626" y="620688"/>
            <a:ext cx="2160240" cy="1143000"/>
          </a:xfrm>
        </p:spPr>
        <p:txBody>
          <a:bodyPr/>
          <a:lstStyle/>
          <a:p>
            <a:pPr eaLnBrk="1" hangingPunct="1"/>
            <a:r>
              <a:rPr lang="zh-TW" altLang="en-US" sz="3600" b="1" dirty="0" smtClean="0">
                <a:solidFill>
                  <a:srgbClr val="784C12"/>
                </a:solidFill>
                <a:latin typeface="標楷體" pitchFamily="65" charset="-120"/>
                <a:ea typeface="標楷體" pitchFamily="65" charset="-120"/>
              </a:rPr>
              <a:t>建議三</a:t>
            </a:r>
          </a:p>
        </p:txBody>
      </p:sp>
      <p:sp>
        <p:nvSpPr>
          <p:cNvPr id="4118" name="Rectangle 22"/>
          <p:cNvSpPr>
            <a:spLocks noGrp="1" noChangeArrowheads="1"/>
          </p:cNvSpPr>
          <p:nvPr>
            <p:ph type="body" idx="1"/>
          </p:nvPr>
        </p:nvSpPr>
        <p:spPr>
          <a:xfrm>
            <a:off x="2266950" y="836712"/>
            <a:ext cx="6651625" cy="1008112"/>
          </a:xfrm>
        </p:spPr>
        <p:txBody>
          <a:bodyPr/>
          <a:lstStyle/>
          <a:p>
            <a:pPr marL="0" indent="0" eaLnBrk="1" hangingPunct="1">
              <a:lnSpc>
                <a:spcPct val="90000"/>
              </a:lnSpc>
              <a:buNone/>
              <a:defRPr/>
            </a:pPr>
            <a:r>
              <a:rPr lang="zh-TW" altLang="en-US" sz="2400" dirty="0">
                <a:solidFill>
                  <a:srgbClr val="000066"/>
                </a:solidFill>
                <a:latin typeface="標楷體" pitchFamily="65" charset="-120"/>
                <a:ea typeface="標楷體" pitchFamily="65" charset="-120"/>
              </a:rPr>
              <a:t>對課照中心接學生進行管控，建議後續對課照中心以交通車接送應</a:t>
            </a:r>
            <a:r>
              <a:rPr lang="zh-TW" altLang="en-US" sz="2400" dirty="0" smtClean="0">
                <a:solidFill>
                  <a:srgbClr val="000066"/>
                </a:solidFill>
                <a:latin typeface="標楷體" pitchFamily="65" charset="-120"/>
                <a:ea typeface="標楷體" pitchFamily="65" charset="-120"/>
              </a:rPr>
              <a:t>加強</a:t>
            </a:r>
            <a:r>
              <a:rPr lang="zh-TW" altLang="en-US" sz="2400" dirty="0">
                <a:solidFill>
                  <a:srgbClr val="000066"/>
                </a:solidFill>
                <a:latin typeface="標楷體" pitchFamily="65" charset="-120"/>
                <a:ea typeface="標楷體" pitchFamily="65" charset="-120"/>
              </a:rPr>
              <a:t>管理</a:t>
            </a:r>
            <a:endParaRPr lang="en-US" altLang="zh-TW" sz="2400" dirty="0">
              <a:solidFill>
                <a:srgbClr val="000066"/>
              </a:solidFill>
              <a:latin typeface="標楷體" pitchFamily="65" charset="-120"/>
              <a:ea typeface="標楷體" pitchFamily="65" charset="-120"/>
            </a:endParaRPr>
          </a:p>
        </p:txBody>
      </p:sp>
      <p:sp>
        <p:nvSpPr>
          <p:cNvPr id="2" name="矩形 1"/>
          <p:cNvSpPr/>
          <p:nvPr/>
        </p:nvSpPr>
        <p:spPr>
          <a:xfrm>
            <a:off x="496566" y="1863995"/>
            <a:ext cx="8190234" cy="590931"/>
          </a:xfrm>
          <a:prstGeom prst="rect">
            <a:avLst/>
          </a:prstGeom>
        </p:spPr>
        <p:txBody>
          <a:bodyPr wrap="square">
            <a:spAutoFit/>
          </a:bodyPr>
          <a:lstStyle/>
          <a:p>
            <a:pPr marL="0" indent="0" eaLnBrk="1" hangingPunct="1">
              <a:lnSpc>
                <a:spcPct val="90000"/>
              </a:lnSpc>
              <a:buNone/>
              <a:defRPr/>
            </a:pPr>
            <a:r>
              <a:rPr lang="zh-TW" altLang="en-US" dirty="0">
                <a:solidFill>
                  <a:srgbClr val="FF0000"/>
                </a:solidFill>
                <a:latin typeface="標楷體" pitchFamily="65" charset="-120"/>
                <a:ea typeface="標楷體" pitchFamily="65" charset="-120"/>
              </a:rPr>
              <a:t>改善</a:t>
            </a:r>
            <a:r>
              <a:rPr lang="zh-TW" altLang="en-US" dirty="0" smtClean="0">
                <a:solidFill>
                  <a:srgbClr val="FF0000"/>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每學年開學前召開安親班夥伴會議，宣導管控接送學生與交通車管理資料填寫。</a:t>
            </a:r>
            <a:endParaRPr lang="zh-TW" altLang="en-US" dirty="0">
              <a:solidFill>
                <a:srgbClr val="0066FF"/>
              </a:solidFill>
              <a:latin typeface="標楷體" pitchFamily="65" charset="-120"/>
              <a:ea typeface="標楷體" pitchFamily="65" charset="-120"/>
            </a:endParaRPr>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01" y="2634359"/>
            <a:ext cx="3709129" cy="2476265"/>
          </a:xfrm>
          <a:prstGeom prst="rect">
            <a:avLst/>
          </a:prstGeom>
        </p:spPr>
      </p:pic>
      <p:pic>
        <p:nvPicPr>
          <p:cNvPr id="5" name="圖片 4"/>
          <p:cNvPicPr>
            <a:picLocks noChangeAspect="1"/>
          </p:cNvPicPr>
          <p:nvPr/>
        </p:nvPicPr>
        <p:blipFill rotWithShape="1">
          <a:blip r:embed="rId6">
            <a:extLst>
              <a:ext uri="{28A0092B-C50C-407E-A947-70E740481C1C}">
                <a14:useLocalDpi xmlns:a14="http://schemas.microsoft.com/office/drawing/2010/main" val="0"/>
              </a:ext>
            </a:extLst>
          </a:blip>
          <a:srcRect t="24370"/>
          <a:stretch/>
        </p:blipFill>
        <p:spPr>
          <a:xfrm>
            <a:off x="5000628" y="2285992"/>
            <a:ext cx="3863340" cy="3453854"/>
          </a:xfrm>
          <a:prstGeom prst="rect">
            <a:avLst/>
          </a:prstGeom>
        </p:spPr>
      </p:pic>
      <p:pic>
        <p:nvPicPr>
          <p:cNvPr id="2050" name="Picture 2" descr="C:\Users\THYNB\Desktop\DSC_4655.JPG"/>
          <p:cNvPicPr>
            <a:picLocks noChangeAspect="1" noChangeArrowheads="1"/>
          </p:cNvPicPr>
          <p:nvPr/>
        </p:nvPicPr>
        <p:blipFill>
          <a:blip r:embed="rId7" cstate="print"/>
          <a:srcRect/>
          <a:stretch>
            <a:fillRect/>
          </a:stretch>
        </p:blipFill>
        <p:spPr bwMode="auto">
          <a:xfrm>
            <a:off x="2928926" y="4214818"/>
            <a:ext cx="3143272" cy="2357454"/>
          </a:xfrm>
          <a:prstGeom prst="rect">
            <a:avLst/>
          </a:prstGeom>
          <a:noFill/>
        </p:spPr>
      </p:pic>
    </p:spTree>
    <p:extLst>
      <p:ext uri="{BB962C8B-B14F-4D97-AF65-F5344CB8AC3E}">
        <p14:creationId xmlns:p14="http://schemas.microsoft.com/office/powerpoint/2010/main" val="1829819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406456FC-EB02-486F-90F5-481FA089D120}" type="slidenum">
              <a:rPr lang="en-US" altLang="zh-TW" sz="1400" smtClean="0"/>
              <a:pPr eaLnBrk="1" hangingPunct="1">
                <a:spcBef>
                  <a:spcPct val="0"/>
                </a:spcBef>
                <a:buFontTx/>
                <a:buNone/>
              </a:pPr>
              <a:t>5</a:t>
            </a:fld>
            <a:endParaRPr lang="en-US" altLang="zh-TW" sz="1400" smtClean="0"/>
          </a:p>
        </p:txBody>
      </p:sp>
      <p:sp>
        <p:nvSpPr>
          <p:cNvPr id="4107" name="Oval 11"/>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3076" name="WordArt 6"/>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3077" name="Picture 7"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7980"/>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0"/>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pic>
        <p:nvPicPr>
          <p:cNvPr id="3080" name="Picture 1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1"/>
          <p:cNvSpPr>
            <a:spLocks noGrp="1" noChangeArrowheads="1"/>
          </p:cNvSpPr>
          <p:nvPr>
            <p:ph type="title"/>
          </p:nvPr>
        </p:nvSpPr>
        <p:spPr>
          <a:xfrm>
            <a:off x="374626" y="620688"/>
            <a:ext cx="2160240" cy="1143000"/>
          </a:xfrm>
        </p:spPr>
        <p:txBody>
          <a:bodyPr/>
          <a:lstStyle/>
          <a:p>
            <a:pPr eaLnBrk="1" hangingPunct="1"/>
            <a:r>
              <a:rPr lang="zh-TW" altLang="en-US" sz="3600" b="1" dirty="0" smtClean="0">
                <a:solidFill>
                  <a:srgbClr val="784C12"/>
                </a:solidFill>
                <a:latin typeface="標楷體" pitchFamily="65" charset="-120"/>
                <a:ea typeface="標楷體" pitchFamily="65" charset="-120"/>
              </a:rPr>
              <a:t>建議四</a:t>
            </a:r>
          </a:p>
        </p:txBody>
      </p:sp>
      <p:sp>
        <p:nvSpPr>
          <p:cNvPr id="4118" name="Rectangle 22"/>
          <p:cNvSpPr>
            <a:spLocks noGrp="1" noChangeArrowheads="1"/>
          </p:cNvSpPr>
          <p:nvPr>
            <p:ph type="body" idx="1"/>
          </p:nvPr>
        </p:nvSpPr>
        <p:spPr>
          <a:xfrm>
            <a:off x="2266950" y="549275"/>
            <a:ext cx="6651625" cy="1295549"/>
          </a:xfrm>
        </p:spPr>
        <p:txBody>
          <a:bodyPr/>
          <a:lstStyle/>
          <a:p>
            <a:pPr marL="0" indent="0" eaLnBrk="1" hangingPunct="1">
              <a:lnSpc>
                <a:spcPct val="90000"/>
              </a:lnSpc>
              <a:buNone/>
              <a:defRPr/>
            </a:pPr>
            <a:r>
              <a:rPr lang="zh-TW" altLang="en-US" sz="2400" dirty="0" smtClean="0">
                <a:solidFill>
                  <a:srgbClr val="000066"/>
                </a:solidFill>
                <a:latin typeface="標楷體" pitchFamily="65" charset="-120"/>
                <a:ea typeface="標楷體" pitchFamily="65" charset="-120"/>
              </a:rPr>
              <a:t>建議</a:t>
            </a:r>
            <a:r>
              <a:rPr lang="zh-TW" altLang="en-US" sz="2400" dirty="0">
                <a:solidFill>
                  <a:srgbClr val="000066"/>
                </a:solidFill>
                <a:latin typeface="標楷體" pitchFamily="65" charset="-120"/>
                <a:ea typeface="標楷體" pitchFamily="65" charset="-120"/>
              </a:rPr>
              <a:t>學校導護志工站的位置及方向應調整為面對車輛，另外班級導</a:t>
            </a:r>
            <a:r>
              <a:rPr lang="zh-TW" altLang="en-US" sz="2400" dirty="0" smtClean="0">
                <a:solidFill>
                  <a:srgbClr val="000066"/>
                </a:solidFill>
                <a:latin typeface="標楷體" pitchFamily="65" charset="-120"/>
                <a:ea typeface="標楷體" pitchFamily="65" charset="-120"/>
              </a:rPr>
              <a:t>護的</a:t>
            </a:r>
            <a:r>
              <a:rPr lang="zh-TW" altLang="en-US" sz="2400" dirty="0">
                <a:solidFill>
                  <a:srgbClr val="000066"/>
                </a:solidFill>
                <a:latin typeface="標楷體" pitchFamily="65" charset="-120"/>
                <a:ea typeface="標楷體" pitchFamily="65" charset="-120"/>
              </a:rPr>
              <a:t>執勤對於交通安全意識是否足夠，建議針對班級導護進行</a:t>
            </a:r>
            <a:r>
              <a:rPr lang="zh-TW" altLang="en-US" sz="2400" dirty="0" smtClean="0">
                <a:solidFill>
                  <a:srgbClr val="000066"/>
                </a:solidFill>
                <a:latin typeface="標楷體" pitchFamily="65" charset="-120"/>
                <a:ea typeface="標楷體" pitchFamily="65" charset="-120"/>
              </a:rPr>
              <a:t>交通安全安全</a:t>
            </a:r>
            <a:r>
              <a:rPr lang="zh-TW" altLang="en-US" sz="2400" dirty="0">
                <a:solidFill>
                  <a:srgbClr val="000066"/>
                </a:solidFill>
                <a:latin typeface="標楷體" pitchFamily="65" charset="-120"/>
                <a:ea typeface="標楷體" pitchFamily="65" charset="-120"/>
              </a:rPr>
              <a:t>研習。</a:t>
            </a:r>
            <a:endParaRPr lang="en-US" altLang="zh-TW" sz="2400" dirty="0">
              <a:solidFill>
                <a:srgbClr val="000066"/>
              </a:solidFill>
              <a:latin typeface="標楷體" pitchFamily="65" charset="-120"/>
              <a:ea typeface="標楷體" pitchFamily="65" charset="-120"/>
            </a:endParaRPr>
          </a:p>
        </p:txBody>
      </p:sp>
      <p:sp>
        <p:nvSpPr>
          <p:cNvPr id="2" name="矩形 1"/>
          <p:cNvSpPr/>
          <p:nvPr/>
        </p:nvSpPr>
        <p:spPr>
          <a:xfrm>
            <a:off x="496566" y="1863995"/>
            <a:ext cx="8190234" cy="590931"/>
          </a:xfrm>
          <a:prstGeom prst="rect">
            <a:avLst/>
          </a:prstGeom>
        </p:spPr>
        <p:txBody>
          <a:bodyPr wrap="square">
            <a:spAutoFit/>
          </a:bodyPr>
          <a:lstStyle/>
          <a:p>
            <a:pPr marL="0" indent="0" eaLnBrk="1" hangingPunct="1">
              <a:lnSpc>
                <a:spcPct val="90000"/>
              </a:lnSpc>
              <a:buNone/>
              <a:defRPr/>
            </a:pPr>
            <a:r>
              <a:rPr lang="zh-TW" altLang="en-US" dirty="0">
                <a:solidFill>
                  <a:srgbClr val="FF0000"/>
                </a:solidFill>
                <a:latin typeface="標楷體" pitchFamily="65" charset="-120"/>
                <a:ea typeface="標楷體" pitchFamily="65" charset="-120"/>
              </a:rPr>
              <a:t>改善</a:t>
            </a:r>
            <a:r>
              <a:rPr lang="zh-TW" altLang="en-US" dirty="0" smtClean="0">
                <a:solidFill>
                  <a:srgbClr val="FF0000"/>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向導護志工宣導執勤時宜面向車輛，班級導護則是依附在導護志工崗旁邊，聽從導護志工的指揮與配置，利用家長座談日對家長進行交通安安全研習。</a:t>
            </a:r>
            <a:endParaRPr lang="zh-TW" altLang="en-US" dirty="0">
              <a:solidFill>
                <a:srgbClr val="0066FF"/>
              </a:solidFill>
              <a:latin typeface="標楷體" pitchFamily="65" charset="-120"/>
              <a:ea typeface="標楷體" pitchFamily="65" charset="-120"/>
            </a:endParaRPr>
          </a:p>
        </p:txBody>
      </p:sp>
      <p:pic>
        <p:nvPicPr>
          <p:cNvPr id="14" name="內容版面配置區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626" y="2516224"/>
            <a:ext cx="4105129" cy="2321639"/>
          </a:xfrm>
          <a:prstGeom prst="rect">
            <a:avLst/>
          </a:prstGeom>
        </p:spPr>
      </p:pic>
      <p:pic>
        <p:nvPicPr>
          <p:cNvPr id="1027" name="Picture 3" descr="C:\Users\THYNB\Desktop\DSC_4657.JPG"/>
          <p:cNvPicPr>
            <a:picLocks noChangeAspect="1" noChangeArrowheads="1"/>
          </p:cNvPicPr>
          <p:nvPr/>
        </p:nvPicPr>
        <p:blipFill>
          <a:blip r:embed="rId6" cstate="print"/>
          <a:srcRect/>
          <a:stretch>
            <a:fillRect/>
          </a:stretch>
        </p:blipFill>
        <p:spPr bwMode="auto">
          <a:xfrm>
            <a:off x="5257776" y="2746670"/>
            <a:ext cx="3429024" cy="2571768"/>
          </a:xfrm>
          <a:prstGeom prst="rect">
            <a:avLst/>
          </a:prstGeom>
          <a:noFill/>
        </p:spPr>
      </p:pic>
      <p:pic>
        <p:nvPicPr>
          <p:cNvPr id="3" name="圖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9618" y="4033036"/>
            <a:ext cx="3493569" cy="2620177"/>
          </a:xfrm>
          <a:prstGeom prst="rect">
            <a:avLst/>
          </a:prstGeom>
        </p:spPr>
      </p:pic>
    </p:spTree>
    <p:extLst>
      <p:ext uri="{BB962C8B-B14F-4D97-AF65-F5344CB8AC3E}">
        <p14:creationId xmlns:p14="http://schemas.microsoft.com/office/powerpoint/2010/main" val="3813194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406456FC-EB02-486F-90F5-481FA089D120}" type="slidenum">
              <a:rPr lang="en-US" altLang="zh-TW" sz="1400" smtClean="0"/>
              <a:pPr eaLnBrk="1" hangingPunct="1">
                <a:spcBef>
                  <a:spcPct val="0"/>
                </a:spcBef>
                <a:buFontTx/>
                <a:buNone/>
              </a:pPr>
              <a:t>6</a:t>
            </a:fld>
            <a:endParaRPr lang="en-US" altLang="zh-TW" sz="1400" smtClean="0"/>
          </a:p>
        </p:txBody>
      </p:sp>
      <p:sp>
        <p:nvSpPr>
          <p:cNvPr id="4107" name="Oval 11"/>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3076" name="WordArt 6"/>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3077" name="Picture 7"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7980"/>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0"/>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pic>
        <p:nvPicPr>
          <p:cNvPr id="3080" name="Picture 1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1"/>
          <p:cNvSpPr>
            <a:spLocks noGrp="1" noChangeArrowheads="1"/>
          </p:cNvSpPr>
          <p:nvPr>
            <p:ph type="title"/>
          </p:nvPr>
        </p:nvSpPr>
        <p:spPr>
          <a:xfrm>
            <a:off x="374626" y="620688"/>
            <a:ext cx="2160240" cy="1143000"/>
          </a:xfrm>
        </p:spPr>
        <p:txBody>
          <a:bodyPr/>
          <a:lstStyle/>
          <a:p>
            <a:pPr eaLnBrk="1" hangingPunct="1"/>
            <a:r>
              <a:rPr lang="zh-TW" altLang="en-US" sz="3600" b="1" dirty="0" smtClean="0">
                <a:solidFill>
                  <a:srgbClr val="784C12"/>
                </a:solidFill>
                <a:latin typeface="標楷體" pitchFamily="65" charset="-120"/>
                <a:ea typeface="標楷體" pitchFamily="65" charset="-120"/>
              </a:rPr>
              <a:t>建議五</a:t>
            </a:r>
          </a:p>
        </p:txBody>
      </p:sp>
      <p:sp>
        <p:nvSpPr>
          <p:cNvPr id="4118" name="Rectangle 22"/>
          <p:cNvSpPr>
            <a:spLocks noGrp="1" noChangeArrowheads="1"/>
          </p:cNvSpPr>
          <p:nvPr>
            <p:ph type="body" idx="1"/>
          </p:nvPr>
        </p:nvSpPr>
        <p:spPr>
          <a:xfrm>
            <a:off x="2266950" y="836712"/>
            <a:ext cx="6651625" cy="847850"/>
          </a:xfrm>
        </p:spPr>
        <p:txBody>
          <a:bodyPr/>
          <a:lstStyle/>
          <a:p>
            <a:pPr marL="0" indent="0" eaLnBrk="1" hangingPunct="1">
              <a:lnSpc>
                <a:spcPct val="90000"/>
              </a:lnSpc>
              <a:buNone/>
              <a:defRPr/>
            </a:pPr>
            <a:r>
              <a:rPr lang="zh-TW" altLang="en-US" sz="2400" dirty="0">
                <a:solidFill>
                  <a:srgbClr val="000066"/>
                </a:solidFill>
                <a:latin typeface="標楷體" pitchFamily="65" charset="-120"/>
                <a:ea typeface="標楷體" pitchFamily="65" charset="-120"/>
              </a:rPr>
              <a:t>糾察隊建議名稱交通服務隊，建議讓學生參與交通安全宣導</a:t>
            </a:r>
            <a:endParaRPr lang="en-US" altLang="zh-TW" sz="2400" dirty="0">
              <a:solidFill>
                <a:srgbClr val="000066"/>
              </a:solidFill>
              <a:latin typeface="標楷體" pitchFamily="65" charset="-120"/>
              <a:ea typeface="標楷體" pitchFamily="65" charset="-120"/>
            </a:endParaRPr>
          </a:p>
        </p:txBody>
      </p:sp>
      <p:sp>
        <p:nvSpPr>
          <p:cNvPr id="2" name="矩形 1"/>
          <p:cNvSpPr/>
          <p:nvPr/>
        </p:nvSpPr>
        <p:spPr>
          <a:xfrm>
            <a:off x="496566" y="1863995"/>
            <a:ext cx="8190234" cy="590931"/>
          </a:xfrm>
          <a:prstGeom prst="rect">
            <a:avLst/>
          </a:prstGeom>
        </p:spPr>
        <p:txBody>
          <a:bodyPr wrap="square">
            <a:spAutoFit/>
          </a:bodyPr>
          <a:lstStyle/>
          <a:p>
            <a:pPr marL="0" indent="0" eaLnBrk="1" hangingPunct="1">
              <a:lnSpc>
                <a:spcPct val="90000"/>
              </a:lnSpc>
              <a:buNone/>
              <a:defRPr/>
            </a:pPr>
            <a:r>
              <a:rPr lang="zh-TW" altLang="en-US" dirty="0" smtClean="0">
                <a:solidFill>
                  <a:srgbClr val="FF0000"/>
                </a:solidFill>
                <a:latin typeface="標楷體" pitchFamily="65" charset="-120"/>
                <a:ea typeface="標楷體" pitchFamily="65" charset="-120"/>
              </a:rPr>
              <a:t>改善：</a:t>
            </a:r>
            <a:r>
              <a:rPr lang="zh-TW" altLang="en-US" dirty="0" smtClean="0">
                <a:solidFill>
                  <a:srgbClr val="0066FF"/>
                </a:solidFill>
                <a:latin typeface="標楷體" pitchFamily="65" charset="-120"/>
                <a:ea typeface="標楷體" pitchFamily="65" charset="-120"/>
              </a:rPr>
              <a:t>列入下次校務會議討論議程，待校務會議通過後改名並採購新式臂章。晨會交通安全宣導時組織學生上台演出配合宣導。 </a:t>
            </a:r>
            <a:endParaRPr lang="zh-TW" altLang="en-US" dirty="0">
              <a:solidFill>
                <a:srgbClr val="0066FF"/>
              </a:solidFill>
              <a:latin typeface="標楷體" pitchFamily="65" charset="-120"/>
              <a:ea typeface="標楷體" pitchFamily="65" charset="-120"/>
            </a:endParaRPr>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01" y="2634359"/>
            <a:ext cx="3709129" cy="2476265"/>
          </a:xfrm>
          <a:prstGeom prst="rect">
            <a:avLst/>
          </a:prstGeom>
        </p:spPr>
      </p:pic>
      <p:pic>
        <p:nvPicPr>
          <p:cNvPr id="5" name="圖片 4"/>
          <p:cNvPicPr>
            <a:picLocks noChangeAspect="1"/>
          </p:cNvPicPr>
          <p:nvPr/>
        </p:nvPicPr>
        <p:blipFill rotWithShape="1">
          <a:blip r:embed="rId6">
            <a:extLst>
              <a:ext uri="{28A0092B-C50C-407E-A947-70E740481C1C}">
                <a14:useLocalDpi xmlns:a14="http://schemas.microsoft.com/office/drawing/2010/main" val="0"/>
              </a:ext>
            </a:extLst>
          </a:blip>
          <a:srcRect t="24370"/>
          <a:stretch/>
        </p:blipFill>
        <p:spPr>
          <a:xfrm>
            <a:off x="4653809" y="2681537"/>
            <a:ext cx="3863340" cy="3453854"/>
          </a:xfrm>
          <a:prstGeom prst="rect">
            <a:avLst/>
          </a:prstGeom>
        </p:spPr>
      </p:pic>
    </p:spTree>
    <p:extLst>
      <p:ext uri="{BB962C8B-B14F-4D97-AF65-F5344CB8AC3E}">
        <p14:creationId xmlns:p14="http://schemas.microsoft.com/office/powerpoint/2010/main" val="254969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406456FC-EB02-486F-90F5-481FA089D120}" type="slidenum">
              <a:rPr lang="en-US" altLang="zh-TW" sz="1400" smtClean="0"/>
              <a:pPr eaLnBrk="1" hangingPunct="1">
                <a:spcBef>
                  <a:spcPct val="0"/>
                </a:spcBef>
                <a:buFontTx/>
                <a:buNone/>
              </a:pPr>
              <a:t>7</a:t>
            </a:fld>
            <a:endParaRPr lang="en-US" altLang="zh-TW" sz="1400" smtClean="0"/>
          </a:p>
        </p:txBody>
      </p:sp>
      <p:sp>
        <p:nvSpPr>
          <p:cNvPr id="4107" name="Oval 11"/>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3076" name="WordArt 6"/>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3077" name="Picture 7"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7980"/>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0"/>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pic>
        <p:nvPicPr>
          <p:cNvPr id="3080" name="Picture 1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1"/>
          <p:cNvSpPr>
            <a:spLocks noGrp="1" noChangeArrowheads="1"/>
          </p:cNvSpPr>
          <p:nvPr>
            <p:ph type="title"/>
          </p:nvPr>
        </p:nvSpPr>
        <p:spPr>
          <a:xfrm>
            <a:off x="374626" y="620688"/>
            <a:ext cx="2160240" cy="1143000"/>
          </a:xfrm>
        </p:spPr>
        <p:txBody>
          <a:bodyPr/>
          <a:lstStyle/>
          <a:p>
            <a:pPr eaLnBrk="1" hangingPunct="1"/>
            <a:r>
              <a:rPr lang="zh-TW" altLang="en-US" sz="3600" b="1" dirty="0" smtClean="0">
                <a:solidFill>
                  <a:srgbClr val="784C12"/>
                </a:solidFill>
                <a:latin typeface="標楷體" pitchFamily="65" charset="-120"/>
                <a:ea typeface="標楷體" pitchFamily="65" charset="-120"/>
              </a:rPr>
              <a:t>建議六</a:t>
            </a:r>
          </a:p>
        </p:txBody>
      </p:sp>
      <p:sp>
        <p:nvSpPr>
          <p:cNvPr id="4118" name="Rectangle 22"/>
          <p:cNvSpPr>
            <a:spLocks noGrp="1" noChangeArrowheads="1"/>
          </p:cNvSpPr>
          <p:nvPr>
            <p:ph type="body" idx="1"/>
          </p:nvPr>
        </p:nvSpPr>
        <p:spPr>
          <a:xfrm>
            <a:off x="2266950" y="836712"/>
            <a:ext cx="6651625" cy="1008112"/>
          </a:xfrm>
        </p:spPr>
        <p:txBody>
          <a:bodyPr/>
          <a:lstStyle/>
          <a:p>
            <a:pPr marL="0" indent="0" eaLnBrk="1" hangingPunct="1">
              <a:lnSpc>
                <a:spcPct val="90000"/>
              </a:lnSpc>
              <a:buNone/>
              <a:defRPr/>
            </a:pPr>
            <a:r>
              <a:rPr lang="zh-TW" altLang="en-US" sz="2400" dirty="0">
                <a:solidFill>
                  <a:srgbClr val="000066"/>
                </a:solidFill>
                <a:latin typeface="標楷體" pitchFamily="65" charset="-120"/>
                <a:ea typeface="標楷體" pitchFamily="65" charset="-120"/>
              </a:rPr>
              <a:t>自我檢核表常見違規行為填走廊奔跑、走廊進行遊戲邊走路邊</a:t>
            </a:r>
            <a:r>
              <a:rPr lang="zh-TW" altLang="en-US" sz="2400" dirty="0" smtClean="0">
                <a:solidFill>
                  <a:srgbClr val="000066"/>
                </a:solidFill>
                <a:latin typeface="標楷體" pitchFamily="65" charset="-120"/>
                <a:ea typeface="標楷體" pitchFamily="65" charset="-120"/>
              </a:rPr>
              <a:t>吃東西</a:t>
            </a:r>
            <a:r>
              <a:rPr lang="zh-TW" altLang="en-US" sz="2400" dirty="0">
                <a:solidFill>
                  <a:srgbClr val="000066"/>
                </a:solidFill>
                <a:latin typeface="標楷體" pitchFamily="65" charset="-120"/>
                <a:ea typeface="標楷體" pitchFamily="65" charset="-120"/>
              </a:rPr>
              <a:t>，但在簡報中未說明改善策略及實施成效</a:t>
            </a:r>
            <a:endParaRPr lang="en-US" altLang="zh-TW" sz="2400" dirty="0">
              <a:solidFill>
                <a:srgbClr val="000066"/>
              </a:solidFill>
              <a:latin typeface="標楷體" pitchFamily="65" charset="-120"/>
              <a:ea typeface="標楷體" pitchFamily="65" charset="-120"/>
            </a:endParaRPr>
          </a:p>
        </p:txBody>
      </p:sp>
      <p:sp>
        <p:nvSpPr>
          <p:cNvPr id="2" name="矩形 1"/>
          <p:cNvSpPr/>
          <p:nvPr/>
        </p:nvSpPr>
        <p:spPr>
          <a:xfrm>
            <a:off x="496566" y="1863995"/>
            <a:ext cx="8190234" cy="341632"/>
          </a:xfrm>
          <a:prstGeom prst="rect">
            <a:avLst/>
          </a:prstGeom>
        </p:spPr>
        <p:txBody>
          <a:bodyPr wrap="square">
            <a:spAutoFit/>
          </a:bodyPr>
          <a:lstStyle/>
          <a:p>
            <a:pPr marL="0" indent="0" eaLnBrk="1" hangingPunct="1">
              <a:lnSpc>
                <a:spcPct val="90000"/>
              </a:lnSpc>
              <a:buNone/>
              <a:defRPr/>
            </a:pPr>
            <a:r>
              <a:rPr lang="zh-TW" altLang="en-US" dirty="0">
                <a:solidFill>
                  <a:srgbClr val="FF0000"/>
                </a:solidFill>
                <a:latin typeface="標楷體" pitchFamily="65" charset="-120"/>
                <a:ea typeface="標楷體" pitchFamily="65" charset="-120"/>
              </a:rPr>
              <a:t>改善</a:t>
            </a:r>
            <a:r>
              <a:rPr lang="zh-TW" altLang="en-US" dirty="0" smtClean="0">
                <a:solidFill>
                  <a:srgbClr val="FF0000"/>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組織糾察隊課間巡邏，勸導學生走廊不奔跑、邊走邊吃等不良行為</a:t>
            </a:r>
            <a:r>
              <a:rPr lang="zh-TW" altLang="en-US" dirty="0">
                <a:solidFill>
                  <a:srgbClr val="0066FF"/>
                </a:solidFill>
                <a:latin typeface="標楷體" pitchFamily="65" charset="-120"/>
                <a:ea typeface="標楷體" pitchFamily="65" charset="-120"/>
              </a:rPr>
              <a:t>。</a:t>
            </a:r>
            <a:endParaRPr lang="en-US" altLang="zh-TW" dirty="0" smtClean="0">
              <a:solidFill>
                <a:srgbClr val="0066FF"/>
              </a:solidFill>
              <a:latin typeface="標楷體" pitchFamily="65" charset="-120"/>
              <a:ea typeface="標楷體" pitchFamily="65" charset="-120"/>
            </a:endParaRPr>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700" y="2504339"/>
            <a:ext cx="2246123" cy="3358152"/>
          </a:xfrm>
          <a:prstGeom prst="rect">
            <a:avLst/>
          </a:prstGeom>
        </p:spPr>
      </p:pic>
      <p:pic>
        <p:nvPicPr>
          <p:cNvPr id="4" name="圖片 3"/>
          <p:cNvPicPr>
            <a:picLocks noChangeAspect="1"/>
          </p:cNvPicPr>
          <p:nvPr/>
        </p:nvPicPr>
        <p:blipFill rotWithShape="1">
          <a:blip r:embed="rId6">
            <a:extLst>
              <a:ext uri="{28A0092B-C50C-407E-A947-70E740481C1C}">
                <a14:useLocalDpi xmlns:a14="http://schemas.microsoft.com/office/drawing/2010/main" val="0"/>
              </a:ext>
            </a:extLst>
          </a:blip>
          <a:srcRect t="1994"/>
          <a:stretch/>
        </p:blipFill>
        <p:spPr>
          <a:xfrm>
            <a:off x="3419872" y="2388213"/>
            <a:ext cx="4813139" cy="3539098"/>
          </a:xfrm>
          <a:prstGeom prst="rect">
            <a:avLst/>
          </a:prstGeom>
        </p:spPr>
      </p:pic>
    </p:spTree>
    <p:extLst>
      <p:ext uri="{BB962C8B-B14F-4D97-AF65-F5344CB8AC3E}">
        <p14:creationId xmlns:p14="http://schemas.microsoft.com/office/powerpoint/2010/main" val="3404091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406456FC-EB02-486F-90F5-481FA089D120}" type="slidenum">
              <a:rPr lang="en-US" altLang="zh-TW" sz="1400" smtClean="0"/>
              <a:pPr eaLnBrk="1" hangingPunct="1">
                <a:spcBef>
                  <a:spcPct val="0"/>
                </a:spcBef>
                <a:buFontTx/>
                <a:buNone/>
              </a:pPr>
              <a:t>8</a:t>
            </a:fld>
            <a:endParaRPr lang="en-US" altLang="zh-TW" sz="1400" smtClean="0"/>
          </a:p>
        </p:txBody>
      </p:sp>
      <p:sp>
        <p:nvSpPr>
          <p:cNvPr id="4107" name="Oval 11"/>
          <p:cNvSpPr>
            <a:spLocks noChangeArrowheads="1"/>
          </p:cNvSpPr>
          <p:nvPr/>
        </p:nvSpPr>
        <p:spPr bwMode="auto">
          <a:xfrm>
            <a:off x="1508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3076" name="WordArt 6"/>
          <p:cNvSpPr>
            <a:spLocks noChangeArrowheads="1" noChangeShapeType="1" noTextEdit="1"/>
          </p:cNvSpPr>
          <p:nvPr/>
        </p:nvSpPr>
        <p:spPr bwMode="auto">
          <a:xfrm>
            <a:off x="7451725" y="6453188"/>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3077" name="Picture 7" descr="英語校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校園一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7980"/>
            <a:ext cx="46434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0"/>
          <p:cNvSpPr>
            <a:spLocks noChangeArrowheads="1" noChangeShapeType="1" noTextEdit="1"/>
          </p:cNvSpPr>
          <p:nvPr/>
        </p:nvSpPr>
        <p:spPr bwMode="auto">
          <a:xfrm>
            <a:off x="250825" y="549275"/>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pic>
        <p:nvPicPr>
          <p:cNvPr id="3080" name="Picture 1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6408738"/>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1"/>
          <p:cNvSpPr>
            <a:spLocks noGrp="1" noChangeArrowheads="1"/>
          </p:cNvSpPr>
          <p:nvPr>
            <p:ph type="title"/>
          </p:nvPr>
        </p:nvSpPr>
        <p:spPr>
          <a:xfrm>
            <a:off x="374626" y="620688"/>
            <a:ext cx="2160240" cy="1143000"/>
          </a:xfrm>
        </p:spPr>
        <p:txBody>
          <a:bodyPr/>
          <a:lstStyle/>
          <a:p>
            <a:pPr eaLnBrk="1" hangingPunct="1"/>
            <a:r>
              <a:rPr lang="zh-TW" altLang="en-US" sz="3600" b="1" dirty="0" smtClean="0">
                <a:solidFill>
                  <a:srgbClr val="784C12"/>
                </a:solidFill>
                <a:latin typeface="標楷體" pitchFamily="65" charset="-120"/>
                <a:ea typeface="標楷體" pitchFamily="65" charset="-120"/>
              </a:rPr>
              <a:t>建議七</a:t>
            </a:r>
          </a:p>
        </p:txBody>
      </p:sp>
      <p:sp>
        <p:nvSpPr>
          <p:cNvPr id="4118" name="Rectangle 22"/>
          <p:cNvSpPr>
            <a:spLocks noGrp="1" noChangeArrowheads="1"/>
          </p:cNvSpPr>
          <p:nvPr>
            <p:ph type="body" idx="1"/>
          </p:nvPr>
        </p:nvSpPr>
        <p:spPr>
          <a:xfrm>
            <a:off x="2266950" y="836712"/>
            <a:ext cx="6651625" cy="1008112"/>
          </a:xfrm>
        </p:spPr>
        <p:txBody>
          <a:bodyPr/>
          <a:lstStyle/>
          <a:p>
            <a:pPr marL="0" indent="0" eaLnBrk="1" hangingPunct="1">
              <a:lnSpc>
                <a:spcPct val="90000"/>
              </a:lnSpc>
              <a:buNone/>
              <a:defRPr/>
            </a:pPr>
            <a:r>
              <a:rPr lang="zh-TW" altLang="en-US" sz="2400" dirty="0">
                <a:solidFill>
                  <a:srgbClr val="000066"/>
                </a:solidFill>
                <a:latin typeface="標楷體" pitchFamily="65" charset="-120"/>
                <a:ea typeface="標楷體" pitchFamily="65" charset="-120"/>
              </a:rPr>
              <a:t>現行有很多新的法規，請加強自行車附載、電動輔助自行車相關</a:t>
            </a:r>
            <a:r>
              <a:rPr lang="zh-TW" altLang="en-US" sz="2400" dirty="0" smtClean="0">
                <a:solidFill>
                  <a:srgbClr val="000066"/>
                </a:solidFill>
                <a:latin typeface="標楷體" pitchFamily="65" charset="-120"/>
                <a:ea typeface="標楷體" pitchFamily="65" charset="-120"/>
              </a:rPr>
              <a:t>安全宣導。</a:t>
            </a:r>
            <a:endParaRPr lang="en-US" altLang="zh-TW" sz="2400" dirty="0">
              <a:solidFill>
                <a:srgbClr val="000066"/>
              </a:solidFill>
              <a:latin typeface="標楷體" pitchFamily="65" charset="-120"/>
              <a:ea typeface="標楷體" pitchFamily="65" charset="-120"/>
            </a:endParaRPr>
          </a:p>
        </p:txBody>
      </p:sp>
      <p:sp>
        <p:nvSpPr>
          <p:cNvPr id="2" name="矩形 1"/>
          <p:cNvSpPr/>
          <p:nvPr/>
        </p:nvSpPr>
        <p:spPr>
          <a:xfrm>
            <a:off x="496566" y="1863995"/>
            <a:ext cx="8190234" cy="590931"/>
          </a:xfrm>
          <a:prstGeom prst="rect">
            <a:avLst/>
          </a:prstGeom>
        </p:spPr>
        <p:txBody>
          <a:bodyPr wrap="square">
            <a:spAutoFit/>
          </a:bodyPr>
          <a:lstStyle/>
          <a:p>
            <a:pPr marL="0" indent="0" eaLnBrk="1" hangingPunct="1">
              <a:lnSpc>
                <a:spcPct val="90000"/>
              </a:lnSpc>
              <a:buNone/>
              <a:defRPr/>
            </a:pPr>
            <a:r>
              <a:rPr lang="zh-TW" altLang="en-US" dirty="0">
                <a:solidFill>
                  <a:srgbClr val="FF0000"/>
                </a:solidFill>
                <a:latin typeface="標楷體" pitchFamily="65" charset="-120"/>
                <a:ea typeface="標楷體" pitchFamily="65" charset="-120"/>
              </a:rPr>
              <a:t>改善</a:t>
            </a:r>
            <a:r>
              <a:rPr lang="zh-TW" altLang="en-US" dirty="0" smtClean="0">
                <a:solidFill>
                  <a:srgbClr val="FF0000"/>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每學期與創世基金會合作舉辦保腦教育，向學生宣導乘坐自行車電動輔助自行車的安全規範。</a:t>
            </a:r>
            <a:endParaRPr lang="zh-TW" altLang="en-US" dirty="0">
              <a:solidFill>
                <a:srgbClr val="0066FF"/>
              </a:solidFill>
              <a:latin typeface="標楷體" pitchFamily="65" charset="-120"/>
              <a:ea typeface="標楷體" pitchFamily="65" charset="-120"/>
            </a:endParaRPr>
          </a:p>
        </p:txBody>
      </p:sp>
      <p:pic>
        <p:nvPicPr>
          <p:cNvPr id="3" name="Picture 2" descr="C:\Users\THYNB\Desktop\DSC_4409.JPG"/>
          <p:cNvPicPr>
            <a:picLocks noChangeAspect="1" noChangeArrowheads="1"/>
          </p:cNvPicPr>
          <p:nvPr/>
        </p:nvPicPr>
        <p:blipFill>
          <a:blip r:embed="rId5" cstate="print"/>
          <a:srcRect/>
          <a:stretch>
            <a:fillRect/>
          </a:stretch>
        </p:blipFill>
        <p:spPr bwMode="auto">
          <a:xfrm>
            <a:off x="928661" y="2714620"/>
            <a:ext cx="2952771" cy="2214578"/>
          </a:xfrm>
          <a:prstGeom prst="rect">
            <a:avLst/>
          </a:prstGeom>
          <a:noFill/>
        </p:spPr>
      </p:pic>
      <p:pic>
        <p:nvPicPr>
          <p:cNvPr id="3075" name="Picture 3" descr="C:\Users\THYNB\Desktop\DSC_4370.JPG"/>
          <p:cNvPicPr>
            <a:picLocks noChangeAspect="1" noChangeArrowheads="1"/>
          </p:cNvPicPr>
          <p:nvPr/>
        </p:nvPicPr>
        <p:blipFill>
          <a:blip r:embed="rId6" cstate="print"/>
          <a:srcRect/>
          <a:stretch>
            <a:fillRect/>
          </a:stretch>
        </p:blipFill>
        <p:spPr bwMode="auto">
          <a:xfrm>
            <a:off x="2857488" y="4214818"/>
            <a:ext cx="2880000" cy="2160000"/>
          </a:xfrm>
          <a:prstGeom prst="rect">
            <a:avLst/>
          </a:prstGeom>
          <a:noFill/>
        </p:spPr>
      </p:pic>
      <p:pic>
        <p:nvPicPr>
          <p:cNvPr id="4" name="Picture 4" descr="C:\Users\THYNB\Desktop\DSC_4356.JPG"/>
          <p:cNvPicPr>
            <a:picLocks noChangeAspect="1" noChangeArrowheads="1"/>
          </p:cNvPicPr>
          <p:nvPr/>
        </p:nvPicPr>
        <p:blipFill>
          <a:blip r:embed="rId7" cstate="print"/>
          <a:srcRect/>
          <a:stretch>
            <a:fillRect/>
          </a:stretch>
        </p:blipFill>
        <p:spPr bwMode="auto">
          <a:xfrm>
            <a:off x="5429256" y="2571744"/>
            <a:ext cx="2880000" cy="2160000"/>
          </a:xfrm>
          <a:prstGeom prst="rect">
            <a:avLst/>
          </a:prstGeom>
          <a:noFill/>
        </p:spPr>
      </p:pic>
    </p:spTree>
    <p:extLst>
      <p:ext uri="{BB962C8B-B14F-4D97-AF65-F5344CB8AC3E}">
        <p14:creationId xmlns:p14="http://schemas.microsoft.com/office/powerpoint/2010/main" val="3831358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37EC0F2C-145F-46CE-9C67-677B04DD644A}" type="slidenum">
              <a:rPr lang="en-US" altLang="zh-TW" sz="1400" smtClean="0"/>
              <a:pPr eaLnBrk="1" hangingPunct="1">
                <a:spcBef>
                  <a:spcPct val="0"/>
                </a:spcBef>
                <a:buFontTx/>
                <a:buNone/>
              </a:pPr>
              <a:t>9</a:t>
            </a:fld>
            <a:endParaRPr lang="en-US" altLang="zh-TW" sz="1400" smtClean="0"/>
          </a:p>
        </p:txBody>
      </p:sp>
      <p:sp>
        <p:nvSpPr>
          <p:cNvPr id="72706" name="Oval 2"/>
          <p:cNvSpPr>
            <a:spLocks noChangeArrowheads="1"/>
          </p:cNvSpPr>
          <p:nvPr/>
        </p:nvSpPr>
        <p:spPr bwMode="auto">
          <a:xfrm>
            <a:off x="6919913" y="261938"/>
            <a:ext cx="2016125" cy="647700"/>
          </a:xfrm>
          <a:prstGeom prst="ellipse">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latin typeface="Arial" pitchFamily="34" charset="0"/>
            </a:endParaRPr>
          </a:p>
        </p:txBody>
      </p:sp>
      <p:sp>
        <p:nvSpPr>
          <p:cNvPr id="56324" name="WordArt 3"/>
          <p:cNvSpPr>
            <a:spLocks noChangeArrowheads="1" noChangeShapeType="1" noTextEdit="1"/>
          </p:cNvSpPr>
          <p:nvPr/>
        </p:nvSpPr>
        <p:spPr bwMode="auto">
          <a:xfrm>
            <a:off x="611188" y="6381750"/>
            <a:ext cx="1466850" cy="200025"/>
          </a:xfrm>
          <a:prstGeom prst="rect">
            <a:avLst/>
          </a:prstGeom>
        </p:spPr>
        <p:txBody>
          <a:bodyPr wrap="none" fromWordArt="1">
            <a:prstTxWarp prst="textPlain">
              <a:avLst>
                <a:gd name="adj" fmla="val 50000"/>
              </a:avLst>
            </a:prstTxWarp>
          </a:bodyPr>
          <a:lstStyle/>
          <a:p>
            <a:pPr algn="ctr"/>
            <a:r>
              <a:rPr lang="zh-TW" altLang="en-US" sz="1600" kern="10">
                <a:ln w="12700">
                  <a:solidFill>
                    <a:srgbClr val="EAEAEA"/>
                  </a:solid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新細明體"/>
                <a:ea typeface="新細明體"/>
              </a:rPr>
              <a:t>臺北市建安國小</a:t>
            </a:r>
          </a:p>
        </p:txBody>
      </p:sp>
      <p:pic>
        <p:nvPicPr>
          <p:cNvPr id="563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3" y="6337300"/>
            <a:ext cx="3159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學生升旗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00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晨間健康操"/>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3319463"/>
            <a:ext cx="4716462"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3"/>
          <p:cNvSpPr>
            <a:spLocks noChangeArrowheads="1"/>
          </p:cNvSpPr>
          <p:nvPr/>
        </p:nvSpPr>
        <p:spPr bwMode="auto">
          <a:xfrm>
            <a:off x="1116013" y="1700213"/>
            <a:ext cx="7343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buFontTx/>
              <a:buNone/>
            </a:pPr>
            <a:r>
              <a:rPr lang="zh-TW" altLang="en-US" sz="3600" b="1">
                <a:latin typeface="標楷體" pitchFamily="65" charset="-120"/>
                <a:ea typeface="標楷體" pitchFamily="65" charset="-120"/>
              </a:rPr>
              <a:t>省思</a:t>
            </a:r>
          </a:p>
          <a:p>
            <a:pPr eaLnBrk="1" hangingPunct="1">
              <a:buFontTx/>
              <a:buNone/>
            </a:pPr>
            <a:r>
              <a:rPr lang="zh-TW" altLang="en-US" sz="2800">
                <a:latin typeface="標楷體" pitchFamily="65" charset="-120"/>
                <a:ea typeface="標楷體" pitchFamily="65" charset="-120"/>
              </a:rPr>
              <a:t>一、落實</a:t>
            </a:r>
            <a:r>
              <a:rPr lang="zh-TW" altLang="en-US" sz="2800">
                <a:solidFill>
                  <a:srgbClr val="FF0000"/>
                </a:solidFill>
                <a:latin typeface="標楷體" pitchFamily="65" charset="-120"/>
                <a:ea typeface="標楷體" pitchFamily="65" charset="-120"/>
              </a:rPr>
              <a:t>交通安全教育</a:t>
            </a:r>
            <a:r>
              <a:rPr lang="zh-TW" altLang="en-US" sz="2800">
                <a:latin typeface="標楷體" pitchFamily="65" charset="-120"/>
                <a:ea typeface="標楷體" pitchFamily="65" charset="-120"/>
              </a:rPr>
              <a:t>並充實</a:t>
            </a:r>
            <a:r>
              <a:rPr lang="zh-TW" altLang="en-US" sz="2800">
                <a:solidFill>
                  <a:srgbClr val="FF0000"/>
                </a:solidFill>
                <a:latin typeface="標楷體" pitchFamily="65" charset="-120"/>
                <a:ea typeface="標楷體" pitchFamily="65" charset="-120"/>
              </a:rPr>
              <a:t>教師專業能力</a:t>
            </a:r>
          </a:p>
          <a:p>
            <a:pPr eaLnBrk="1" hangingPunct="1">
              <a:buFontTx/>
              <a:buNone/>
            </a:pPr>
            <a:r>
              <a:rPr lang="zh-TW" altLang="en-US" sz="2800">
                <a:latin typeface="標楷體" pitchFamily="65" charset="-120"/>
                <a:ea typeface="標楷體" pitchFamily="65" charset="-120"/>
              </a:rPr>
              <a:t>二、發展</a:t>
            </a:r>
            <a:r>
              <a:rPr lang="zh-TW" altLang="en-US" sz="2800">
                <a:solidFill>
                  <a:srgbClr val="FF0000"/>
                </a:solidFill>
                <a:latin typeface="標楷體" pitchFamily="65" charset="-120"/>
                <a:ea typeface="標楷體" pitchFamily="65" charset="-120"/>
              </a:rPr>
              <a:t>多元化交通安全教學</a:t>
            </a:r>
            <a:r>
              <a:rPr lang="zh-TW" altLang="en-US" sz="2800">
                <a:latin typeface="標楷體" pitchFamily="65" charset="-120"/>
                <a:ea typeface="標楷體" pitchFamily="65" charset="-120"/>
              </a:rPr>
              <a:t>激發</a:t>
            </a:r>
            <a:r>
              <a:rPr lang="zh-TW" altLang="en-US" sz="2800">
                <a:solidFill>
                  <a:srgbClr val="FF0000"/>
                </a:solidFill>
                <a:latin typeface="標楷體" pitchFamily="65" charset="-120"/>
                <a:ea typeface="標楷體" pitchFamily="65" charset="-120"/>
              </a:rPr>
              <a:t>學生實踐</a:t>
            </a:r>
          </a:p>
          <a:p>
            <a:pPr eaLnBrk="1" hangingPunct="1">
              <a:buFontTx/>
              <a:buNone/>
            </a:pPr>
            <a:r>
              <a:rPr lang="zh-TW" altLang="en-US" sz="2800">
                <a:latin typeface="標楷體" pitchFamily="65" charset="-120"/>
                <a:ea typeface="標楷體" pitchFamily="65" charset="-120"/>
              </a:rPr>
              <a:t>三、配合教學及活動充實佈置現有</a:t>
            </a:r>
            <a:r>
              <a:rPr lang="zh-TW" altLang="en-US" sz="2800">
                <a:solidFill>
                  <a:srgbClr val="FF0000"/>
                </a:solidFill>
                <a:latin typeface="標楷體" pitchFamily="65" charset="-120"/>
                <a:ea typeface="標楷體" pitchFamily="65" charset="-120"/>
              </a:rPr>
              <a:t>場地設施</a:t>
            </a:r>
          </a:p>
          <a:p>
            <a:pPr eaLnBrk="1" hangingPunct="1">
              <a:buFontTx/>
              <a:buNone/>
            </a:pPr>
            <a:r>
              <a:rPr lang="zh-TW" altLang="en-US" sz="2800">
                <a:latin typeface="標楷體" pitchFamily="65" charset="-120"/>
                <a:ea typeface="標楷體" pitchFamily="65" charset="-120"/>
              </a:rPr>
              <a:t>四、鼓勵學生參與校內外</a:t>
            </a:r>
            <a:r>
              <a:rPr lang="zh-TW" altLang="en-US" sz="2800">
                <a:solidFill>
                  <a:srgbClr val="FF0000"/>
                </a:solidFill>
                <a:latin typeface="標楷體" pitchFamily="65" charset="-120"/>
                <a:ea typeface="標楷體" pitchFamily="65" charset="-120"/>
              </a:rPr>
              <a:t>交通安全文宣競賽</a:t>
            </a:r>
          </a:p>
          <a:p>
            <a:pPr eaLnBrk="1" hangingPunct="1">
              <a:buFontTx/>
              <a:buNone/>
            </a:pPr>
            <a:r>
              <a:rPr lang="zh-TW" altLang="en-US" sz="2800">
                <a:latin typeface="標楷體" pitchFamily="65" charset="-120"/>
                <a:ea typeface="標楷體" pitchFamily="65" charset="-120"/>
              </a:rPr>
              <a:t>五、有效運用</a:t>
            </a:r>
            <a:r>
              <a:rPr lang="zh-TW" altLang="en-US" sz="2800">
                <a:solidFill>
                  <a:srgbClr val="FF0000"/>
                </a:solidFill>
                <a:latin typeface="標楷體" pitchFamily="65" charset="-120"/>
                <a:ea typeface="標楷體" pitchFamily="65" charset="-120"/>
              </a:rPr>
              <a:t>交通資料</a:t>
            </a:r>
            <a:r>
              <a:rPr lang="zh-TW" altLang="en-US" sz="2800">
                <a:latin typeface="標楷體" pitchFamily="65" charset="-120"/>
                <a:ea typeface="標楷體" pitchFamily="65" charset="-120"/>
              </a:rPr>
              <a:t>以落實</a:t>
            </a:r>
            <a:r>
              <a:rPr lang="zh-TW" altLang="en-US" sz="2800">
                <a:solidFill>
                  <a:srgbClr val="FF0000"/>
                </a:solidFill>
                <a:latin typeface="標楷體" pitchFamily="65" charset="-120"/>
                <a:ea typeface="標楷體" pitchFamily="65" charset="-120"/>
              </a:rPr>
              <a:t>交通安全計畫</a:t>
            </a:r>
          </a:p>
          <a:p>
            <a:pPr eaLnBrk="1" hangingPunct="1">
              <a:buFontTx/>
              <a:buNone/>
            </a:pPr>
            <a:r>
              <a:rPr lang="zh-TW" altLang="en-US" sz="2800">
                <a:latin typeface="標楷體" pitchFamily="65" charset="-120"/>
                <a:ea typeface="標楷體" pitchFamily="65" charset="-120"/>
              </a:rPr>
              <a:t>六、鼓勵老師</a:t>
            </a:r>
            <a:r>
              <a:rPr lang="zh-TW" altLang="en-US" sz="2800">
                <a:solidFill>
                  <a:srgbClr val="FF0000"/>
                </a:solidFill>
                <a:latin typeface="標楷體" pitchFamily="65" charset="-120"/>
                <a:ea typeface="標楷體" pitchFamily="65" charset="-120"/>
              </a:rPr>
              <a:t>課後進修</a:t>
            </a:r>
            <a:r>
              <a:rPr lang="zh-TW" altLang="en-US"/>
              <a:t>、</a:t>
            </a:r>
            <a:r>
              <a:rPr lang="zh-TW" altLang="en-US" sz="2800">
                <a:latin typeface="標楷體" pitchFamily="65" charset="-120"/>
                <a:ea typeface="標楷體" pitchFamily="65" charset="-120"/>
              </a:rPr>
              <a:t>觀摩</a:t>
            </a:r>
            <a:r>
              <a:rPr lang="zh-TW" altLang="en-US" sz="2800">
                <a:solidFill>
                  <a:srgbClr val="FF0000"/>
                </a:solidFill>
                <a:latin typeface="標楷體" pitchFamily="65" charset="-120"/>
                <a:ea typeface="標楷體" pitchFamily="65" charset="-120"/>
              </a:rPr>
              <a:t>促進教師成長</a:t>
            </a:r>
          </a:p>
          <a:p>
            <a:pPr eaLnBrk="1" hangingPunct="1">
              <a:buFontTx/>
              <a:buNone/>
            </a:pPr>
            <a:r>
              <a:rPr lang="zh-TW" altLang="en-US" sz="2800">
                <a:latin typeface="標楷體" pitchFamily="65" charset="-120"/>
                <a:ea typeface="標楷體" pitchFamily="65" charset="-120"/>
              </a:rPr>
              <a:t>七、充實</a:t>
            </a:r>
            <a:r>
              <a:rPr lang="zh-TW" altLang="en-US" sz="2800">
                <a:solidFill>
                  <a:srgbClr val="FF0000"/>
                </a:solidFill>
                <a:latin typeface="標楷體" pitchFamily="65" charset="-120"/>
                <a:ea typeface="標楷體" pitchFamily="65" charset="-120"/>
              </a:rPr>
              <a:t>學校與社區資源網絡</a:t>
            </a:r>
            <a:r>
              <a:rPr lang="zh-TW" altLang="en-US" sz="2800">
                <a:latin typeface="標楷體" pitchFamily="65" charset="-120"/>
                <a:ea typeface="標楷體" pitchFamily="65" charset="-120"/>
              </a:rPr>
              <a:t>促進交通安全</a:t>
            </a:r>
            <a:endParaRPr lang="zh-TW" altLang="en-US" sz="2400">
              <a:latin typeface="標楷體" pitchFamily="65" charset="-120"/>
              <a:ea typeface="標楷體" pitchFamily="65" charset="-120"/>
            </a:endParaRPr>
          </a:p>
        </p:txBody>
      </p:sp>
      <p:sp>
        <p:nvSpPr>
          <p:cNvPr id="10" name="WordArt 6"/>
          <p:cNvSpPr>
            <a:spLocks noChangeArrowheads="1" noChangeShapeType="1" noTextEdit="1"/>
          </p:cNvSpPr>
          <p:nvPr/>
        </p:nvSpPr>
        <p:spPr bwMode="auto">
          <a:xfrm>
            <a:off x="7014368" y="586004"/>
            <a:ext cx="1827213" cy="1476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defRPr/>
            </a:pPr>
            <a:r>
              <a:rPr lang="zh-TW" altLang="en-US" sz="1400" kern="10" dirty="0" smtClean="0">
                <a:ln w="9525">
                  <a:solidFill>
                    <a:srgbClr val="000000"/>
                  </a:solidFill>
                  <a:round/>
                  <a:headEnd/>
                  <a:tailEnd/>
                </a:ln>
                <a:solidFill>
                  <a:srgbClr val="000000"/>
                </a:solidFill>
                <a:latin typeface="文鼎顏楷"/>
              </a:rPr>
              <a:t>臺北市</a:t>
            </a:r>
            <a:r>
              <a:rPr lang="en-US" altLang="zh-TW" sz="1400" kern="10" dirty="0" smtClean="0">
                <a:ln w="9525">
                  <a:solidFill>
                    <a:srgbClr val="000000"/>
                  </a:solidFill>
                  <a:round/>
                  <a:headEnd/>
                  <a:tailEnd/>
                </a:ln>
                <a:solidFill>
                  <a:srgbClr val="000000"/>
                </a:solidFill>
                <a:latin typeface="文鼎顏楷"/>
              </a:rPr>
              <a:t>109</a:t>
            </a:r>
            <a:r>
              <a:rPr lang="zh-TW" altLang="en-US" sz="1400" kern="10" dirty="0" smtClean="0">
                <a:ln w="9525">
                  <a:solidFill>
                    <a:srgbClr val="000000"/>
                  </a:solidFill>
                  <a:round/>
                  <a:headEnd/>
                  <a:tailEnd/>
                </a:ln>
                <a:solidFill>
                  <a:srgbClr val="000000"/>
                </a:solidFill>
                <a:latin typeface="文鼎顏楷"/>
              </a:rPr>
              <a:t>學年</a:t>
            </a:r>
            <a:r>
              <a:rPr lang="zh-TW" altLang="en-US" sz="1400" kern="10" dirty="0">
                <a:ln w="9525">
                  <a:solidFill>
                    <a:srgbClr val="000000"/>
                  </a:solidFill>
                  <a:round/>
                  <a:headEnd/>
                  <a:tailEnd/>
                </a:ln>
                <a:solidFill>
                  <a:srgbClr val="000000"/>
                </a:solidFill>
                <a:latin typeface="文鼎顏楷"/>
              </a:rPr>
              <a:t>度交通安全評鑑</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7893</TotalTime>
  <Words>706</Words>
  <Application>Microsoft Office PowerPoint</Application>
  <PresentationFormat>如螢幕大小 (4:3)</PresentationFormat>
  <Paragraphs>68</Paragraphs>
  <Slides>11</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文鼎顏楷</vt:lpstr>
      <vt:lpstr>新細明體</vt:lpstr>
      <vt:lpstr>標楷體</vt:lpstr>
      <vt:lpstr>Arial</vt:lpstr>
      <vt:lpstr>預設簡報設計</vt:lpstr>
      <vt:lpstr>109學年度 交通安全教育評鑑 一訪精進項目</vt:lpstr>
      <vt:lpstr>建議一</vt:lpstr>
      <vt:lpstr>建議二</vt:lpstr>
      <vt:lpstr>建議三</vt:lpstr>
      <vt:lpstr>建議四</vt:lpstr>
      <vt:lpstr>建議五</vt:lpstr>
      <vt:lpstr>建議六</vt:lpstr>
      <vt:lpstr>建議七</vt:lpstr>
      <vt:lpstr>PowerPoint 簡報</vt:lpstr>
      <vt:lpstr>PowerPoint 簡報</vt:lpstr>
      <vt:lpstr>敬請指導</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臺北市96學年度 體育與衛生保健評鑑</dc:title>
  <dc:creator>USER</dc:creator>
  <cp:lastModifiedBy>hannyih hannyih</cp:lastModifiedBy>
  <cp:revision>162</cp:revision>
  <dcterms:created xsi:type="dcterms:W3CDTF">2008-05-14T02:41:04Z</dcterms:created>
  <dcterms:modified xsi:type="dcterms:W3CDTF">2021-05-23T06:23:23Z</dcterms:modified>
</cp:coreProperties>
</file>