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65" r:id="rId3"/>
    <p:sldId id="266" r:id="rId4"/>
    <p:sldId id="267" r:id="rId5"/>
    <p:sldId id="257" r:id="rId6"/>
    <p:sldId id="258" r:id="rId7"/>
    <p:sldId id="268" r:id="rId8"/>
    <p:sldId id="259" r:id="rId9"/>
    <p:sldId id="260" r:id="rId10"/>
    <p:sldId id="264" r:id="rId11"/>
    <p:sldId id="269" r:id="rId12"/>
    <p:sldId id="261" r:id="rId13"/>
    <p:sldId id="262" r:id="rId14"/>
    <p:sldId id="263" r:id="rId15"/>
    <p:sldId id="270" r:id="rId16"/>
    <p:sldId id="271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3" d="100"/>
          <a:sy n="93" d="100"/>
        </p:scale>
        <p:origin x="21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91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280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3668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204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0387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2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336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27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334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331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107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85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29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89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00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96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85A10-EB07-4461-82F9-7EA002965F89}" type="datetimeFigureOut">
              <a:rPr lang="zh-TW" altLang="en-US" smtClean="0"/>
              <a:t>2021/8/27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EEDFBB-1977-4298-ACE5-D25815D7C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58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8000" dirty="0" smtClean="0">
                <a:solidFill>
                  <a:srgbClr val="002060"/>
                </a:solidFill>
              </a:rPr>
              <a:t>保護身體我最棒</a:t>
            </a:r>
            <a:endParaRPr lang="zh-TW" altLang="en-US" sz="8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11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00206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練習說不</a:t>
            </a:r>
            <a:endParaRPr lang="zh-TW" altLang="en-US" sz="6000" b="1" dirty="0">
              <a:solidFill>
                <a:srgbClr val="002060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2160589"/>
            <a:ext cx="9301553" cy="388077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老師現在要再演</a:t>
            </a:r>
            <a:r>
              <a:rPr lang="zh-TW" altLang="en-US" sz="40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一</a:t>
            </a:r>
            <a:r>
              <a:rPr lang="zh-TW" altLang="en-US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次，並選</a:t>
            </a:r>
            <a:r>
              <a:rPr lang="zh-TW" altLang="en-US" sz="40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一</a:t>
            </a:r>
            <a:r>
              <a:rPr lang="zh-TW" altLang="en-US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位同學上來演玩偶</a:t>
            </a:r>
            <a:r>
              <a:rPr lang="en-US" altLang="zh-TW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2</a:t>
            </a:r>
            <a:r>
              <a:rPr lang="zh-TW" altLang="en-US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喔！你們</a:t>
            </a:r>
            <a:r>
              <a:rPr lang="zh-TW" altLang="en-US" sz="40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要努力</a:t>
            </a:r>
            <a:r>
              <a:rPr lang="zh-TW" altLang="en-US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的拒絕我唷！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175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935505" y="2788258"/>
            <a:ext cx="4809066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8000" b="1" dirty="0" smtClean="0">
                <a:solidFill>
                  <a:schemeClr val="accent4">
                    <a:lumMod val="50000"/>
                  </a:schemeClr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第二關</a:t>
            </a:r>
            <a:endParaRPr lang="zh-TW" altLang="en-US" sz="8000" b="1" dirty="0">
              <a:solidFill>
                <a:schemeClr val="accent4">
                  <a:lumMod val="50000"/>
                </a:schemeClr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429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508883"/>
            <a:ext cx="10255709" cy="618611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玩偶</a:t>
            </a:r>
            <a:r>
              <a:rPr lang="en-US" altLang="zh-TW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1</a:t>
            </a:r>
            <a:r>
              <a:rPr lang="zh-TW" altLang="en-US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：你想要吃薯條嗎？只要你脫衣服給我看，就有薯條可以吃喔？</a:t>
            </a:r>
            <a:endParaRPr lang="en-US" altLang="zh-TW" sz="3200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玩偶</a:t>
            </a:r>
            <a:r>
              <a:rPr lang="en-US" altLang="zh-TW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2</a:t>
            </a:r>
            <a:r>
              <a:rPr lang="zh-TW" altLang="en-US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：真的嗎？</a:t>
            </a:r>
            <a:endParaRPr lang="en-US" altLang="zh-TW" sz="3200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玩偶</a:t>
            </a:r>
            <a:r>
              <a:rPr lang="en-US" altLang="zh-TW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1</a:t>
            </a:r>
            <a:r>
              <a:rPr lang="zh-TW" altLang="en-US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：有好吃的可以吃，你也沒有什</a:t>
            </a:r>
            <a:r>
              <a:rPr lang="zh-TW" altLang="en-US" sz="32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麼</a:t>
            </a:r>
            <a:r>
              <a:rPr lang="zh-TW" altLang="en-US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損失啊？</a:t>
            </a:r>
            <a:endParaRPr lang="en-US" altLang="zh-TW" sz="3200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玩偶</a:t>
            </a:r>
            <a:r>
              <a:rPr lang="en-US" altLang="zh-TW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2</a:t>
            </a:r>
            <a:r>
              <a:rPr lang="zh-TW" altLang="en-US" sz="32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：是這樣嗎？</a:t>
            </a:r>
            <a:endParaRPr lang="en-US" altLang="zh-TW" sz="3200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5400" b="1" dirty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請問哪裡有問題</a:t>
            </a:r>
            <a:r>
              <a:rPr lang="zh-TW" altLang="en-US" sz="5400" b="1" dirty="0">
                <a:solidFill>
                  <a:srgbClr val="C00000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呢</a:t>
            </a:r>
            <a:r>
              <a:rPr lang="zh-TW" altLang="en-US" sz="5400" b="1" dirty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？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sz="3200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958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669775"/>
            <a:ext cx="9349261" cy="474692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這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是用</a:t>
            </a:r>
            <a:r>
              <a:rPr lang="zh-TW" altLang="en-US" sz="3600" b="1" u="sng" dirty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討好、誘惑、</a:t>
            </a:r>
            <a:r>
              <a:rPr lang="zh-TW" altLang="en-US" sz="3600" b="1" u="sng" dirty="0" smtClean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收買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的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方式來吸引你！意思就是壞心眼的人會拿</a:t>
            </a:r>
            <a:r>
              <a:rPr lang="zh-TW" altLang="en-US" sz="3600" dirty="0">
                <a:solidFill>
                  <a:schemeClr val="tx1"/>
                </a:solidFill>
                <a:latin typeface="文鼎標楷注音破音二" panose="020B0602010101010101" pitchFamily="34" charset="-120"/>
                <a:ea typeface="文鼎標楷注音破音二" panose="020B0602010101010101" pitchFamily="34" charset="-120"/>
                <a:cs typeface="華康楷書體破音二"/>
              </a:rPr>
              <a:t>一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些好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東西給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你，但卻要你做</a:t>
            </a:r>
            <a:r>
              <a:rPr lang="zh-TW" altLang="en-US" sz="3600" dirty="0">
                <a:solidFill>
                  <a:schemeClr val="tx1"/>
                </a:solidFill>
                <a:latin typeface="文鼎標楷注音破音二" panose="020B0602010101010101" pitchFamily="34" charset="-120"/>
                <a:ea typeface="文鼎標楷注音破音二" panose="020B0602010101010101" pitchFamily="34" charset="-120"/>
                <a:cs typeface="華康楷書體破音二"/>
              </a:rPr>
              <a:t>一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些奇怪或你</a:t>
            </a:r>
            <a:r>
              <a:rPr lang="zh-TW" altLang="en-US" sz="36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不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喜歡的事情，所以千萬不要上</a:t>
            </a:r>
            <a:r>
              <a:rPr lang="zh-TW" altLang="en-US" sz="36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當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喔！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429268" cy="1320800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才</a:t>
            </a:r>
            <a:r>
              <a:rPr lang="zh-TW" altLang="en-US" sz="6000" b="1" dirty="0" smtClean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不是</a:t>
            </a:r>
            <a:r>
              <a:rPr lang="zh-TW" altLang="en-US" sz="6000" b="1" dirty="0" smtClean="0">
                <a:solidFill>
                  <a:srgbClr val="FF0000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呢</a:t>
            </a:r>
            <a:r>
              <a:rPr lang="zh-TW" altLang="en-US" sz="6000" b="1" dirty="0" smtClean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！</a:t>
            </a:r>
            <a:endParaRPr lang="zh-TW" altLang="en-US" sz="6000" b="1" dirty="0">
              <a:solidFill>
                <a:srgbClr val="FF0000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16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00206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練習說不</a:t>
            </a:r>
            <a:endParaRPr lang="zh-TW" altLang="en-US" sz="6000" b="1" dirty="0">
              <a:solidFill>
                <a:srgbClr val="002060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677333" y="2160589"/>
            <a:ext cx="9301553" cy="388077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TW" altLang="en-US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老師現在要再演</a:t>
            </a:r>
            <a:r>
              <a:rPr lang="zh-TW" altLang="en-US" sz="40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一</a:t>
            </a:r>
            <a:r>
              <a:rPr lang="zh-TW" altLang="en-US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次，並選</a:t>
            </a:r>
            <a:r>
              <a:rPr lang="zh-TW" altLang="en-US" sz="40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一</a:t>
            </a:r>
            <a:r>
              <a:rPr lang="zh-TW" altLang="en-US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位同學上來演玩偶</a:t>
            </a:r>
            <a:r>
              <a:rPr lang="en-US" altLang="zh-TW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2</a:t>
            </a:r>
            <a:r>
              <a:rPr lang="zh-TW" altLang="en-US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喔！你們</a:t>
            </a:r>
            <a:r>
              <a:rPr lang="zh-TW" altLang="en-US" sz="40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要努力</a:t>
            </a:r>
            <a:r>
              <a:rPr lang="zh-TW" altLang="en-US" sz="40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的拒絕我唷！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05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8151" y="2075937"/>
            <a:ext cx="8895034" cy="4311416"/>
          </a:xfrm>
        </p:spPr>
        <p:txBody>
          <a:bodyPr>
            <a:normAutofit/>
          </a:bodyPr>
          <a:lstStyle/>
          <a:p>
            <a:pPr marL="0" indent="0">
              <a:lnSpc>
                <a:spcPts val="4800"/>
              </a:lnSpc>
              <a:buNone/>
            </a:pP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   想要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欺負我們的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人會用騙人、討好、收買的方式來吸引我們，千萬不要上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當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喔！</a:t>
            </a:r>
            <a:endParaRPr lang="en-US" altLang="zh-TW" sz="3600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ts val="4800"/>
              </a:lnSpc>
              <a:buNone/>
            </a:pP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   今天學到「勇敢說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不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」，要記在心裡，懂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得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說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不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的小朋友，才是真正的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長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大喔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！</a:t>
            </a:r>
            <a:endParaRPr lang="zh-TW" altLang="en-US" sz="36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solidFill>
                  <a:srgbClr val="00206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愛的叮嚀</a:t>
            </a:r>
            <a:endParaRPr lang="zh-TW" altLang="en-US" sz="6000" b="1" dirty="0">
              <a:solidFill>
                <a:srgbClr val="002060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362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1518" y="1449859"/>
            <a:ext cx="1890937" cy="62285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accent4">
                    <a:lumMod val="50000"/>
                  </a:schemeClr>
                </a:solidFill>
              </a:rPr>
              <a:t>參考資料</a:t>
            </a:r>
            <a:endParaRPr lang="zh-TW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3236" y="2416177"/>
            <a:ext cx="8596668" cy="4871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內政部家庭暴力及性侵害防治委員會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81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8687" y="301513"/>
            <a:ext cx="10515600" cy="787815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b="1" dirty="0" smtClean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認識</a:t>
            </a:r>
            <a:r>
              <a:rPr lang="zh-TW" altLang="en-US" sz="4900" b="1" dirty="0" smtClean="0">
                <a:solidFill>
                  <a:srgbClr val="7030A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我的身體隱私</a:t>
            </a:r>
            <a:r>
              <a:rPr lang="zh-TW" altLang="en-US" sz="4900" b="1" dirty="0" smtClean="0">
                <a:solidFill>
                  <a:srgbClr val="7030A0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處</a:t>
            </a:r>
            <a:endParaRPr lang="zh-TW" altLang="en-US" sz="4900" b="1" dirty="0">
              <a:solidFill>
                <a:srgbClr val="7030A0"/>
              </a:solidFill>
              <a:latin typeface="文鼎標楷注音破音一" panose="020B0602010101010101" pitchFamily="34" charset="-120"/>
              <a:ea typeface="文鼎標楷注音破音一" panose="020B0602010101010101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958" y="1304014"/>
            <a:ext cx="7158825" cy="504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流程圖: 接點 7"/>
          <p:cNvSpPr/>
          <p:nvPr/>
        </p:nvSpPr>
        <p:spPr>
          <a:xfrm>
            <a:off x="2531498" y="4721519"/>
            <a:ext cx="443946" cy="43599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接點 10"/>
          <p:cNvSpPr/>
          <p:nvPr/>
        </p:nvSpPr>
        <p:spPr>
          <a:xfrm>
            <a:off x="2817759" y="3564469"/>
            <a:ext cx="443946" cy="43599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/>
        </p:nvSpPr>
        <p:spPr>
          <a:xfrm>
            <a:off x="8748424" y="3363232"/>
            <a:ext cx="443946" cy="43599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接點 13"/>
          <p:cNvSpPr/>
          <p:nvPr/>
        </p:nvSpPr>
        <p:spPr>
          <a:xfrm>
            <a:off x="8929981" y="4579125"/>
            <a:ext cx="443946" cy="43599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流程圖: 接點 14"/>
          <p:cNvSpPr/>
          <p:nvPr/>
        </p:nvSpPr>
        <p:spPr>
          <a:xfrm>
            <a:off x="2253880" y="5373449"/>
            <a:ext cx="443946" cy="43599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流程圖: 接點 15"/>
          <p:cNvSpPr/>
          <p:nvPr/>
        </p:nvSpPr>
        <p:spPr>
          <a:xfrm>
            <a:off x="2891628" y="5373449"/>
            <a:ext cx="443946" cy="43599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流程圖: 接點 16"/>
          <p:cNvSpPr/>
          <p:nvPr/>
        </p:nvSpPr>
        <p:spPr>
          <a:xfrm>
            <a:off x="9427263" y="5211234"/>
            <a:ext cx="443946" cy="43599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流程圖: 接點 17"/>
          <p:cNvSpPr/>
          <p:nvPr/>
        </p:nvSpPr>
        <p:spPr>
          <a:xfrm>
            <a:off x="8929981" y="5282563"/>
            <a:ext cx="443946" cy="43599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3" name="直線單箭頭接點 22"/>
          <p:cNvCxnSpPr/>
          <p:nvPr/>
        </p:nvCxnSpPr>
        <p:spPr>
          <a:xfrm flipH="1">
            <a:off x="3483678" y="3609401"/>
            <a:ext cx="1907306" cy="203114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4961614" y="4343404"/>
            <a:ext cx="2464904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生殖器官</a:t>
            </a:r>
          </a:p>
        </p:txBody>
      </p:sp>
      <p:sp>
        <p:nvSpPr>
          <p:cNvPr id="33" name="文字方塊 32"/>
          <p:cNvSpPr txBox="1"/>
          <p:nvPr/>
        </p:nvSpPr>
        <p:spPr>
          <a:xfrm>
            <a:off x="5544211" y="3371014"/>
            <a:ext cx="1407381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胸部</a:t>
            </a:r>
          </a:p>
        </p:txBody>
      </p:sp>
      <p:sp>
        <p:nvSpPr>
          <p:cNvPr id="34" name="文字方塊 33"/>
          <p:cNvSpPr txBox="1"/>
          <p:nvPr/>
        </p:nvSpPr>
        <p:spPr>
          <a:xfrm>
            <a:off x="4961614" y="5117779"/>
            <a:ext cx="2464903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大腿內側</a:t>
            </a:r>
          </a:p>
        </p:txBody>
      </p:sp>
      <p:sp>
        <p:nvSpPr>
          <p:cNvPr id="10" name="流程圖: 接點 9"/>
          <p:cNvSpPr/>
          <p:nvPr/>
        </p:nvSpPr>
        <p:spPr>
          <a:xfrm>
            <a:off x="2929396" y="2782869"/>
            <a:ext cx="443946" cy="43599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接點 12"/>
          <p:cNvSpPr/>
          <p:nvPr/>
        </p:nvSpPr>
        <p:spPr>
          <a:xfrm>
            <a:off x="8811371" y="2492944"/>
            <a:ext cx="443946" cy="43599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5544212" y="2386804"/>
            <a:ext cx="1407381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嘴巴</a:t>
            </a:r>
            <a:endParaRPr lang="zh-TW" altLang="en-US" sz="2400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cxnSp>
        <p:nvCxnSpPr>
          <p:cNvPr id="24" name="直線單箭頭接點 23"/>
          <p:cNvCxnSpPr/>
          <p:nvPr/>
        </p:nvCxnSpPr>
        <p:spPr>
          <a:xfrm>
            <a:off x="7147397" y="2580065"/>
            <a:ext cx="1432724" cy="11889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 flipH="1">
            <a:off x="3747380" y="2698962"/>
            <a:ext cx="1724735" cy="229981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>
            <a:off x="7106813" y="3629462"/>
            <a:ext cx="1473308" cy="514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/>
          <p:nvPr/>
        </p:nvCxnSpPr>
        <p:spPr>
          <a:xfrm flipH="1">
            <a:off x="3151369" y="4651513"/>
            <a:ext cx="1656812" cy="28800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>
            <a:off x="7579951" y="4640941"/>
            <a:ext cx="1231420" cy="8879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單箭頭接點 45"/>
          <p:cNvCxnSpPr/>
          <p:nvPr/>
        </p:nvCxnSpPr>
        <p:spPr>
          <a:xfrm flipH="1">
            <a:off x="3483678" y="5328013"/>
            <a:ext cx="1324503" cy="202442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單箭頭接點 47"/>
          <p:cNvCxnSpPr/>
          <p:nvPr/>
        </p:nvCxnSpPr>
        <p:spPr>
          <a:xfrm>
            <a:off x="7579951" y="5348611"/>
            <a:ext cx="1231420" cy="151951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14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30" grpId="0" animBg="1"/>
      <p:bldP spid="33" grpId="0" animBg="1"/>
      <p:bldP spid="34" grpId="0" animBg="1"/>
      <p:bldP spid="10" grpId="0" animBg="1"/>
      <p:bldP spid="13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4002" y="1276985"/>
            <a:ext cx="10515600" cy="4351338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zh-TW" altLang="en-US" sz="40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除了隱私部位，我們的身體還有</a:t>
            </a:r>
            <a:r>
              <a:rPr lang="zh-TW" altLang="en-US" sz="4000" dirty="0" smtClean="0">
                <a:solidFill>
                  <a:schemeClr val="tx1"/>
                </a:solidFill>
                <a:latin typeface="文鼎標楷注音破音二" panose="020B0602010101010101" pitchFamily="34" charset="-120"/>
                <a:ea typeface="文鼎標楷注音破音二" panose="020B0602010101010101" pitchFamily="34" charset="-120"/>
              </a:rPr>
              <a:t>一</a:t>
            </a:r>
            <a:r>
              <a:rPr lang="zh-TW" altLang="en-US" sz="40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些地方，是你</a:t>
            </a:r>
            <a:r>
              <a:rPr lang="zh-TW" altLang="en-US" sz="40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不</a:t>
            </a:r>
            <a:r>
              <a:rPr lang="zh-TW" altLang="en-US" sz="40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想讓別人碰的，身體是我們自己的，我們可以決定哪些地方可以被碰觸，哪些地方</a:t>
            </a:r>
            <a:r>
              <a:rPr lang="zh-TW" altLang="en-US" sz="40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不</a:t>
            </a:r>
            <a:r>
              <a:rPr lang="zh-TW" altLang="en-US" sz="40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能被碰觸。</a:t>
            </a:r>
            <a:endParaRPr lang="en-US" altLang="zh-TW" sz="4000" dirty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068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solidFill>
                  <a:srgbClr val="00206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愛的叮嚀</a:t>
            </a:r>
            <a:endParaRPr lang="zh-TW" altLang="en-US" sz="6000" b="1" dirty="0">
              <a:solidFill>
                <a:srgbClr val="002060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9881998" cy="388077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54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這些</a:t>
            </a:r>
            <a:r>
              <a:rPr lang="zh-TW" altLang="en-US" sz="54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不</a:t>
            </a:r>
            <a:r>
              <a:rPr lang="zh-TW" altLang="en-US" sz="54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能</a:t>
            </a:r>
            <a:r>
              <a:rPr lang="zh-TW" altLang="en-US" sz="54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和</a:t>
            </a:r>
            <a:r>
              <a:rPr lang="zh-TW" altLang="en-US" sz="5400" dirty="0" smtClean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不</a:t>
            </a:r>
            <a:r>
              <a:rPr lang="zh-TW" altLang="en-US" sz="54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喜歡讓別人碰觸的地方就是你們的</a:t>
            </a:r>
            <a:r>
              <a:rPr lang="zh-TW" altLang="en-US" sz="5400" b="1" dirty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身體界線</a:t>
            </a:r>
            <a:r>
              <a:rPr lang="zh-TW" altLang="en-US" sz="54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，記</a:t>
            </a:r>
            <a:r>
              <a:rPr lang="zh-TW" altLang="en-US" sz="54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得</a:t>
            </a:r>
            <a:r>
              <a:rPr lang="zh-TW" altLang="en-US" sz="54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每個人的身體界線都</a:t>
            </a:r>
            <a:r>
              <a:rPr lang="zh-TW" altLang="en-US" sz="54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不一</a:t>
            </a:r>
            <a:r>
              <a:rPr lang="zh-TW" altLang="en-US" sz="54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樣！</a:t>
            </a:r>
          </a:p>
          <a:p>
            <a:pPr marL="0" indent="0">
              <a:lnSpc>
                <a:spcPct val="170000"/>
              </a:lnSpc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528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7537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b="1" dirty="0">
                <a:solidFill>
                  <a:srgbClr val="00206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哪裡有問題</a:t>
            </a:r>
            <a:endParaRPr lang="zh-TW" altLang="en-US" sz="6000" dirty="0"/>
          </a:p>
        </p:txBody>
      </p:sp>
      <p:sp>
        <p:nvSpPr>
          <p:cNvPr id="4" name="矩形 3"/>
          <p:cNvSpPr/>
          <p:nvPr/>
        </p:nvSpPr>
        <p:spPr>
          <a:xfrm>
            <a:off x="1059984" y="2454907"/>
            <a:ext cx="9494907" cy="23288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800"/>
              </a:spcBef>
            </a:pPr>
            <a:r>
              <a:rPr lang="zh-TW" altLang="en-US" sz="4400" b="1" dirty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老師</a:t>
            </a:r>
            <a:r>
              <a:rPr lang="zh-TW" altLang="en-US" sz="4400" b="1" dirty="0" smtClean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現在要用</a:t>
            </a:r>
            <a:r>
              <a:rPr lang="zh-TW" altLang="en-US" sz="4400" b="1" dirty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玩偶演戲</a:t>
            </a:r>
            <a:r>
              <a:rPr lang="zh-TW" altLang="en-US" sz="4400" b="1" dirty="0" smtClean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，</a:t>
            </a:r>
            <a:endParaRPr lang="en-US" altLang="zh-TW" sz="4400" b="1" dirty="0" smtClean="0">
              <a:solidFill>
                <a:srgbClr val="C00000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>
              <a:spcBef>
                <a:spcPts val="800"/>
              </a:spcBef>
            </a:pPr>
            <a:r>
              <a:rPr lang="zh-TW" altLang="en-US" sz="4400" b="1" dirty="0" smtClean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大家</a:t>
            </a:r>
            <a:r>
              <a:rPr lang="zh-TW" altLang="en-US" sz="4400" b="1" dirty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想</a:t>
            </a:r>
            <a:r>
              <a:rPr lang="zh-TW" altLang="en-US" sz="4400" b="1" dirty="0">
                <a:solidFill>
                  <a:srgbClr val="C00000"/>
                </a:solidFill>
                <a:latin typeface="文鼎標楷注音破音二" panose="020B0602010101010101" pitchFamily="34" charset="-120"/>
                <a:ea typeface="文鼎標楷注音破音二" panose="020B0602010101010101" pitchFamily="34" charset="-120"/>
                <a:cs typeface="華康楷書體破音二"/>
              </a:rPr>
              <a:t>一</a:t>
            </a:r>
            <a:r>
              <a:rPr lang="zh-TW" altLang="en-US" sz="4400" b="1" dirty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想</a:t>
            </a:r>
            <a:r>
              <a:rPr lang="zh-TW" altLang="en-US" sz="4400" b="1" dirty="0" smtClean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，</a:t>
            </a:r>
            <a:endParaRPr lang="en-US" altLang="zh-TW" sz="4400" b="1" dirty="0" smtClean="0">
              <a:solidFill>
                <a:srgbClr val="C00000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>
              <a:spcBef>
                <a:spcPts val="800"/>
              </a:spcBef>
            </a:pPr>
            <a:r>
              <a:rPr lang="zh-TW" altLang="en-US" sz="4400" b="1" dirty="0" smtClean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他們</a:t>
            </a:r>
            <a:r>
              <a:rPr lang="zh-TW" altLang="en-US" sz="4400" b="1" dirty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說</a:t>
            </a:r>
            <a:r>
              <a:rPr lang="zh-TW" altLang="en-US" sz="4400" b="1" dirty="0" smtClean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的話有沒有問題？</a:t>
            </a:r>
            <a:endParaRPr lang="zh-TW" altLang="en-US" sz="4400" b="1" dirty="0">
              <a:solidFill>
                <a:srgbClr val="C00000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135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35505" y="2788258"/>
            <a:ext cx="4809066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8000" b="1" dirty="0" smtClean="0">
                <a:solidFill>
                  <a:schemeClr val="accent4">
                    <a:lumMod val="50000"/>
                  </a:schemeClr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第一關</a:t>
            </a:r>
            <a:endParaRPr lang="zh-TW" altLang="en-US" sz="8000" b="1" dirty="0">
              <a:solidFill>
                <a:schemeClr val="accent4">
                  <a:lumMod val="50000"/>
                </a:schemeClr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175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1223" y="934516"/>
            <a:ext cx="10515600" cy="53788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spcBef>
                <a:spcPts val="1200"/>
              </a:spcBef>
            </a:pPr>
            <a:r>
              <a:rPr lang="zh-TW" altLang="en-US" sz="35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玩偶</a:t>
            </a:r>
            <a:r>
              <a:rPr lang="en-US" altLang="zh-TW" sz="35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1</a:t>
            </a:r>
            <a:r>
              <a:rPr lang="zh-TW" altLang="en-US" sz="35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：你想要變大人嗎？我可以</a:t>
            </a:r>
            <a:r>
              <a:rPr lang="zh-TW" altLang="en-US" sz="35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教</a:t>
            </a:r>
            <a:r>
              <a:rPr lang="zh-TW" altLang="en-US" sz="35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你喔！只要你讓我摸</a:t>
            </a:r>
            <a:r>
              <a:rPr lang="zh-TW" altLang="en-US" sz="3500" dirty="0">
                <a:solidFill>
                  <a:schemeClr val="tx1"/>
                </a:solidFill>
                <a:latin typeface="文鼎標楷注音破音二" panose="020B0602010101010101" pitchFamily="34" charset="-120"/>
                <a:ea typeface="文鼎標楷注音破音二" panose="020B0602010101010101" pitchFamily="34" charset="-120"/>
                <a:cs typeface="華康楷書體破音二"/>
              </a:rPr>
              <a:t>一</a:t>
            </a:r>
            <a:r>
              <a:rPr lang="zh-TW" altLang="en-US" sz="35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摸就可以變成大人了喔</a:t>
            </a:r>
            <a:r>
              <a:rPr lang="zh-TW" altLang="en-US" sz="35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！</a:t>
            </a:r>
            <a:endParaRPr lang="en-US" altLang="zh-TW" sz="3500" dirty="0" smtClean="0">
              <a:solidFill>
                <a:schemeClr val="tx1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>
              <a:lnSpc>
                <a:spcPct val="160000"/>
              </a:lnSpc>
              <a:spcBef>
                <a:spcPts val="1200"/>
              </a:spcBef>
            </a:pPr>
            <a:r>
              <a:rPr lang="zh-TW" altLang="en-US" sz="35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玩偶</a:t>
            </a:r>
            <a:r>
              <a:rPr lang="en-US" altLang="zh-TW" sz="35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2</a:t>
            </a:r>
            <a:r>
              <a:rPr lang="zh-TW" altLang="en-US" sz="35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：真的嗎？只要摸</a:t>
            </a:r>
            <a:r>
              <a:rPr lang="zh-TW" altLang="en-US" sz="3500" dirty="0">
                <a:solidFill>
                  <a:schemeClr val="tx1"/>
                </a:solidFill>
                <a:latin typeface="文鼎標楷注音破音二" panose="020B0602010101010101" pitchFamily="34" charset="-120"/>
                <a:ea typeface="文鼎標楷注音破音二" panose="020B0602010101010101" pitchFamily="34" charset="-120"/>
                <a:cs typeface="華康楷書體破音二"/>
              </a:rPr>
              <a:t>一</a:t>
            </a:r>
            <a:r>
              <a:rPr lang="zh-TW" altLang="en-US" sz="35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摸身體就</a:t>
            </a:r>
            <a:r>
              <a:rPr lang="zh-TW" altLang="en-US" sz="35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可以變大人喔？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3200" b="1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6000" b="1" dirty="0" smtClean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請問</a:t>
            </a:r>
            <a:r>
              <a:rPr lang="zh-TW" altLang="en-US" sz="6000" b="1" dirty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哪裡有問題</a:t>
            </a:r>
            <a:r>
              <a:rPr lang="zh-TW" altLang="en-US" sz="6000" b="1" dirty="0">
                <a:solidFill>
                  <a:srgbClr val="C00000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呢</a:t>
            </a:r>
            <a:r>
              <a:rPr lang="zh-TW" altLang="en-US" sz="6000" b="1" dirty="0">
                <a:solidFill>
                  <a:srgbClr val="C0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714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429268" cy="1320800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才</a:t>
            </a:r>
            <a:r>
              <a:rPr lang="zh-TW" altLang="en-US" sz="6000" b="1" dirty="0" smtClean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不是</a:t>
            </a:r>
            <a:r>
              <a:rPr lang="zh-TW" altLang="en-US" sz="6000" b="1" dirty="0" smtClean="0">
                <a:solidFill>
                  <a:srgbClr val="FF0000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呢</a:t>
            </a:r>
            <a:r>
              <a:rPr lang="zh-TW" altLang="en-US" sz="6000" b="1" dirty="0" smtClean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！</a:t>
            </a:r>
            <a:endParaRPr lang="zh-TW" altLang="en-US" sz="6000" b="1" dirty="0">
              <a:solidFill>
                <a:srgbClr val="FF0000"/>
              </a:solidFill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786878"/>
            <a:ext cx="9794534" cy="470138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你們覺</a:t>
            </a:r>
            <a:r>
              <a:rPr lang="zh-TW" altLang="en-US" sz="36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得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有可能摸</a:t>
            </a:r>
            <a:r>
              <a:rPr lang="zh-TW" altLang="en-US" sz="3600" dirty="0">
                <a:solidFill>
                  <a:schemeClr val="tx1"/>
                </a:solidFill>
                <a:latin typeface="文鼎標楷注音破音二" panose="020B0602010101010101" pitchFamily="34" charset="-120"/>
                <a:ea typeface="文鼎標楷注音破音二" panose="020B0602010101010101" pitchFamily="34" charset="-120"/>
                <a:cs typeface="華康楷書體破音二"/>
              </a:rPr>
              <a:t>一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摸就變成大人嗎？當然</a:t>
            </a:r>
            <a:r>
              <a:rPr lang="zh-TW" altLang="en-US" sz="36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不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可能嘛！</a:t>
            </a:r>
            <a:r>
              <a:rPr lang="zh-TW" altLang="en-US" sz="36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不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然你們就不用吃飯、讀書，就可以變成大人啦！所以</a:t>
            </a:r>
            <a:r>
              <a:rPr lang="zh-TW" altLang="en-US" sz="36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  <a:cs typeface="華康楷書體破音一"/>
              </a:rPr>
              <a:t>那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是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騙人</a:t>
            </a:r>
            <a:r>
              <a:rPr lang="zh-TW" altLang="en-US" sz="3600" dirty="0" smtClean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！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是壞心眼的人用來騙你的方式，千萬不要上</a:t>
            </a:r>
            <a:r>
              <a:rPr lang="zh-TW" altLang="en-US" sz="3600" dirty="0">
                <a:solidFill>
                  <a:schemeClr val="tx1"/>
                </a:solidFill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當</a:t>
            </a:r>
            <a:r>
              <a:rPr lang="zh-TW" altLang="en-US" sz="3600" dirty="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喔！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129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451</Words>
  <Application>Microsoft Office PowerPoint</Application>
  <PresentationFormat>寬螢幕</PresentationFormat>
  <Paragraphs>37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7" baseType="lpstr">
      <vt:lpstr>文鼎標楷注音</vt:lpstr>
      <vt:lpstr>文鼎標楷注音破音一</vt:lpstr>
      <vt:lpstr>文鼎標楷注音破音二</vt:lpstr>
      <vt:lpstr>華康楷書體破音一</vt:lpstr>
      <vt:lpstr>華康楷書體破音二</vt:lpstr>
      <vt:lpstr>微軟正黑體</vt:lpstr>
      <vt:lpstr>標楷體</vt:lpstr>
      <vt:lpstr>Arial</vt:lpstr>
      <vt:lpstr>Trebuchet MS</vt:lpstr>
      <vt:lpstr>Wingdings 3</vt:lpstr>
      <vt:lpstr>多面向</vt:lpstr>
      <vt:lpstr>保護身體我最棒</vt:lpstr>
      <vt:lpstr>認識我的身體隱私處</vt:lpstr>
      <vt:lpstr>PowerPoint 簡報</vt:lpstr>
      <vt:lpstr>PowerPoint 簡報</vt:lpstr>
      <vt:lpstr>愛的叮嚀</vt:lpstr>
      <vt:lpstr>哪裡有問題</vt:lpstr>
      <vt:lpstr>第一關</vt:lpstr>
      <vt:lpstr>PowerPoint 簡報</vt:lpstr>
      <vt:lpstr>才不是呢！</vt:lpstr>
      <vt:lpstr>練習說不</vt:lpstr>
      <vt:lpstr>第二關</vt:lpstr>
      <vt:lpstr>PowerPoint 簡報</vt:lpstr>
      <vt:lpstr>才不是呢！</vt:lpstr>
      <vt:lpstr>練習說不</vt:lpstr>
      <vt:lpstr>愛的叮嚀</vt:lpstr>
      <vt:lpstr>參考資料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47</cp:revision>
  <dcterms:created xsi:type="dcterms:W3CDTF">2021-08-01T01:58:22Z</dcterms:created>
  <dcterms:modified xsi:type="dcterms:W3CDTF">2021-08-27T00:43:37Z</dcterms:modified>
</cp:coreProperties>
</file>