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6" r:id="rId3"/>
    <p:sldId id="263" r:id="rId4"/>
    <p:sldId id="261" r:id="rId5"/>
    <p:sldId id="260" r:id="rId6"/>
    <p:sldId id="269" r:id="rId7"/>
    <p:sldId id="268" r:id="rId8"/>
    <p:sldId id="25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880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89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02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72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140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317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59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47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80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143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2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A89B5B2-8AE4-4479-B3E2-29076506C451}" type="datetimeFigureOut">
              <a:rPr lang="zh-TW" altLang="en-US" smtClean="0"/>
              <a:pPr/>
              <a:t>2017/2/20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22D4098-BD67-4EF6-803E-8C10D93CF0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4141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臺北市建安</a:t>
            </a:r>
            <a:r>
              <a:rPr lang="zh-TW" altLang="en-US" smtClean="0"/>
              <a:t>國小   特教宣導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家長篇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448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臺北市建安  特殊教育宣導  家長篇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2800" dirty="0"/>
              <a:t>資優生</a:t>
            </a:r>
            <a:r>
              <a:rPr lang="en-US" altLang="zh-TW" sz="2800" dirty="0"/>
              <a:t>(3</a:t>
            </a:r>
            <a:r>
              <a:rPr lang="en-US" altLang="zh-TW" sz="2800" dirty="0" smtClean="0"/>
              <a:t>%)--</a:t>
            </a:r>
            <a:r>
              <a:rPr lang="zh-HK" altLang="zh-TW" sz="2800" dirty="0" smtClean="0"/>
              <a:t>優秀</a:t>
            </a:r>
            <a:r>
              <a:rPr lang="zh-HK" altLang="zh-TW" sz="2800" dirty="0"/>
              <a:t>、</a:t>
            </a:r>
            <a:r>
              <a:rPr lang="zh-HK" altLang="zh-TW" sz="2800" dirty="0" smtClean="0"/>
              <a:t>反應快</a:t>
            </a:r>
            <a:r>
              <a:rPr lang="zh-TW" altLang="zh-TW" sz="2800" dirty="0"/>
              <a:t>、</a:t>
            </a:r>
            <a:r>
              <a:rPr lang="zh-HK" altLang="zh-TW" sz="2800" dirty="0"/>
              <a:t>花時間等待別人</a:t>
            </a:r>
            <a:r>
              <a:rPr lang="zh-HK" altLang="zh-TW" sz="2800" dirty="0" smtClean="0"/>
              <a:t>的﹔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HK" sz="2800" dirty="0" smtClean="0"/>
              <a:t>  </a:t>
            </a:r>
            <a:r>
              <a:rPr lang="zh-HK" altLang="zh-TW" sz="2800" dirty="0" smtClean="0"/>
              <a:t>身</a:t>
            </a:r>
            <a:r>
              <a:rPr lang="zh-HK" altLang="zh-TW" sz="2800" dirty="0"/>
              <a:t>障生</a:t>
            </a:r>
            <a:r>
              <a:rPr lang="en-US" altLang="zh-TW" sz="2800" dirty="0"/>
              <a:t>(2.3</a:t>
            </a:r>
            <a:r>
              <a:rPr lang="en-US" altLang="zh-TW" sz="2800" dirty="0" smtClean="0"/>
              <a:t>%)--</a:t>
            </a:r>
            <a:r>
              <a:rPr lang="zh-HK" altLang="zh-TW" sz="2800" dirty="0" smtClean="0"/>
              <a:t>讓</a:t>
            </a:r>
            <a:r>
              <a:rPr lang="zh-HK" altLang="zh-TW" sz="2800" dirty="0"/>
              <a:t>人花比較多時間、等待比較久</a:t>
            </a:r>
            <a:r>
              <a:rPr lang="zh-HK" altLang="zh-TW" sz="2800" dirty="0" smtClean="0"/>
              <a:t>的，</a:t>
            </a:r>
            <a:r>
              <a:rPr lang="zh-TW" altLang="en-US" sz="2800" dirty="0" smtClean="0"/>
              <a:t>兩者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HK" sz="2800" dirty="0"/>
              <a:t> </a:t>
            </a:r>
            <a:r>
              <a:rPr lang="en-US" altLang="zh-HK" sz="2800" dirty="0" smtClean="0"/>
              <a:t> </a:t>
            </a:r>
            <a:r>
              <a:rPr lang="zh-HK" altLang="zh-TW" sz="2800" dirty="0" smtClean="0"/>
              <a:t>都可能是有</a:t>
            </a:r>
            <a:r>
              <a:rPr lang="zh-HK" altLang="zh-TW" sz="2800" dirty="0"/>
              <a:t>特殊需求的學生，也就是每班可能有一位</a:t>
            </a:r>
            <a:r>
              <a:rPr lang="zh-HK" altLang="zh-TW" sz="2800" dirty="0" smtClean="0"/>
              <a:t>。</a:t>
            </a:r>
            <a:endParaRPr lang="en-US" altLang="zh-HK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以上是就讀資源班的機率，實際上遠低於實際的出現率。</a:t>
            </a:r>
            <a:endParaRPr lang="en-US" altLang="zh-HK" sz="2800" dirty="0" smtClean="0"/>
          </a:p>
          <a:p>
            <a:pPr>
              <a:lnSpc>
                <a:spcPct val="150000"/>
              </a:lnSpc>
            </a:pPr>
            <a:r>
              <a:rPr lang="zh-HK" altLang="zh-TW" sz="2800" dirty="0" smtClean="0"/>
              <a:t>如果</a:t>
            </a:r>
            <a:r>
              <a:rPr lang="zh-HK" altLang="zh-TW" sz="2800" dirty="0"/>
              <a:t>需要特殊教育的服務，</a:t>
            </a:r>
            <a:r>
              <a:rPr lang="zh-HK" altLang="zh-TW" sz="2800" dirty="0" smtClean="0"/>
              <a:t>父母</a:t>
            </a:r>
            <a:r>
              <a:rPr lang="zh-TW" altLang="en-US" sz="2800" dirty="0" smtClean="0"/>
              <a:t>若</a:t>
            </a:r>
            <a:r>
              <a:rPr lang="zh-HK" altLang="zh-TW" sz="2800" dirty="0" smtClean="0"/>
              <a:t>有共識，可以</a:t>
            </a:r>
            <a:r>
              <a:rPr lang="zh-HK" altLang="zh-TW" sz="2800" dirty="0"/>
              <a:t>和個學中心老師聯繫。</a:t>
            </a:r>
            <a:endParaRPr lang="zh-TW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5019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2579" y="-1545021"/>
            <a:ext cx="8119242" cy="822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26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臺北市建</a:t>
            </a:r>
            <a:r>
              <a:rPr lang="zh-TW" altLang="en-US" dirty="0" smtClean="0"/>
              <a:t>安  特殊教育宣導  家長篇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接受</a:t>
            </a:r>
            <a:r>
              <a:rPr lang="zh-HK" altLang="zh-TW" sz="2800" dirty="0" smtClean="0"/>
              <a:t>特殊</a:t>
            </a:r>
            <a:r>
              <a:rPr lang="zh-TW" altLang="en-US" sz="2800" smtClean="0"/>
              <a:t>教育服務</a:t>
            </a:r>
            <a:r>
              <a:rPr lang="zh-HK" altLang="zh-TW" sz="2800" smtClean="0"/>
              <a:t>的</a:t>
            </a:r>
            <a:r>
              <a:rPr lang="zh-HK" altLang="zh-TW" sz="2800" dirty="0" smtClean="0"/>
              <a:t>學生，大約佔學生數</a:t>
            </a:r>
            <a:r>
              <a:rPr lang="en-US" altLang="zh-TW" sz="2800" dirty="0" smtClean="0"/>
              <a:t>5%</a:t>
            </a:r>
            <a:r>
              <a:rPr lang="zh-HK" altLang="zh-TW" sz="2800" dirty="0" smtClean="0"/>
              <a:t>。親</a:t>
            </a:r>
            <a:r>
              <a:rPr lang="zh-TW" altLang="en-US" sz="2800" dirty="0" smtClean="0"/>
              <a:t>子</a:t>
            </a:r>
            <a:r>
              <a:rPr lang="zh-HK" altLang="zh-TW" sz="2800" dirty="0" smtClean="0"/>
              <a:t>有可能不自覺，需要</a:t>
            </a:r>
            <a:r>
              <a:rPr lang="zh-TW" altLang="en-US" sz="2800" dirty="0" smtClean="0"/>
              <a:t>專業</a:t>
            </a:r>
            <a:r>
              <a:rPr lang="zh-HK" altLang="zh-TW" sz="2800" dirty="0" smtClean="0"/>
              <a:t>協助才</a:t>
            </a:r>
            <a:r>
              <a:rPr lang="zh-TW" altLang="en-US" sz="2800" dirty="0" smtClean="0"/>
              <a:t>有可</a:t>
            </a:r>
            <a:r>
              <a:rPr lang="zh-TW" altLang="zh-TW" sz="2800" dirty="0" smtClean="0"/>
              <a:t>能依據學生需求協助發展優勢能力。</a:t>
            </a:r>
          </a:p>
          <a:p>
            <a:pPr>
              <a:lnSpc>
                <a:spcPct val="150000"/>
              </a:lnSpc>
            </a:pPr>
            <a:r>
              <a:rPr lang="zh-TW" altLang="zh-TW" sz="2800" dirty="0" smtClean="0"/>
              <a:t>對於安置於班上的特殊兒童，則須了解其特質，提供無障礙的學習環境，並輔導班上</a:t>
            </a:r>
            <a:r>
              <a:rPr lang="zh-HK" altLang="zh-TW" sz="2800" dirty="0" smtClean="0"/>
              <a:t>小朋友</a:t>
            </a:r>
            <a:r>
              <a:rPr lang="zh-TW" altLang="zh-TW" sz="2800" dirty="0" smtClean="0"/>
              <a:t>接納與</a:t>
            </a:r>
            <a:r>
              <a:rPr lang="zh-TW" altLang="zh-TW" sz="2800" i="1" dirty="0" smtClean="0"/>
              <a:t>協助特殊</a:t>
            </a:r>
            <a:r>
              <a:rPr lang="zh-HK" altLang="zh-TW" sz="2800" i="1" dirty="0" smtClean="0"/>
              <a:t>生</a:t>
            </a:r>
            <a:r>
              <a:rPr lang="zh-TW" altLang="zh-TW" sz="2800" dirty="0" smtClean="0"/>
              <a:t>。此外，尚須與家長密切溝通合作，善用社會資源，</a:t>
            </a:r>
            <a:r>
              <a:rPr lang="zh-HK" altLang="zh-TW" sz="2800" dirty="0" smtClean="0"/>
              <a:t>共同教育和輔導特殊生。</a:t>
            </a:r>
            <a:endParaRPr lang="zh-TW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0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臺北市建</a:t>
            </a:r>
            <a:r>
              <a:rPr lang="zh-TW" altLang="en-US" dirty="0" smtClean="0"/>
              <a:t>安  特殊教育宣導  家長篇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HK" altLang="zh-TW" sz="3600" dirty="0" smtClean="0"/>
              <a:t>沒有</a:t>
            </a:r>
            <a:r>
              <a:rPr lang="zh-HK" altLang="zh-TW" sz="3600" dirty="0"/>
              <a:t>人是十全十美，都有彼此學習的機會</a:t>
            </a:r>
            <a:r>
              <a:rPr lang="zh-HK" altLang="zh-TW" sz="3600" dirty="0" smtClean="0"/>
              <a:t>。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95%</a:t>
            </a:r>
            <a:r>
              <a:rPr lang="zh-HK" altLang="zh-TW" sz="3600" dirty="0"/>
              <a:t>的學生可能不需特教服務，可以因幫助人而培養好品格</a:t>
            </a:r>
            <a:r>
              <a:rPr lang="zh-HK" altLang="zh-TW" sz="3600" dirty="0" smtClean="0"/>
              <a:t>。 </a:t>
            </a:r>
            <a:r>
              <a:rPr lang="en-US" altLang="zh-HK" sz="3600" dirty="0" smtClean="0"/>
              <a:t>(</a:t>
            </a:r>
            <a:r>
              <a:rPr lang="zh-TW" altLang="en-US" sz="3600" dirty="0" smtClean="0"/>
              <a:t>真心接納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善用策略</a:t>
            </a:r>
            <a:r>
              <a:rPr lang="en-US" altLang="zh-HK" sz="3600" dirty="0" smtClean="0"/>
              <a:t>)</a:t>
            </a:r>
            <a:endParaRPr lang="zh-TW" altLang="zh-TW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HK" altLang="zh-TW" sz="3600" dirty="0" smtClean="0"/>
              <a:t>★有給人的必有給你的。</a:t>
            </a:r>
            <a:r>
              <a:rPr lang="en-US" altLang="zh-TW" sz="3600" dirty="0" smtClean="0"/>
              <a:t>Give, and it will be given to you. </a:t>
            </a:r>
            <a:endParaRPr lang="zh-TW" altLang="zh-TW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dirty="0" smtClean="0"/>
              <a:t>   </a:t>
            </a:r>
            <a:r>
              <a:rPr lang="zh-TW" altLang="zh-TW" sz="3600" dirty="0" smtClean="0"/>
              <a:t>（</a:t>
            </a:r>
            <a:r>
              <a:rPr lang="zh-HK" altLang="zh-TW" sz="3600" dirty="0" smtClean="0"/>
              <a:t>蒙福人生 的內心因素。</a:t>
            </a:r>
            <a:r>
              <a:rPr lang="zh-TW" altLang="zh-TW" sz="3600" dirty="0" smtClean="0"/>
              <a:t> ）</a:t>
            </a:r>
          </a:p>
          <a:p>
            <a:pPr marL="0" indent="0">
              <a:buNone/>
            </a:pPr>
            <a:r>
              <a:rPr lang="en-US" altLang="zh-TW" dirty="0" smtClean="0"/>
              <a:t>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25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臺北市建安  特殊教育宣導  家長篇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>
            <a:normAutofit/>
          </a:bodyPr>
          <a:lstStyle/>
          <a:p>
            <a:r>
              <a:rPr lang="zh-HK" altLang="zh-TW" sz="2800" dirty="0"/>
              <a:t>特殊教育手冊限量</a:t>
            </a:r>
            <a:r>
              <a:rPr lang="zh-HK" altLang="zh-TW" sz="2800" dirty="0" smtClean="0"/>
              <a:t>索取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925778" cy="35661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主題</a:t>
            </a:r>
            <a:r>
              <a:rPr lang="en-US" altLang="zh-TW" sz="2800" dirty="0" smtClean="0"/>
              <a:t>--</a:t>
            </a:r>
            <a:r>
              <a:rPr lang="zh-HK" altLang="zh-TW" sz="2800" dirty="0" smtClean="0"/>
              <a:t>關懷</a:t>
            </a:r>
            <a:r>
              <a:rPr lang="zh-HK" altLang="zh-TW" sz="2800" dirty="0"/>
              <a:t>特教生</a:t>
            </a:r>
            <a:r>
              <a:rPr lang="en-US" altLang="zh-HK" sz="2800" dirty="0"/>
              <a:t> </a:t>
            </a:r>
            <a:r>
              <a:rPr lang="en-US" altLang="zh-TW" sz="2800" dirty="0" smtClean="0"/>
              <a:t>(</a:t>
            </a:r>
            <a:r>
              <a:rPr lang="zh-HK" altLang="zh-TW" sz="2800" dirty="0" smtClean="0"/>
              <a:t>教育部</a:t>
            </a:r>
            <a:r>
              <a:rPr lang="zh-TW" altLang="zh-TW" sz="2800" dirty="0" smtClean="0"/>
              <a:t>印</a:t>
            </a:r>
            <a:r>
              <a:rPr lang="zh-HK" altLang="zh-TW" sz="2800" dirty="0" smtClean="0"/>
              <a:t>行</a:t>
            </a:r>
            <a:r>
              <a:rPr lang="en-US" altLang="zh-TW" sz="2800" dirty="0" smtClean="0"/>
              <a:t>)</a:t>
            </a:r>
            <a:r>
              <a:rPr lang="en-US" altLang="zh-HK" sz="2800" dirty="0" smtClean="0"/>
              <a:t> </a:t>
            </a:r>
            <a:endParaRPr lang="zh-TW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內容</a:t>
            </a:r>
            <a:r>
              <a:rPr lang="zh-HK" altLang="zh-TW" sz="2800" dirty="0" smtClean="0"/>
              <a:t>關</a:t>
            </a:r>
            <a:r>
              <a:rPr lang="zh-TW" altLang="en-US" sz="2800" dirty="0"/>
              <a:t>於</a:t>
            </a:r>
            <a:r>
              <a:rPr lang="zh-HK" altLang="zh-TW" sz="2800" dirty="0" smtClean="0"/>
              <a:t> </a:t>
            </a:r>
            <a:r>
              <a:rPr lang="zh-HK" altLang="zh-TW" sz="2800" dirty="0"/>
              <a:t>學障、情障、聽障、視障、多障生、自閉</a:t>
            </a:r>
            <a:r>
              <a:rPr lang="zh-HK" altLang="zh-TW" sz="2800" dirty="0" smtClean="0"/>
              <a:t>、</a:t>
            </a:r>
            <a:r>
              <a:rPr lang="en-US" altLang="zh-HK" sz="2800" dirty="0" smtClean="0"/>
              <a:t> </a:t>
            </a:r>
            <a:r>
              <a:rPr lang="zh-HK" altLang="zh-TW" sz="2800" dirty="0"/>
              <a:t>過動症等﹔關懷特教生有效學習，儲備特殊生</a:t>
            </a:r>
            <a:r>
              <a:rPr lang="zh-TW" altLang="zh-TW" sz="2800" dirty="0"/>
              <a:t>融</a:t>
            </a:r>
            <a:r>
              <a:rPr lang="zh-HK" altLang="zh-TW" sz="2800" dirty="0"/>
              <a:t>入社會的能</a:t>
            </a:r>
            <a:r>
              <a:rPr lang="en-US" altLang="zh-HK" sz="2800" dirty="0"/>
              <a:t> </a:t>
            </a:r>
            <a:r>
              <a:rPr lang="zh-HK" altLang="zh-TW" sz="2800" dirty="0" smtClean="0"/>
              <a:t>力 </a:t>
            </a:r>
            <a:endParaRPr lang="zh-TW" altLang="zh-TW" sz="2800" dirty="0"/>
          </a:p>
          <a:p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027" y="1913470"/>
            <a:ext cx="2496384" cy="4755344"/>
          </a:xfrm>
        </p:spPr>
      </p:pic>
    </p:spTree>
    <p:extLst>
      <p:ext uri="{BB962C8B-B14F-4D97-AF65-F5344CB8AC3E}">
        <p14:creationId xmlns:p14="http://schemas.microsoft.com/office/powerpoint/2010/main" xmlns="" val="322871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臺北市建安  特殊教育宣導  家長篇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913" y="2331840"/>
            <a:ext cx="4754562" cy="3565921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938" y="2331840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xmlns="" val="355182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6137" y="567558"/>
            <a:ext cx="8229600" cy="262477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en-US" altLang="zh-TW" sz="2800" dirty="0" smtClean="0"/>
              <a:t>                      </a:t>
            </a:r>
            <a:r>
              <a:rPr lang="zh-HK" altLang="zh-TW" sz="2800" dirty="0" smtClean="0"/>
              <a:t>★</a:t>
            </a:r>
            <a:r>
              <a:rPr lang="zh-TW" altLang="zh-TW" sz="2800" dirty="0" smtClean="0"/>
              <a:t>有愛無礙，希望常在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en-US" altLang="zh-TW" dirty="0" smtClean="0"/>
              <a:t>                    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謝謝您的聆聽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90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帶狀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118</TotalTime>
  <Words>353</Words>
  <Application>Microsoft Office PowerPoint</Application>
  <PresentationFormat>自訂</PresentationFormat>
  <Paragraphs>23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帶狀</vt:lpstr>
      <vt:lpstr>臺北市建安國小   特教宣導 </vt:lpstr>
      <vt:lpstr>臺北市建安  特殊教育宣導  家長篇</vt:lpstr>
      <vt:lpstr>投影片 3</vt:lpstr>
      <vt:lpstr>臺北市建安  特殊教育宣導  家長篇</vt:lpstr>
      <vt:lpstr>臺北市建安  特殊教育宣導  家長篇</vt:lpstr>
      <vt:lpstr>臺北市建安  特殊教育宣導  家長篇</vt:lpstr>
      <vt:lpstr>臺北市建安  特殊教育宣導  家長篇</vt:lpstr>
      <vt:lpstr>                               ★有愛無礙，希望常在                      謝謝您的聆聽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臺北市建安國小 </dc:title>
  <dc:creator>User</dc:creator>
  <cp:lastModifiedBy>Kelly Cheng</cp:lastModifiedBy>
  <cp:revision>44</cp:revision>
  <dcterms:created xsi:type="dcterms:W3CDTF">2017-02-15T02:41:36Z</dcterms:created>
  <dcterms:modified xsi:type="dcterms:W3CDTF">2017-02-20T03:30:21Z</dcterms:modified>
</cp:coreProperties>
</file>