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676" r:id="rId4"/>
  </p:sldMasterIdLst>
  <p:notesMasterIdLst>
    <p:notesMasterId r:id="rId27"/>
  </p:notesMasterIdLst>
  <p:handoutMasterIdLst>
    <p:handoutMasterId r:id="rId28"/>
  </p:handoutMasterIdLst>
  <p:sldIdLst>
    <p:sldId id="343" r:id="rId5"/>
    <p:sldId id="456" r:id="rId6"/>
    <p:sldId id="430" r:id="rId7"/>
    <p:sldId id="431" r:id="rId8"/>
    <p:sldId id="455" r:id="rId9"/>
    <p:sldId id="432" r:id="rId10"/>
    <p:sldId id="433" r:id="rId11"/>
    <p:sldId id="434" r:id="rId12"/>
    <p:sldId id="435" r:id="rId13"/>
    <p:sldId id="436" r:id="rId14"/>
    <p:sldId id="437" r:id="rId15"/>
    <p:sldId id="446" r:id="rId16"/>
    <p:sldId id="445" r:id="rId17"/>
    <p:sldId id="447" r:id="rId18"/>
    <p:sldId id="448" r:id="rId19"/>
    <p:sldId id="449" r:id="rId20"/>
    <p:sldId id="450" r:id="rId21"/>
    <p:sldId id="454" r:id="rId22"/>
    <p:sldId id="451" r:id="rId23"/>
    <p:sldId id="452" r:id="rId24"/>
    <p:sldId id="453" r:id="rId25"/>
    <p:sldId id="396" r:id="rId2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660"/>
  </p:normalViewPr>
  <p:slideViewPr>
    <p:cSldViewPr>
      <p:cViewPr varScale="1">
        <p:scale>
          <a:sx n="110" d="100"/>
          <a:sy n="110" d="100"/>
        </p:scale>
        <p:origin x="167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2.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63B676D-38DB-408E-8948-B453CB245245}" type="datetimeFigureOut">
              <a:rPr lang="zh-TW" altLang="en-US" smtClean="0"/>
              <a:pPr/>
              <a:t>2019/11/25</a:t>
            </a:fld>
            <a:endParaRPr lang="zh-TW" altLang="en-US"/>
          </a:p>
        </p:txBody>
      </p:sp>
      <p:sp>
        <p:nvSpPr>
          <p:cNvPr id="4" name="頁尾版面配置區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8F3E1D0-224B-4B77-BA18-A19E624B44C4}" type="slidenum">
              <a:rPr lang="zh-TW" altLang="en-US" smtClean="0"/>
              <a:pPr/>
              <a:t>‹#›</a:t>
            </a:fld>
            <a:endParaRPr lang="zh-TW" altLang="en-US"/>
          </a:p>
        </p:txBody>
      </p:sp>
    </p:spTree>
    <p:extLst>
      <p:ext uri="{BB962C8B-B14F-4D97-AF65-F5344CB8AC3E}">
        <p14:creationId xmlns:p14="http://schemas.microsoft.com/office/powerpoint/2010/main" val="38440110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60F3E1A-F44A-4BDC-BFDE-3CE901F7CC0B}" type="datetimeFigureOut">
              <a:rPr lang="en-US" smtClean="0"/>
              <a:pPr/>
              <a:t>11/25/2019</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8BE1359-2DA2-4102-8E5F-3C314329F386}" type="slidenum">
              <a:rPr lang="en-US" smtClean="0"/>
              <a:pPr/>
              <a:t>‹#›</a:t>
            </a:fld>
            <a:endParaRPr lang="en-US"/>
          </a:p>
        </p:txBody>
      </p:sp>
    </p:spTree>
    <p:extLst>
      <p:ext uri="{BB962C8B-B14F-4D97-AF65-F5344CB8AC3E}">
        <p14:creationId xmlns:p14="http://schemas.microsoft.com/office/powerpoint/2010/main" val="418494174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45384D6E-B624-42C0-8DCA-7839E015C49F}" type="slidenum">
              <a:rPr lang="en-US" altLang="zh-TW" smtClean="0">
                <a:ea typeface="新細明體" charset="-120"/>
              </a:rPr>
              <a:pPr/>
              <a:t>1</a:t>
            </a:fld>
            <a:endParaRPr lang="en-US" altLang="zh-TW" smtClean="0">
              <a:ea typeface="新細明體" charset="-120"/>
            </a:endParaRPr>
          </a:p>
        </p:txBody>
      </p:sp>
      <p:sp>
        <p:nvSpPr>
          <p:cNvPr id="65539" name="Rectangle 1026"/>
          <p:cNvSpPr>
            <a:spLocks noGrp="1" noRot="1" noChangeAspect="1" noChangeArrowheads="1" noTextEdit="1"/>
          </p:cNvSpPr>
          <p:nvPr>
            <p:ph type="sldImg"/>
          </p:nvPr>
        </p:nvSpPr>
        <p:spPr>
          <a:ln/>
        </p:spPr>
      </p:sp>
      <p:sp>
        <p:nvSpPr>
          <p:cNvPr id="65540" name="Rectangle 1027"/>
          <p:cNvSpPr>
            <a:spLocks noGrp="1" noChangeArrowheads="1"/>
          </p:cNvSpPr>
          <p:nvPr>
            <p:ph type="body" idx="1"/>
          </p:nvPr>
        </p:nvSpPr>
        <p:spPr>
          <a:noFill/>
          <a:ln/>
        </p:spPr>
        <p:txBody>
          <a:bodyPr/>
          <a:lstStyle/>
          <a:p>
            <a:pPr eaLnBrk="1" hangingPunct="1"/>
            <a:endParaRPr lang="en-US" altLang="zh-TW" dirty="0" smtClean="0">
              <a:ea typeface="新細明體" charset="-120"/>
            </a:endParaRPr>
          </a:p>
        </p:txBody>
      </p:sp>
    </p:spTree>
    <p:extLst>
      <p:ext uri="{BB962C8B-B14F-4D97-AF65-F5344CB8AC3E}">
        <p14:creationId xmlns:p14="http://schemas.microsoft.com/office/powerpoint/2010/main" val="3256492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58BE1359-2DA2-4102-8E5F-3C314329F386}" type="slidenum">
              <a:rPr lang="en-US" smtClean="0"/>
              <a:pPr/>
              <a:t>2</a:t>
            </a:fld>
            <a:endParaRPr lang="en-US"/>
          </a:p>
        </p:txBody>
      </p:sp>
    </p:spTree>
    <p:extLst>
      <p:ext uri="{BB962C8B-B14F-4D97-AF65-F5344CB8AC3E}">
        <p14:creationId xmlns:p14="http://schemas.microsoft.com/office/powerpoint/2010/main" val="1933652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zh-TW" altLang="en-US" smtClean="0"/>
              <a:t>按一下以編輯母片副標題樣式</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zh-TW" altLang="en-US" smtClean="0"/>
              <a:t>按一下以編輯母片標題樣式</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zh-TW" altLang="en-US" smtClean="0"/>
              <a:t>按一下以編輯母片標題樣式</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zh-TW" altLang="en-US" smtClean="0"/>
              <a:t>按一下以編輯母片文字樣式</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zh-TW" altLang="en-US" smtClean="0"/>
              <a:t>按一下以編輯母片副標題樣式</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Tree>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zh-TW" altLang="en-US" smtClean="0"/>
              <a:t>按一下以編輯母片副標題樣式</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zh-TW" altLang="en-US"/>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5" cstate="print"/>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pic>
        <p:nvPicPr>
          <p:cNvPr id="5" name="圖片 4" descr="局徽+字(背景透明)2.gif"/>
          <p:cNvPicPr>
            <a:picLocks noChangeAspect="1"/>
          </p:cNvPicPr>
          <p:nvPr/>
        </p:nvPicPr>
        <p:blipFill>
          <a:blip r:embed="rId16" cstate="print"/>
          <a:stretch>
            <a:fillRect/>
          </a:stretch>
        </p:blipFill>
        <p:spPr>
          <a:xfrm>
            <a:off x="6739561" y="6237312"/>
            <a:ext cx="2398234" cy="591231"/>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hf sldNum="0"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hf sldNum="0" hdr="0" ftr="0" dt="0"/>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ransition>
    <p:fade/>
  </p:transition>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hyperlink" Target="&#36523;&#24515;&#38556;&#31001;&#21450;&#36039;&#36070;&#20778;&#30064;&#23416;&#29983;&#37969;&#23450;&#36774;&#27861;.docx"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hyperlink" Target="&#26657;&#22290;&#22296;&#38538;&#21512;&#20316;&#36628;&#23566;&#36969;&#25033;&#27424;&#20339;&#23416;&#29983;&#27169;&#24335;&#22294;.doc" TargetMode="External"/><Relationship Id="rId2" Type="http://schemas.openxmlformats.org/officeDocument/2006/relationships/hyperlink" Target="4-&#36523;&#24515;&#38556;&#31001;&#21450;&#36039;&#36070;&#20778;&#30064;&#23416;&#29983;&#37969;&#23450;&#36774;&#27861;13-17.docx" TargetMode="External"/><Relationship Id="rId1" Type="http://schemas.openxmlformats.org/officeDocument/2006/relationships/slideLayout" Target="../slideLayouts/slideLayout15.xml"/><Relationship Id="rId5" Type="http://schemas.openxmlformats.org/officeDocument/2006/relationships/hyperlink" Target="8-&#26657;&#22290;&#22296;&#38538;&#21512;&#20316;&#36628;&#23566;&#36969;&#25033;&#27424;&#20339;&#23416;&#29983;&#27169;&#24335;&#22294;27.doc" TargetMode="External"/><Relationship Id="rId4" Type="http://schemas.openxmlformats.org/officeDocument/2006/relationships/hyperlink" Target="&#22283;&#23567;&#26222;&#36890;&#29677;&#36969;&#25033;&#27424;&#20339;&#23416;&#29983;--&#36681;&#20171;&#29305;&#25945;&#37969;&#23450;&#21069;&#20171;&#20837;&#36628;&#23566;&#27969;&#31243;&#38920;&#30693;.doc"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26222;&#36890;&#29677;&#25945;&#24107;&#23526;&#26045;&#35036;&#25937;&#25945;&#23416;&#25110;&#23416;&#32722;&#36628;&#23566;&#35370;&#35527;&#22823;&#32177;.doc" TargetMode="External"/><Relationship Id="rId3" Type="http://schemas.openxmlformats.org/officeDocument/2006/relationships/hyperlink" Target="108&#26657;&#20839;&#37969;&#23450;&#23433;&#32622;&#35519;&#26597;&#34920;(&#25913;).doc" TargetMode="External"/><Relationship Id="rId7" Type="http://schemas.openxmlformats.org/officeDocument/2006/relationships/hyperlink" Target="&#36969;&#25033;&#27424;&#20339;&#23416;&#29983;&#36628;&#23566;&#32000;&#37636;&#25688;&#35201;&#34920;.docx" TargetMode="External"/><Relationship Id="rId2" Type="http://schemas.openxmlformats.org/officeDocument/2006/relationships/hyperlink" Target="4-&#36523;&#24515;&#38556;&#31001;&#21450;&#36039;&#36070;&#20778;&#30064;&#23416;&#29983;&#37969;&#23450;&#36774;&#27861;13-17.docx" TargetMode="External"/><Relationship Id="rId1" Type="http://schemas.openxmlformats.org/officeDocument/2006/relationships/slideLayout" Target="../slideLayouts/slideLayout15.xml"/><Relationship Id="rId6" Type="http://schemas.openxmlformats.org/officeDocument/2006/relationships/hyperlink" Target="&#29305;&#27530;&#38656;&#27714;&#23416;&#29983;&#36681;&#20171;&#36039;&#63934;&#34920;-100R.docx" TargetMode="External"/><Relationship Id="rId11" Type="http://schemas.openxmlformats.org/officeDocument/2006/relationships/hyperlink" Target="8-&#26657;&#22290;&#22296;&#38538;&#21512;&#20316;&#36628;&#23566;&#36969;&#25033;&#27424;&#20339;&#23416;&#29983;&#27169;&#24335;&#22294;27.doc" TargetMode="External"/><Relationship Id="rId5" Type="http://schemas.openxmlformats.org/officeDocument/2006/relationships/hyperlink" Target="&#37969;&#23450;&#21450;&#23433;&#32622;&#30003;&#35531;&#34920;&#26280;&#23478;&#38263;&#21516;&#24847;&#26360;.docx" TargetMode="External"/><Relationship Id="rId10" Type="http://schemas.openxmlformats.org/officeDocument/2006/relationships/hyperlink" Target="7-&#36681;&#20171;&#29305;&#25945;&#37969;&#23450;&#21069;&#20171;&#20837;&#36628;&#23566;&#27969;&#31243;&#38920;&#30693;25-26.doc" TargetMode="External"/><Relationship Id="rId4" Type="http://schemas.openxmlformats.org/officeDocument/2006/relationships/hyperlink" Target="&#33274;&#21271;&#24066;&#36523;&#24515;&#38556;&#31001;&#23416;&#29983;&#37969;&#23450;&#21450;&#23433;&#32622;&#35498;&#26126;&#21934;(&#22283;&#23567;&#22312;&#26657;&#23416;&#29983;).docx" TargetMode="External"/><Relationship Id="rId9" Type="http://schemas.openxmlformats.org/officeDocument/2006/relationships/hyperlink" Target="&#36969;&#25033;&#27424;&#20339;&#23416;&#29983;&#36628;&#23566;&#31574;&#30053;&#21450;&#36628;&#23566;&#25104;&#25928;&#35413;&#20272;&#35352;&#37636;&#34920;.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8-&#26657;&#22290;&#22296;&#38538;&#21512;&#20316;&#36628;&#23566;&#36969;&#25033;&#27424;&#20339;&#23416;&#29983;&#27169;&#24335;&#22294;27.doc" TargetMode="External"/><Relationship Id="rId2" Type="http://schemas.openxmlformats.org/officeDocument/2006/relationships/hyperlink" Target="4-&#36523;&#24515;&#38556;&#31001;&#21450;&#36039;&#36070;&#20778;&#30064;&#23416;&#29983;&#37969;&#23450;&#36774;&#27861;13-17.docx" TargetMode="Externa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2000" b="-2000"/>
          </a:stretch>
        </a:blipFill>
        <a:effectLst/>
      </p:bgPr>
    </p:bg>
    <p:spTree>
      <p:nvGrpSpPr>
        <p:cNvPr id="1" name=""/>
        <p:cNvGrpSpPr/>
        <p:nvPr/>
      </p:nvGrpSpPr>
      <p:grpSpPr>
        <a:xfrm>
          <a:off x="0" y="0"/>
          <a:ext cx="0" cy="0"/>
          <a:chOff x="0" y="0"/>
          <a:chExt cx="0" cy="0"/>
        </a:xfrm>
      </p:grpSpPr>
      <p:sp>
        <p:nvSpPr>
          <p:cNvPr id="204804" name="Rectangle 4"/>
          <p:cNvSpPr>
            <a:spLocks noGrp="1" noChangeArrowheads="1"/>
          </p:cNvSpPr>
          <p:nvPr>
            <p:ph type="ctrTitle"/>
          </p:nvPr>
        </p:nvSpPr>
        <p:spPr>
          <a:xfrm>
            <a:off x="0" y="3933056"/>
            <a:ext cx="7452320" cy="1834629"/>
          </a:xfrm>
        </p:spPr>
        <p:txBody>
          <a:bodyPr/>
          <a:lstStyle/>
          <a:p>
            <a:pPr>
              <a:defRPr/>
            </a:pPr>
            <a:r>
              <a:rPr lang="zh-TW" altLang="en-US" sz="3600" dirty="0" smtClean="0">
                <a:latin typeface="標楷體" pitchFamily="65" charset="-120"/>
                <a:ea typeface="標楷體" pitchFamily="65" charset="-120"/>
              </a:rPr>
              <a:t>臺北市建</a:t>
            </a:r>
            <a:r>
              <a:rPr lang="zh-TW" altLang="en-US" sz="3600" dirty="0">
                <a:latin typeface="標楷體" pitchFamily="65" charset="-120"/>
                <a:ea typeface="標楷體" pitchFamily="65" charset="-120"/>
              </a:rPr>
              <a:t>安</a:t>
            </a:r>
            <a:r>
              <a:rPr lang="zh-TW" altLang="en-US" sz="3600" dirty="0" smtClean="0">
                <a:latin typeface="標楷體" pitchFamily="65" charset="-120"/>
                <a:ea typeface="標楷體" pitchFamily="65" charset="-120"/>
              </a:rPr>
              <a:t>國小</a:t>
            </a:r>
            <a:r>
              <a:rPr lang="en-US" altLang="zh-TW" sz="3600" dirty="0" smtClean="0">
                <a:latin typeface="標楷體" pitchFamily="65" charset="-120"/>
                <a:ea typeface="標楷體" pitchFamily="65" charset="-120"/>
              </a:rPr>
              <a:t>108</a:t>
            </a:r>
            <a:r>
              <a:rPr lang="zh-TW" altLang="en-US" sz="3600" dirty="0" smtClean="0">
                <a:latin typeface="標楷體" pitchFamily="65" charset="-120"/>
                <a:ea typeface="標楷體" pitchFamily="65" charset="-120"/>
              </a:rPr>
              <a:t>學年度</a:t>
            </a:r>
            <a:r>
              <a:rPr lang="en-US" altLang="zh-TW" sz="3600" dirty="0" smtClean="0">
                <a:latin typeface="標楷體" pitchFamily="65" charset="-120"/>
                <a:ea typeface="標楷體" pitchFamily="65" charset="-120"/>
              </a:rPr>
              <a:t/>
            </a:r>
            <a:br>
              <a:rPr lang="en-US" altLang="zh-TW" sz="3600" dirty="0" smtClean="0">
                <a:latin typeface="標楷體" pitchFamily="65" charset="-120"/>
                <a:ea typeface="標楷體" pitchFamily="65" charset="-120"/>
              </a:rPr>
            </a:br>
            <a:r>
              <a:rPr lang="zh-TW" altLang="en-US" sz="3600" dirty="0" smtClean="0">
                <a:latin typeface="標楷體" pitchFamily="65" charset="-120"/>
                <a:ea typeface="標楷體" pitchFamily="65" charset="-120"/>
              </a:rPr>
              <a:t>適應欠佳學生提報特教鑑定說明</a:t>
            </a:r>
            <a:endParaRPr lang="zh-TW" altLang="en-US" sz="3600" dirty="0" smtClean="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2348880"/>
            <a:ext cx="8229600" cy="3777283"/>
          </a:xfrm>
        </p:spPr>
        <p:txBody>
          <a:bodyPr rtlCol="0">
            <a:normAutofit/>
          </a:bodyPr>
          <a:lstStyle/>
          <a:p>
            <a:pPr eaLnBrk="1" fontAlgn="auto" hangingPunct="1">
              <a:spcAft>
                <a:spcPts val="0"/>
              </a:spcAft>
              <a:buFont typeface="Arial" pitchFamily="34" charset="0"/>
              <a:buChar char="•"/>
              <a:defRPr/>
            </a:pPr>
            <a:r>
              <a:rPr lang="zh-TW" altLang="en-US" sz="3600" dirty="0" smtClean="0">
                <a:latin typeface="標楷體" pitchFamily="65" charset="-120"/>
                <a:ea typeface="標楷體" pitchFamily="65" charset="-120"/>
                <a:sym typeface="Wingdings 2"/>
              </a:rPr>
              <a:t>症狀程度輕微</a:t>
            </a:r>
            <a:endParaRPr lang="en-US" altLang="zh-TW" sz="3600" dirty="0" smtClean="0">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endParaRPr lang="en-US" altLang="zh-TW" sz="3600" dirty="0" smtClean="0">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3600" dirty="0" smtClean="0">
                <a:solidFill>
                  <a:srgbClr val="6600FF"/>
                </a:solidFill>
                <a:latin typeface="標楷體" pitchFamily="65" charset="-120"/>
                <a:ea typeface="標楷體" pitchFamily="65" charset="-120"/>
                <a:sym typeface="Wingdings 2"/>
              </a:rPr>
              <a:t>未進行二級預防密集介入</a:t>
            </a:r>
            <a:endParaRPr lang="en-US" altLang="zh-TW" sz="3600" dirty="0" smtClean="0">
              <a:solidFill>
                <a:srgbClr val="6600FF"/>
              </a:solidFill>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endParaRPr lang="en-US" altLang="zh-TW" sz="3600" dirty="0" smtClean="0">
              <a:solidFill>
                <a:srgbClr val="FF0000"/>
              </a:solidFill>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3600" dirty="0" smtClean="0">
                <a:latin typeface="標楷體" pitchFamily="65" charset="-120"/>
                <a:ea typeface="標楷體" pitchFamily="65" charset="-120"/>
                <a:sym typeface="Wingdings 2"/>
              </a:rPr>
              <a:t>初級或二級介入後改善情形顯著</a:t>
            </a:r>
            <a:endParaRPr lang="zh-TW" altLang="en-US" sz="3600" dirty="0">
              <a:latin typeface="標楷體" pitchFamily="65" charset="-120"/>
              <a:ea typeface="標楷體" pitchFamily="65" charset="-120"/>
            </a:endParaRPr>
          </a:p>
        </p:txBody>
      </p:sp>
      <p:sp>
        <p:nvSpPr>
          <p:cNvPr id="6" name="標題 1"/>
          <p:cNvSpPr txBox="1">
            <a:spLocks/>
          </p:cNvSpPr>
          <p:nvPr/>
        </p:nvSpPr>
        <p:spPr>
          <a:xfrm>
            <a:off x="395536" y="1556792"/>
            <a:ext cx="8424936" cy="1084982"/>
          </a:xfrm>
          <a:prstGeom prst="rect">
            <a:avLst/>
          </a:prstGeom>
        </p:spPr>
        <p:txBody>
          <a:bodyPr/>
          <a:lstStyle/>
          <a:p>
            <a:pPr lvl="0" algn="ctr">
              <a:spcBef>
                <a:spcPct val="0"/>
              </a:spcBef>
              <a:defRPr/>
            </a:pPr>
            <a:r>
              <a:rPr kumimoji="0" lang="en-US" altLang="zh-TW"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鑑定結果說明</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非特教生</a:t>
            </a:r>
            <a:r>
              <a:rPr kumimoji="0" lang="en-US" altLang="zh-TW"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pPr eaLnBrk="1" fontAlgn="auto" hangingPunct="1">
              <a:spcAft>
                <a:spcPts val="0"/>
              </a:spcAft>
              <a:defRPr/>
            </a:pPr>
            <a:r>
              <a:rPr lang="zh-TW" altLang="en-US" sz="5400" b="1" dirty="0">
                <a:effectLst>
                  <a:outerShdw blurRad="38100" dist="38100" dir="2700000" algn="tl">
                    <a:srgbClr val="000000">
                      <a:alpha val="43137"/>
                    </a:srgbClr>
                  </a:outerShdw>
                </a:effectLst>
                <a:latin typeface="標楷體" pitchFamily="65" charset="-120"/>
                <a:ea typeface="標楷體" pitchFamily="65" charset="-120"/>
              </a:rPr>
              <a:t> </a:t>
            </a:r>
            <a:r>
              <a:rPr lang="zh-TW" altLang="en-US" sz="5400" b="1" dirty="0" smtClean="0">
                <a:effectLst>
                  <a:outerShdw blurRad="38100" dist="38100" dir="2700000" algn="tl">
                    <a:srgbClr val="000000">
                      <a:alpha val="43137"/>
                    </a:srgbClr>
                  </a:outerShdw>
                </a:effectLst>
                <a:latin typeface="標楷體" pitchFamily="65" charset="-120"/>
                <a:ea typeface="標楷體" pitchFamily="65" charset="-120"/>
              </a:rPr>
              <a:t>情緒行為障礙</a:t>
            </a:r>
            <a:endParaRPr lang="zh-TW" altLang="en-US" sz="7200" b="1" dirty="0">
              <a:effectLst>
                <a:outerShdw blurRad="38100" dist="38100" dir="2700000" algn="tl">
                  <a:srgbClr val="000000">
                    <a:alpha val="43137"/>
                  </a:srgbClr>
                </a:outerShdw>
              </a:effectLst>
            </a:endParaRPr>
          </a:p>
        </p:txBody>
      </p:sp>
      <p:sp>
        <p:nvSpPr>
          <p:cNvPr id="3" name="內容版面配置區 2"/>
          <p:cNvSpPr>
            <a:spLocks noGrp="1"/>
          </p:cNvSpPr>
          <p:nvPr>
            <p:ph type="subTitle" idx="1"/>
          </p:nvPr>
        </p:nvSpPr>
        <p:spPr>
          <a:xfrm>
            <a:off x="685800" y="4572000"/>
            <a:ext cx="6461125" cy="1066800"/>
          </a:xfrm>
        </p:spPr>
        <p:txBody>
          <a:bodyPr rtlCol="0"/>
          <a:lstStyle/>
          <a:p>
            <a:pPr eaLnBrk="1" fontAlgn="auto" hangingPunct="1">
              <a:spcAft>
                <a:spcPts val="0"/>
              </a:spcAft>
              <a:buFont typeface="Arial" pitchFamily="34" charset="0"/>
              <a:buNone/>
              <a:defRPr/>
            </a:pPr>
            <a:endParaRPr lang="en-US" altLang="zh-TW" dirty="0" smtClean="0"/>
          </a:p>
          <a:p>
            <a:pPr eaLnBrk="1" fontAlgn="auto" hangingPunct="1">
              <a:spcAft>
                <a:spcPts val="0"/>
              </a:spcAft>
              <a:buFont typeface="Arial" pitchFamily="34" charset="0"/>
              <a:buNone/>
              <a:defRPr/>
            </a:pPr>
            <a:endParaRPr lang="en-US" altLang="zh-TW" dirty="0"/>
          </a:p>
          <a:p>
            <a:pPr eaLnBrk="1" fontAlgn="auto" hangingPunct="1">
              <a:spcAft>
                <a:spcPts val="0"/>
              </a:spcAft>
              <a:buFont typeface="Arial" pitchFamily="34" charset="0"/>
              <a:buNone/>
              <a:defRPr/>
            </a:pPr>
            <a:endParaRPr lang="en-US" altLang="zh-TW" dirty="0" smtClean="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0" y="1556792"/>
            <a:ext cx="9144000" cy="1084982"/>
          </a:xfrm>
        </p:spPr>
        <p:txBody>
          <a:bodyPr/>
          <a:lstStyle/>
          <a:p>
            <a:pPr>
              <a:defRPr/>
            </a:pP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鑑定基本準則</a:t>
            </a:r>
            <a:r>
              <a:rPr lang="en-US" altLang="zh-TW" dirty="0" smtClean="0">
                <a:latin typeface="標楷體" pitchFamily="65" charset="-120"/>
                <a:ea typeface="標楷體" pitchFamily="65" charset="-120"/>
              </a:rPr>
              <a:t>】</a:t>
            </a:r>
            <a:endParaRPr lang="zh-TW" altLang="en-US" dirty="0"/>
          </a:p>
        </p:txBody>
      </p:sp>
      <p:sp>
        <p:nvSpPr>
          <p:cNvPr id="3" name="內容版面配置區 2"/>
          <p:cNvSpPr>
            <a:spLocks noGrp="1"/>
          </p:cNvSpPr>
          <p:nvPr>
            <p:ph idx="1"/>
          </p:nvPr>
        </p:nvSpPr>
        <p:spPr>
          <a:xfrm>
            <a:off x="467544" y="2332037"/>
            <a:ext cx="8352928" cy="4525963"/>
          </a:xfrm>
        </p:spPr>
        <p:txBody>
          <a:bodyPr rtlCol="0">
            <a:normAutofit/>
          </a:bodyPr>
          <a:lstStyle/>
          <a:p>
            <a:r>
              <a:rPr lang="zh-TW" altLang="en-US" dirty="0" smtClean="0">
                <a:solidFill>
                  <a:srgbClr val="6600FF"/>
                </a:solidFill>
                <a:latin typeface="標楷體" pitchFamily="65" charset="-120"/>
                <a:ea typeface="標楷體" pitchFamily="65" charset="-120"/>
              </a:rPr>
              <a:t>一般教育環境下所提供之介入，仍難獲得有效改善</a:t>
            </a:r>
            <a:endParaRPr lang="en-US" altLang="zh-TW" dirty="0" smtClean="0">
              <a:solidFill>
                <a:srgbClr val="6600FF"/>
              </a:solidFill>
              <a:latin typeface="標楷體" pitchFamily="65" charset="-120"/>
              <a:ea typeface="標楷體" pitchFamily="65" charset="-120"/>
            </a:endParaRPr>
          </a:p>
          <a:p>
            <a:pPr marL="411163" lvl="1" indent="0">
              <a:buNone/>
            </a:pPr>
            <a:r>
              <a:rPr lang="zh-TW" altLang="en-US" dirty="0" smtClean="0">
                <a:latin typeface="標楷體" pitchFamily="65" charset="-120"/>
                <a:ea typeface="標楷體" pitchFamily="65" charset="-120"/>
              </a:rPr>
              <a:t>學生在普通班輔導介入後仍有顯著適應困難，普通班老師、輔導老師或其他專業人員，針對學生之情緒行為問題，進行密集與長期</a:t>
            </a:r>
            <a:r>
              <a:rPr lang="en-US" altLang="zh-TW" dirty="0" smtClean="0">
                <a:solidFill>
                  <a:srgbClr val="6600FF"/>
                </a:solidFill>
                <a:latin typeface="標楷體" pitchFamily="65" charset="-120"/>
                <a:ea typeface="標楷體" pitchFamily="65" charset="-120"/>
              </a:rPr>
              <a:t>(</a:t>
            </a:r>
            <a:r>
              <a:rPr lang="zh-TW" altLang="en-US" dirty="0" smtClean="0">
                <a:solidFill>
                  <a:srgbClr val="6600FF"/>
                </a:solidFill>
                <a:latin typeface="標楷體" pitchFamily="65" charset="-120"/>
                <a:ea typeface="標楷體" pitchFamily="65" charset="-120"/>
              </a:rPr>
              <a:t>至少六個月或一學期以上</a:t>
            </a:r>
            <a:r>
              <a:rPr lang="en-US" altLang="zh-TW" dirty="0" smtClean="0">
                <a:solidFill>
                  <a:srgbClr val="6600FF"/>
                </a:solidFill>
                <a:latin typeface="標楷體" pitchFamily="65" charset="-120"/>
                <a:ea typeface="標楷體" pitchFamily="65" charset="-120"/>
              </a:rPr>
              <a:t>)</a:t>
            </a:r>
            <a:r>
              <a:rPr lang="zh-TW" altLang="en-US" dirty="0" smtClean="0">
                <a:latin typeface="標楷體" pitchFamily="65" charset="-120"/>
                <a:ea typeface="標楷體" pitchFamily="65" charset="-120"/>
              </a:rPr>
              <a:t>之進一步介入。</a:t>
            </a:r>
            <a:endParaRPr lang="en-US" altLang="zh-TW" dirty="0" smtClean="0">
              <a:latin typeface="標楷體" pitchFamily="65" charset="-120"/>
              <a:ea typeface="標楷體" pitchFamily="65" charset="-120"/>
            </a:endParaRPr>
          </a:p>
          <a:p>
            <a:r>
              <a:rPr lang="zh-TW" altLang="en-US" dirty="0" smtClean="0">
                <a:solidFill>
                  <a:srgbClr val="6600FF"/>
                </a:solidFill>
                <a:latin typeface="標楷體" pitchFamily="65" charset="-120"/>
                <a:ea typeface="標楷體" pitchFamily="65" charset="-120"/>
              </a:rPr>
              <a:t>排除</a:t>
            </a:r>
            <a:r>
              <a:rPr lang="zh-TW" altLang="en-US" dirty="0" smtClean="0">
                <a:latin typeface="標楷體" pitchFamily="65" charset="-120"/>
                <a:ea typeface="標楷體" pitchFamily="65" charset="-120"/>
              </a:rPr>
              <a:t>因智能障礙、感官障礙、健康因素所造成之結果</a:t>
            </a:r>
            <a:endParaRPr lang="en-US" altLang="zh-TW" dirty="0" smtClean="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0" y="1556792"/>
            <a:ext cx="9144000" cy="1084982"/>
          </a:xfrm>
        </p:spPr>
        <p:txBody>
          <a:bodyPr/>
          <a:lstStyle/>
          <a:p>
            <a:pPr>
              <a:defRPr/>
            </a:pP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鑑定基本準則</a:t>
            </a:r>
            <a:r>
              <a:rPr lang="en-US" altLang="zh-TW" dirty="0" smtClean="0">
                <a:latin typeface="標楷體" pitchFamily="65" charset="-120"/>
                <a:ea typeface="標楷體" pitchFamily="65" charset="-120"/>
              </a:rPr>
              <a:t>】</a:t>
            </a:r>
            <a:endParaRPr lang="zh-TW" altLang="en-US" dirty="0"/>
          </a:p>
        </p:txBody>
      </p:sp>
      <p:sp>
        <p:nvSpPr>
          <p:cNvPr id="3" name="內容版面配置區 2"/>
          <p:cNvSpPr>
            <a:spLocks noGrp="1"/>
          </p:cNvSpPr>
          <p:nvPr>
            <p:ph idx="1"/>
          </p:nvPr>
        </p:nvSpPr>
        <p:spPr>
          <a:xfrm>
            <a:off x="467544" y="2332037"/>
            <a:ext cx="8352928" cy="3401219"/>
          </a:xfrm>
        </p:spPr>
        <p:txBody>
          <a:bodyPr rtlCol="0">
            <a:normAutofit/>
          </a:bodyPr>
          <a:lstStyle/>
          <a:p>
            <a:pPr indent="-228600">
              <a:buClr>
                <a:schemeClr val="accent1"/>
              </a:buClr>
              <a:defRPr/>
            </a:pPr>
            <a:r>
              <a:rPr lang="zh-TW" altLang="en-US" dirty="0" smtClean="0">
                <a:solidFill>
                  <a:srgbClr val="6600FF"/>
                </a:solidFill>
                <a:latin typeface="標楷體" pitchFamily="65" charset="-120"/>
                <a:ea typeface="標楷體" pitchFamily="65" charset="-120"/>
              </a:rPr>
              <a:t>長期</a:t>
            </a:r>
            <a:r>
              <a:rPr lang="en-US" altLang="zh-TW"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情緒行為問題出現的</a:t>
            </a:r>
            <a:r>
              <a:rPr lang="zh-TW" altLang="en-US" sz="2800" dirty="0" smtClean="0">
                <a:solidFill>
                  <a:srgbClr val="6600FF"/>
                </a:solidFill>
                <a:latin typeface="標楷體" pitchFamily="65" charset="-120"/>
                <a:ea typeface="標楷體" pitchFamily="65" charset="-120"/>
              </a:rPr>
              <a:t>時間持續至少六個月</a:t>
            </a:r>
            <a:r>
              <a:rPr lang="zh-TW" altLang="en-US" sz="2800" dirty="0" smtClean="0">
                <a:latin typeface="標楷體" pitchFamily="65" charset="-120"/>
                <a:ea typeface="標楷體" pitchFamily="65" charset="-120"/>
              </a:rPr>
              <a:t>，如一年級學生應追溯其學前教育史</a:t>
            </a:r>
            <a:endParaRPr lang="en-US" altLang="zh-TW" sz="2800" dirty="0" smtClean="0">
              <a:latin typeface="標楷體" pitchFamily="65" charset="-120"/>
              <a:ea typeface="標楷體" pitchFamily="65" charset="-120"/>
            </a:endParaRPr>
          </a:p>
          <a:p>
            <a:pPr indent="-228600">
              <a:buClr>
                <a:schemeClr val="accent1"/>
              </a:buClr>
              <a:defRPr/>
            </a:pPr>
            <a:endParaRPr lang="en-US" altLang="zh-TW" dirty="0" smtClean="0">
              <a:latin typeface="標楷體" pitchFamily="65" charset="-120"/>
              <a:ea typeface="標楷體" pitchFamily="65" charset="-120"/>
            </a:endParaRPr>
          </a:p>
          <a:p>
            <a:pPr indent="-228600">
              <a:buClr>
                <a:schemeClr val="accent1"/>
              </a:buClr>
              <a:defRPr/>
            </a:pPr>
            <a:r>
              <a:rPr lang="zh-TW" altLang="en-US" dirty="0" smtClean="0">
                <a:solidFill>
                  <a:srgbClr val="6600FF"/>
                </a:solidFill>
                <a:latin typeface="標楷體" pitchFamily="65" charset="-120"/>
                <a:ea typeface="標楷體" pitchFamily="65" charset="-120"/>
              </a:rPr>
              <a:t>跨情境</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除學校外，在家庭、社區、社會或任一情境中顯現適應困難。</a:t>
            </a:r>
            <a:endParaRPr lang="en-US" altLang="zh-TW" dirty="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0" y="1484784"/>
            <a:ext cx="9144000" cy="1156990"/>
          </a:xfrm>
        </p:spPr>
        <p:txBody>
          <a:bodyPr/>
          <a:lstStyle/>
          <a:p>
            <a:pPr>
              <a:defRPr/>
            </a:pP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鑑定基本準則</a:t>
            </a:r>
            <a:r>
              <a:rPr lang="en-US" altLang="zh-TW" dirty="0" smtClean="0">
                <a:latin typeface="標楷體" pitchFamily="65" charset="-120"/>
                <a:ea typeface="標楷體" pitchFamily="65" charset="-120"/>
              </a:rPr>
              <a:t>】</a:t>
            </a:r>
            <a:endParaRPr lang="zh-TW" altLang="en-US" dirty="0"/>
          </a:p>
        </p:txBody>
      </p:sp>
      <p:sp>
        <p:nvSpPr>
          <p:cNvPr id="3" name="內容版面配置區 2"/>
          <p:cNvSpPr>
            <a:spLocks noGrp="1"/>
          </p:cNvSpPr>
          <p:nvPr>
            <p:ph idx="1"/>
          </p:nvPr>
        </p:nvSpPr>
        <p:spPr>
          <a:xfrm>
            <a:off x="467544" y="2332037"/>
            <a:ext cx="8352928" cy="3833267"/>
          </a:xfrm>
        </p:spPr>
        <p:txBody>
          <a:bodyPr rtlCol="0">
            <a:normAutofit/>
          </a:bodyPr>
          <a:lstStyle/>
          <a:p>
            <a:pPr indent="-228600">
              <a:buClr>
                <a:schemeClr val="accent1"/>
              </a:buClr>
              <a:defRPr/>
            </a:pPr>
            <a:r>
              <a:rPr lang="zh-TW" altLang="en-US" dirty="0" smtClean="0">
                <a:solidFill>
                  <a:srgbClr val="6600FF"/>
                </a:solidFill>
                <a:latin typeface="標楷體" pitchFamily="65" charset="-120"/>
                <a:ea typeface="標楷體" pitchFamily="65" charset="-120"/>
              </a:rPr>
              <a:t>嚴重影響學校適應</a:t>
            </a:r>
            <a:endParaRPr lang="en-US" altLang="zh-TW" dirty="0" smtClean="0">
              <a:solidFill>
                <a:srgbClr val="6600FF"/>
              </a:solidFill>
              <a:latin typeface="標楷體" pitchFamily="65" charset="-120"/>
              <a:ea typeface="標楷體" pitchFamily="65" charset="-120"/>
            </a:endParaRPr>
          </a:p>
          <a:p>
            <a:pPr marL="114300">
              <a:buClr>
                <a:schemeClr val="accent1"/>
              </a:buClr>
              <a:defRPr/>
            </a:pPr>
            <a:endParaRPr lang="en-US" altLang="zh-TW" dirty="0" smtClean="0">
              <a:latin typeface="標楷體" pitchFamily="65" charset="-120"/>
              <a:ea typeface="標楷體" pitchFamily="65" charset="-120"/>
            </a:endParaRPr>
          </a:p>
          <a:p>
            <a:pPr indent="-228600">
              <a:buClr>
                <a:schemeClr val="accent1"/>
              </a:buClr>
              <a:defRPr/>
            </a:pPr>
            <a:r>
              <a:rPr lang="zh-TW" altLang="en-US" dirty="0" smtClean="0">
                <a:solidFill>
                  <a:srgbClr val="FF0000"/>
                </a:solidFill>
                <a:latin typeface="標楷體" pitchFamily="65" charset="-120"/>
                <a:ea typeface="標楷體" pitchFamily="65" charset="-120"/>
              </a:rPr>
              <a:t>參考醫療診斷</a:t>
            </a:r>
            <a:endParaRPr lang="en-US" altLang="zh-TW" dirty="0" smtClean="0">
              <a:solidFill>
                <a:srgbClr val="FF0000"/>
              </a:solidFill>
              <a:latin typeface="標楷體" pitchFamily="65" charset="-120"/>
              <a:ea typeface="標楷體" pitchFamily="65" charset="-120"/>
            </a:endParaRPr>
          </a:p>
          <a:p>
            <a:pPr marL="1028700" lvl="1" indent="-457200">
              <a:buClr>
                <a:schemeClr val="accent1"/>
              </a:buClr>
              <a:buFont typeface="Arial" pitchFamily="34" charset="0"/>
              <a:buChar char="•"/>
              <a:defRPr/>
            </a:pPr>
            <a:r>
              <a:rPr lang="zh-TW" altLang="en-US" dirty="0" smtClean="0">
                <a:latin typeface="標楷體" pitchFamily="65" charset="-120"/>
                <a:ea typeface="標楷體" pitchFamily="65" charset="-120"/>
              </a:rPr>
              <a:t>醫療診斷書需為</a:t>
            </a:r>
            <a:r>
              <a:rPr lang="zh-TW" altLang="en-US" dirty="0" smtClean="0">
                <a:solidFill>
                  <a:srgbClr val="6600FF"/>
                </a:solidFill>
                <a:latin typeface="標楷體" pitchFamily="65" charset="-120"/>
                <a:ea typeface="標楷體" pitchFamily="65" charset="-120"/>
              </a:rPr>
              <a:t>半年內，區域級以上醫院或兒童精神科專科醫師</a:t>
            </a:r>
            <a:r>
              <a:rPr lang="zh-TW" altLang="en-US" dirty="0" smtClean="0">
                <a:latin typeface="標楷體" pitchFamily="65" charset="-120"/>
                <a:ea typeface="標楷體" pitchFamily="65" charset="-120"/>
              </a:rPr>
              <a:t>所開立的證明</a:t>
            </a:r>
            <a:endParaRPr lang="en-US" altLang="zh-TW" dirty="0" smtClean="0">
              <a:latin typeface="標楷體" pitchFamily="65" charset="-120"/>
              <a:ea typeface="標楷體" pitchFamily="65" charset="-120"/>
            </a:endParaRPr>
          </a:p>
          <a:p>
            <a:pPr marL="1028700" lvl="1" indent="-457200">
              <a:buClr>
                <a:schemeClr val="accent1"/>
              </a:buClr>
              <a:buFont typeface="Arial" pitchFamily="34" charset="0"/>
              <a:buChar char="•"/>
              <a:defRPr/>
            </a:pPr>
            <a:r>
              <a:rPr lang="zh-TW" altLang="en-US" dirty="0" smtClean="0">
                <a:latin typeface="標楷體" pitchFamily="65" charset="-120"/>
                <a:ea typeface="標楷體" pitchFamily="65" charset="-120"/>
              </a:rPr>
              <a:t>持續就醫</a:t>
            </a:r>
            <a:endParaRPr lang="en-US" altLang="zh-TW" dirty="0" smtClean="0">
              <a:latin typeface="標楷體" pitchFamily="65" charset="-120"/>
              <a:ea typeface="標楷體" pitchFamily="65" charset="-120"/>
            </a:endParaRPr>
          </a:p>
          <a:p>
            <a:pPr marL="1028700" lvl="1" indent="-457200">
              <a:buClr>
                <a:schemeClr val="accent1"/>
              </a:buClr>
              <a:buFont typeface="Arial" pitchFamily="34" charset="0"/>
              <a:buChar char="•"/>
              <a:defRPr/>
            </a:pP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醫師建議下</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有穩定服藥六個月以上</a:t>
            </a:r>
            <a:endParaRPr lang="en-US" altLang="zh-TW" dirty="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5000" b="-5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331640" y="2204864"/>
            <a:ext cx="7067128" cy="4653136"/>
          </a:xfrm>
        </p:spPr>
        <p:txBody>
          <a:bodyPr rtlCol="0">
            <a:normAutofit fontScale="85000" lnSpcReduction="20000"/>
          </a:bodyPr>
          <a:lstStyle/>
          <a:p>
            <a:pPr>
              <a:defRPr/>
            </a:pPr>
            <a:r>
              <a:rPr lang="zh-TW" altLang="en-US" sz="3500" dirty="0" smtClean="0">
                <a:latin typeface="標楷體" pitchFamily="65" charset="-120"/>
                <a:ea typeface="標楷體" pitchFamily="65" charset="-120"/>
                <a:sym typeface="Wingdings 2"/>
              </a:rPr>
              <a:t> </a:t>
            </a:r>
            <a:r>
              <a:rPr lang="zh-TW" altLang="en-US" sz="4000" dirty="0" smtClean="0">
                <a:latin typeface="標楷體" pitchFamily="65" charset="-120"/>
                <a:ea typeface="標楷體" pitchFamily="65" charset="-120"/>
                <a:sym typeface="Wingdings 2"/>
              </a:rPr>
              <a:t>注意力缺陷過動症 </a:t>
            </a:r>
            <a:r>
              <a:rPr lang="en-US" altLang="zh-TW" sz="4000" dirty="0" smtClean="0">
                <a:latin typeface="標楷體" pitchFamily="65" charset="-120"/>
                <a:ea typeface="標楷體" pitchFamily="65" charset="-120"/>
                <a:sym typeface="Wingdings 2"/>
              </a:rPr>
              <a:t>(ADHD)</a:t>
            </a:r>
            <a:r>
              <a:rPr lang="zh-TW" altLang="en-US" sz="4000" dirty="0" smtClean="0">
                <a:latin typeface="標楷體" pitchFamily="65" charset="-120"/>
                <a:ea typeface="標楷體" pitchFamily="65" charset="-120"/>
                <a:sym typeface="Wingdings 2"/>
              </a:rPr>
              <a:t>    </a:t>
            </a:r>
            <a:endParaRPr lang="en-US" altLang="zh-TW" sz="4000" dirty="0" smtClean="0">
              <a:latin typeface="標楷體" pitchFamily="65" charset="-120"/>
              <a:ea typeface="標楷體" pitchFamily="65" charset="-120"/>
              <a:sym typeface="Wingdings 2"/>
            </a:endParaRPr>
          </a:p>
          <a:p>
            <a:pPr marL="640080" lvl="1">
              <a:buFont typeface="Arial" pitchFamily="34" charset="0"/>
              <a:buChar char="•"/>
              <a:defRPr/>
            </a:pPr>
            <a:r>
              <a:rPr lang="zh-TW" altLang="en-US" sz="3300" dirty="0" smtClean="0">
                <a:latin typeface="標楷體" pitchFamily="65" charset="-120"/>
                <a:ea typeface="標楷體" pitchFamily="65" charset="-120"/>
                <a:sym typeface="Wingdings 2"/>
              </a:rPr>
              <a:t>不專注</a:t>
            </a:r>
            <a:r>
              <a:rPr lang="en-US" altLang="zh-TW" sz="3300" dirty="0" smtClean="0">
                <a:latin typeface="標楷體" pitchFamily="65" charset="-120"/>
                <a:ea typeface="標楷體" pitchFamily="65" charset="-120"/>
                <a:sym typeface="Wingdings 2"/>
              </a:rPr>
              <a:t>(</a:t>
            </a:r>
            <a:r>
              <a:rPr lang="zh-TW" altLang="en-US" sz="3300" dirty="0" smtClean="0">
                <a:latin typeface="標楷體" pitchFamily="65" charset="-120"/>
                <a:ea typeface="標楷體" pitchFamily="65" charset="-120"/>
                <a:sym typeface="Wingdings 2"/>
              </a:rPr>
              <a:t>較少獨立存在</a:t>
            </a:r>
            <a:r>
              <a:rPr lang="en-US" altLang="zh-TW" sz="3300" dirty="0" smtClean="0">
                <a:latin typeface="標楷體" pitchFamily="65" charset="-120"/>
                <a:ea typeface="標楷體" pitchFamily="65" charset="-120"/>
                <a:sym typeface="Wingdings 2"/>
              </a:rPr>
              <a:t>)</a:t>
            </a:r>
            <a:r>
              <a:rPr lang="zh-TW" altLang="en-US" sz="3300" dirty="0" smtClean="0">
                <a:latin typeface="標楷體" pitchFamily="65" charset="-120"/>
                <a:ea typeface="標楷體" pitchFamily="65" charset="-120"/>
                <a:sym typeface="Wingdings 2"/>
              </a:rPr>
              <a:t>型</a:t>
            </a:r>
            <a:endParaRPr lang="en-US" altLang="zh-TW" sz="3300" dirty="0" smtClean="0">
              <a:latin typeface="標楷體" pitchFamily="65" charset="-120"/>
              <a:ea typeface="標楷體" pitchFamily="65" charset="-120"/>
              <a:sym typeface="Wingdings 2"/>
            </a:endParaRPr>
          </a:p>
          <a:p>
            <a:pPr marL="640080" lvl="1">
              <a:buFont typeface="Arial" pitchFamily="34" charset="0"/>
              <a:buChar char="•"/>
              <a:defRPr/>
            </a:pPr>
            <a:r>
              <a:rPr lang="zh-TW" altLang="en-US" sz="3300" dirty="0" smtClean="0">
                <a:latin typeface="標楷體" pitchFamily="65" charset="-120"/>
                <a:ea typeface="標楷體" pitchFamily="65" charset="-120"/>
                <a:sym typeface="Wingdings 2"/>
              </a:rPr>
              <a:t>過動</a:t>
            </a:r>
            <a:r>
              <a:rPr lang="en-US" altLang="zh-TW" sz="3300" dirty="0" smtClean="0">
                <a:latin typeface="標楷體" pitchFamily="65" charset="-120"/>
                <a:ea typeface="標楷體" pitchFamily="65" charset="-120"/>
                <a:sym typeface="Wingdings 2"/>
              </a:rPr>
              <a:t>/</a:t>
            </a:r>
            <a:r>
              <a:rPr lang="zh-TW" altLang="en-US" sz="3300" dirty="0" smtClean="0">
                <a:latin typeface="標楷體" pitchFamily="65" charset="-120"/>
                <a:ea typeface="標楷體" pitchFamily="65" charset="-120"/>
                <a:sym typeface="Wingdings 2"/>
              </a:rPr>
              <a:t>衝動型</a:t>
            </a:r>
            <a:endParaRPr lang="en-US" altLang="zh-TW" sz="3300" dirty="0" smtClean="0">
              <a:latin typeface="標楷體" pitchFamily="65" charset="-120"/>
              <a:ea typeface="標楷體" pitchFamily="65" charset="-120"/>
              <a:sym typeface="Wingdings 2"/>
            </a:endParaRPr>
          </a:p>
          <a:p>
            <a:pPr marL="640080" lvl="1">
              <a:buFont typeface="Arial" pitchFamily="34" charset="0"/>
              <a:buChar char="•"/>
              <a:defRPr/>
            </a:pPr>
            <a:r>
              <a:rPr lang="zh-TW" altLang="en-US" sz="3300" dirty="0" smtClean="0">
                <a:latin typeface="標楷體" pitchFamily="65" charset="-120"/>
                <a:ea typeface="標楷體" pitchFamily="65" charset="-120"/>
                <a:sym typeface="Wingdings 2"/>
              </a:rPr>
              <a:t>綜合型</a:t>
            </a:r>
            <a:endParaRPr lang="en-US" altLang="zh-TW" sz="3300" dirty="0" smtClean="0">
              <a:latin typeface="標楷體" pitchFamily="65" charset="-120"/>
              <a:ea typeface="標楷體" pitchFamily="65" charset="-120"/>
              <a:sym typeface="Wingdings 2"/>
            </a:endParaRPr>
          </a:p>
          <a:p>
            <a:pPr marL="240030">
              <a:defRPr/>
            </a:pPr>
            <a:r>
              <a:rPr lang="zh-TW" altLang="en-US" sz="4000" dirty="0" smtClean="0">
                <a:latin typeface="標楷體" pitchFamily="65" charset="-120"/>
                <a:ea typeface="標楷體" pitchFamily="65" charset="-120"/>
                <a:sym typeface="Wingdings 2"/>
              </a:rPr>
              <a:t> 精神性疾患</a:t>
            </a:r>
            <a:endParaRPr lang="en-US" altLang="zh-TW" sz="4000" dirty="0" smtClean="0">
              <a:latin typeface="標楷體" pitchFamily="65" charset="-120"/>
              <a:ea typeface="標楷體" pitchFamily="65" charset="-120"/>
              <a:sym typeface="Wingdings 2"/>
            </a:endParaRPr>
          </a:p>
          <a:p>
            <a:pPr marL="240030">
              <a:defRPr/>
            </a:pPr>
            <a:r>
              <a:rPr lang="zh-TW" altLang="en-US" sz="4000" dirty="0" smtClean="0">
                <a:latin typeface="標楷體" pitchFamily="65" charset="-120"/>
                <a:ea typeface="標楷體" pitchFamily="65" charset="-120"/>
                <a:sym typeface="Wingdings 2"/>
              </a:rPr>
              <a:t> 情感性疾患</a:t>
            </a:r>
            <a:endParaRPr lang="en-US" altLang="zh-TW" sz="4000" dirty="0" smtClean="0">
              <a:latin typeface="標楷體" pitchFamily="65" charset="-120"/>
              <a:ea typeface="標楷體" pitchFamily="65" charset="-120"/>
              <a:sym typeface="Wingdings 2"/>
            </a:endParaRPr>
          </a:p>
          <a:p>
            <a:pPr marL="240030">
              <a:defRPr/>
            </a:pPr>
            <a:r>
              <a:rPr lang="zh-TW" altLang="en-US" sz="4000" dirty="0" smtClean="0">
                <a:latin typeface="標楷體" pitchFamily="65" charset="-120"/>
                <a:ea typeface="標楷體" pitchFamily="65" charset="-120"/>
                <a:sym typeface="Wingdings 2"/>
              </a:rPr>
              <a:t> 畏懼性疾患</a:t>
            </a:r>
            <a:endParaRPr lang="en-US" altLang="zh-TW" sz="4000" dirty="0" smtClean="0">
              <a:latin typeface="標楷體" pitchFamily="65" charset="-120"/>
              <a:ea typeface="標楷體" pitchFamily="65" charset="-120"/>
              <a:sym typeface="Wingdings 2"/>
            </a:endParaRPr>
          </a:p>
          <a:p>
            <a:pPr marL="240030">
              <a:defRPr/>
            </a:pPr>
            <a:r>
              <a:rPr lang="zh-TW" altLang="en-US" sz="4000" dirty="0" smtClean="0">
                <a:latin typeface="標楷體" pitchFamily="65" charset="-120"/>
                <a:ea typeface="標楷體" pitchFamily="65" charset="-120"/>
                <a:sym typeface="Wingdings 2"/>
              </a:rPr>
              <a:t> 焦慮性疾患</a:t>
            </a:r>
            <a:endParaRPr lang="en-US" altLang="zh-TW" sz="4000" dirty="0" smtClean="0">
              <a:latin typeface="標楷體" pitchFamily="65" charset="-120"/>
              <a:ea typeface="標楷體" pitchFamily="65" charset="-120"/>
              <a:sym typeface="Wingdings 2"/>
            </a:endParaRPr>
          </a:p>
          <a:p>
            <a:pPr marL="240030">
              <a:defRPr/>
            </a:pPr>
            <a:r>
              <a:rPr lang="zh-TW" altLang="en-US" sz="4000" dirty="0" smtClean="0">
                <a:latin typeface="標楷體" pitchFamily="65" charset="-120"/>
                <a:ea typeface="標楷體" pitchFamily="65" charset="-120"/>
                <a:sym typeface="Wingdings 2"/>
              </a:rPr>
              <a:t> 其他持續性之情緒或行為問題     </a:t>
            </a:r>
            <a:endParaRPr lang="en-US" altLang="zh-TW" sz="4000" dirty="0" smtClean="0">
              <a:latin typeface="標楷體" pitchFamily="65" charset="-120"/>
              <a:ea typeface="標楷體" pitchFamily="65" charset="-120"/>
              <a:sym typeface="Wingdings 2"/>
            </a:endParaRPr>
          </a:p>
          <a:p>
            <a:pPr marL="640080" lvl="1">
              <a:buNone/>
              <a:defRPr/>
            </a:pPr>
            <a:endParaRPr lang="en-US" altLang="zh-TW" sz="3300" dirty="0" smtClean="0">
              <a:latin typeface="標楷體" pitchFamily="65" charset="-120"/>
              <a:ea typeface="標楷體" pitchFamily="65" charset="-120"/>
              <a:sym typeface="Wingdings 2"/>
            </a:endParaRPr>
          </a:p>
        </p:txBody>
      </p:sp>
      <p:sp>
        <p:nvSpPr>
          <p:cNvPr id="4" name="標題 1"/>
          <p:cNvSpPr txBox="1">
            <a:spLocks/>
          </p:cNvSpPr>
          <p:nvPr/>
        </p:nvSpPr>
        <p:spPr>
          <a:xfrm>
            <a:off x="0" y="1340768"/>
            <a:ext cx="9144000" cy="940966"/>
          </a:xfrm>
          <a:prstGeom prst="rect">
            <a:avLst/>
          </a:prstGeom>
        </p:spPr>
        <p:txBody>
          <a:bodyPr/>
          <a:lstStyle/>
          <a:p>
            <a:pPr lvl="0" algn="ctr">
              <a:spcBef>
                <a:spcPct val="0"/>
              </a:spcBef>
              <a:defRPr/>
            </a:pPr>
            <a:r>
              <a:rPr kumimoji="0" lang="en-US" altLang="zh-TW"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鑑定結果說明</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sym typeface="Wingdings 2"/>
              </a:rPr>
              <a:t>確認情緒行為障礙</a:t>
            </a:r>
            <a:r>
              <a:rPr kumimoji="0" lang="en-US" altLang="zh-TW"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43608" y="2204864"/>
            <a:ext cx="7776864" cy="4392488"/>
          </a:xfrm>
        </p:spPr>
        <p:txBody>
          <a:bodyPr rtlCol="0">
            <a:normAutofit fontScale="92500" lnSpcReduction="10000"/>
          </a:bodyPr>
          <a:lstStyle/>
          <a:p>
            <a:pPr>
              <a:lnSpc>
                <a:spcPct val="150000"/>
              </a:lnSpc>
              <a:spcBef>
                <a:spcPts val="0"/>
              </a:spcBef>
              <a:defRPr/>
            </a:pPr>
            <a:r>
              <a:rPr lang="zh-TW" altLang="en-US" sz="3600" dirty="0" smtClean="0">
                <a:solidFill>
                  <a:srgbClr val="6600FF"/>
                </a:solidFill>
                <a:latin typeface="標楷體" pitchFamily="65" charset="-120"/>
                <a:ea typeface="標楷體" pitchFamily="65" charset="-120"/>
                <a:sym typeface="Wingdings 2"/>
              </a:rPr>
              <a:t>二級介入</a:t>
            </a:r>
            <a:r>
              <a:rPr lang="zh-TW" altLang="en-US" sz="3600" dirty="0" smtClean="0">
                <a:latin typeface="標楷體" pitchFamily="65" charset="-120"/>
                <a:ea typeface="標楷體" pitchFamily="65" charset="-120"/>
                <a:sym typeface="Wingdings 2"/>
              </a:rPr>
              <a:t>輔導時間、密集度不夠、策略有效性不足</a:t>
            </a:r>
            <a:endParaRPr lang="en-US" altLang="zh-TW" sz="3600" dirty="0" smtClean="0">
              <a:latin typeface="標楷體" pitchFamily="65" charset="-120"/>
              <a:ea typeface="標楷體" pitchFamily="65" charset="-120"/>
              <a:sym typeface="Wingdings 2"/>
            </a:endParaRPr>
          </a:p>
          <a:p>
            <a:pPr>
              <a:lnSpc>
                <a:spcPct val="150000"/>
              </a:lnSpc>
              <a:spcBef>
                <a:spcPts val="0"/>
              </a:spcBef>
              <a:defRPr/>
            </a:pPr>
            <a:r>
              <a:rPr lang="zh-TW" altLang="en-US" sz="3600" dirty="0" smtClean="0">
                <a:latin typeface="標楷體" pitchFamily="65" charset="-120"/>
                <a:ea typeface="標楷體" pitchFamily="65" charset="-120"/>
                <a:sym typeface="Wingdings 2"/>
              </a:rPr>
              <a:t>相關因素未能排除</a:t>
            </a:r>
            <a:endParaRPr lang="en-US" altLang="zh-TW" sz="3600" dirty="0" smtClean="0">
              <a:latin typeface="標楷體" pitchFamily="65" charset="-120"/>
              <a:ea typeface="標楷體" pitchFamily="65" charset="-120"/>
              <a:sym typeface="Wingdings 2"/>
            </a:endParaRPr>
          </a:p>
          <a:p>
            <a:pPr marL="114300" indent="0">
              <a:lnSpc>
                <a:spcPct val="150000"/>
              </a:lnSpc>
              <a:spcBef>
                <a:spcPts val="0"/>
              </a:spcBef>
              <a:buNone/>
              <a:defRPr/>
            </a:pPr>
            <a:r>
              <a:rPr lang="zh-TW" altLang="en-US" sz="3600" dirty="0" smtClean="0">
                <a:solidFill>
                  <a:srgbClr val="6600FF"/>
                </a:solidFill>
                <a:latin typeface="標楷體" pitchFamily="65" charset="-120"/>
                <a:ea typeface="標楷體" pitchFamily="65" charset="-120"/>
                <a:sym typeface="Wingdings 2"/>
              </a:rPr>
              <a:t> </a:t>
            </a:r>
            <a:r>
              <a:rPr lang="en-US" altLang="zh-TW" sz="3600" dirty="0" smtClean="0">
                <a:solidFill>
                  <a:srgbClr val="6600FF"/>
                </a:solidFill>
                <a:latin typeface="標楷體" pitchFamily="65" charset="-120"/>
                <a:ea typeface="標楷體" pitchFamily="65" charset="-120"/>
                <a:sym typeface="Wingdings 2"/>
              </a:rPr>
              <a:t>(</a:t>
            </a:r>
            <a:r>
              <a:rPr lang="zh-TW" altLang="en-US" sz="3600" dirty="0" smtClean="0">
                <a:solidFill>
                  <a:srgbClr val="6600FF"/>
                </a:solidFill>
                <a:latin typeface="標楷體" pitchFamily="65" charset="-120"/>
                <a:ea typeface="標楷體" pitchFamily="65" charset="-120"/>
                <a:sym typeface="Wingdings 2"/>
              </a:rPr>
              <a:t>感官、智能、健康、環境、家庭功能</a:t>
            </a:r>
            <a:r>
              <a:rPr lang="en-US" altLang="zh-TW" sz="3600" dirty="0" smtClean="0">
                <a:solidFill>
                  <a:srgbClr val="6600FF"/>
                </a:solidFill>
                <a:latin typeface="標楷體" pitchFamily="65" charset="-120"/>
                <a:ea typeface="標楷體" pitchFamily="65" charset="-120"/>
                <a:sym typeface="Wingdings 2"/>
              </a:rPr>
              <a:t>)</a:t>
            </a:r>
          </a:p>
          <a:p>
            <a:pPr>
              <a:lnSpc>
                <a:spcPct val="150000"/>
              </a:lnSpc>
              <a:spcBef>
                <a:spcPts val="0"/>
              </a:spcBef>
              <a:defRPr/>
            </a:pPr>
            <a:r>
              <a:rPr lang="zh-TW" altLang="en-US" sz="3600" dirty="0" smtClean="0">
                <a:latin typeface="標楷體" pitchFamily="65" charset="-120"/>
                <a:ea typeface="標楷體" pitchFamily="65" charset="-120"/>
                <a:sym typeface="Wingdings 2"/>
              </a:rPr>
              <a:t>跨情境因素需釐清</a:t>
            </a:r>
            <a:endParaRPr lang="en-US" altLang="zh-TW" sz="3600" dirty="0" smtClean="0">
              <a:latin typeface="標楷體" pitchFamily="65" charset="-120"/>
              <a:ea typeface="標楷體" pitchFamily="65" charset="-120"/>
              <a:sym typeface="Wingdings 2"/>
            </a:endParaRPr>
          </a:p>
          <a:p>
            <a:pPr>
              <a:lnSpc>
                <a:spcPct val="150000"/>
              </a:lnSpc>
              <a:spcBef>
                <a:spcPts val="0"/>
              </a:spcBef>
              <a:defRPr/>
            </a:pPr>
            <a:r>
              <a:rPr lang="zh-TW" altLang="en-US" sz="3600" dirty="0" smtClean="0">
                <a:latin typeface="標楷體" pitchFamily="65" charset="-120"/>
                <a:ea typeface="標楷體" pitchFamily="65" charset="-120"/>
                <a:sym typeface="Wingdings 2"/>
              </a:rPr>
              <a:t>適應表現不明確</a:t>
            </a:r>
            <a:endParaRPr lang="zh-TW" altLang="en-US" sz="3600" dirty="0" smtClean="0">
              <a:latin typeface="標楷體" pitchFamily="65" charset="-120"/>
              <a:ea typeface="標楷體" pitchFamily="65" charset="-120"/>
            </a:endParaRPr>
          </a:p>
        </p:txBody>
      </p:sp>
      <p:sp>
        <p:nvSpPr>
          <p:cNvPr id="4" name="標題 1"/>
          <p:cNvSpPr txBox="1">
            <a:spLocks/>
          </p:cNvSpPr>
          <p:nvPr/>
        </p:nvSpPr>
        <p:spPr>
          <a:xfrm>
            <a:off x="0" y="1340768"/>
            <a:ext cx="9144000" cy="940966"/>
          </a:xfrm>
          <a:prstGeom prst="rect">
            <a:avLst/>
          </a:prstGeom>
        </p:spPr>
        <p:txBody>
          <a:bodyPr/>
          <a:lstStyle/>
          <a:p>
            <a:pPr lvl="0" algn="ctr">
              <a:spcBef>
                <a:spcPct val="0"/>
              </a:spcBef>
              <a:defRPr/>
            </a:pPr>
            <a:r>
              <a:rPr kumimoji="0" lang="en-US" altLang="zh-TW"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鑑定結果說明</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疑似</a:t>
            </a:r>
            <a:r>
              <a:rPr lang="zh-TW" altLang="en-US" sz="4400" dirty="0" smtClean="0">
                <a:latin typeface="標楷體" pitchFamily="65" charset="-120"/>
                <a:ea typeface="標楷體" pitchFamily="65" charset="-120"/>
                <a:sym typeface="Wingdings 2"/>
              </a:rPr>
              <a:t>情障或身障</a:t>
            </a:r>
            <a:r>
              <a:rPr kumimoji="0" lang="en-US" altLang="zh-TW"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43608" y="2204864"/>
            <a:ext cx="7776864" cy="4392488"/>
          </a:xfrm>
        </p:spPr>
        <p:txBody>
          <a:bodyPr rtlCol="0">
            <a:normAutofit/>
          </a:bodyPr>
          <a:lstStyle/>
          <a:p>
            <a:pPr>
              <a:lnSpc>
                <a:spcPct val="150000"/>
              </a:lnSpc>
              <a:spcBef>
                <a:spcPct val="0"/>
              </a:spcBef>
            </a:pPr>
            <a:r>
              <a:rPr lang="zh-TW" altLang="en-US" sz="3600" dirty="0" smtClean="0">
                <a:latin typeface="標楷體" pitchFamily="65" charset="-120"/>
                <a:ea typeface="標楷體" pitchFamily="65" charset="-120"/>
                <a:sym typeface="Wingdings 2" pitchFamily="18" charset="2"/>
              </a:rPr>
              <a:t>適應表現症狀輕微</a:t>
            </a:r>
            <a:endParaRPr lang="en-US" altLang="zh-TW" sz="3600" dirty="0" smtClean="0">
              <a:latin typeface="標楷體" pitchFamily="65" charset="-120"/>
              <a:ea typeface="標楷體" pitchFamily="65" charset="-120"/>
              <a:sym typeface="Wingdings 2" pitchFamily="18" charset="2"/>
            </a:endParaRPr>
          </a:p>
          <a:p>
            <a:pPr>
              <a:lnSpc>
                <a:spcPct val="150000"/>
              </a:lnSpc>
              <a:spcBef>
                <a:spcPct val="0"/>
              </a:spcBef>
            </a:pPr>
            <a:r>
              <a:rPr lang="zh-TW" altLang="en-US" sz="3600" dirty="0" smtClean="0">
                <a:latin typeface="標楷體" pitchFamily="65" charset="-120"/>
                <a:ea typeface="標楷體" pitchFamily="65" charset="-120"/>
                <a:sym typeface="Wingdings 2" pitchFamily="18" charset="2"/>
              </a:rPr>
              <a:t>適應困難未跨情境</a:t>
            </a:r>
            <a:endParaRPr lang="en-US" altLang="zh-TW" sz="3600" dirty="0" smtClean="0">
              <a:latin typeface="標楷體" pitchFamily="65" charset="-120"/>
              <a:ea typeface="標楷體" pitchFamily="65" charset="-120"/>
              <a:sym typeface="Wingdings 2" pitchFamily="18" charset="2"/>
            </a:endParaRPr>
          </a:p>
          <a:p>
            <a:pPr>
              <a:lnSpc>
                <a:spcPct val="150000"/>
              </a:lnSpc>
              <a:spcBef>
                <a:spcPct val="0"/>
              </a:spcBef>
            </a:pPr>
            <a:r>
              <a:rPr lang="zh-TW" altLang="en-US" sz="3600" dirty="0" smtClean="0">
                <a:latin typeface="標楷體" pitchFamily="65" charset="-120"/>
                <a:ea typeface="標楷體" pitchFamily="65" charset="-120"/>
                <a:sym typeface="Wingdings 2" pitchFamily="18" charset="2"/>
              </a:rPr>
              <a:t>未進行</a:t>
            </a:r>
            <a:r>
              <a:rPr lang="zh-TW" altLang="en-US" sz="3600" dirty="0" smtClean="0">
                <a:solidFill>
                  <a:srgbClr val="6600FF"/>
                </a:solidFill>
                <a:latin typeface="標楷體" pitchFamily="65" charset="-120"/>
                <a:ea typeface="標楷體" pitchFamily="65" charset="-120"/>
                <a:sym typeface="Wingdings 2" pitchFamily="18" charset="2"/>
              </a:rPr>
              <a:t>二級密集介入</a:t>
            </a:r>
            <a:r>
              <a:rPr lang="zh-TW" altLang="en-US" sz="3600" dirty="0" smtClean="0">
                <a:latin typeface="標楷體" pitchFamily="65" charset="-120"/>
                <a:ea typeface="標楷體" pitchFamily="65" charset="-120"/>
                <a:sym typeface="Wingdings 2" pitchFamily="18" charset="2"/>
              </a:rPr>
              <a:t>，且問題嚴重度未達顯著</a:t>
            </a:r>
            <a:endParaRPr lang="en-US" altLang="zh-TW" sz="3600" dirty="0" smtClean="0">
              <a:latin typeface="標楷體" pitchFamily="65" charset="-120"/>
              <a:ea typeface="標楷體" pitchFamily="65" charset="-120"/>
              <a:sym typeface="Wingdings 2" pitchFamily="18" charset="2"/>
            </a:endParaRPr>
          </a:p>
          <a:p>
            <a:pPr>
              <a:lnSpc>
                <a:spcPct val="150000"/>
              </a:lnSpc>
              <a:spcBef>
                <a:spcPct val="0"/>
              </a:spcBef>
            </a:pPr>
            <a:r>
              <a:rPr lang="zh-TW" altLang="en-US" sz="3600" dirty="0" smtClean="0">
                <a:latin typeface="標楷體" pitchFamily="65" charset="-120"/>
                <a:ea typeface="標楷體" pitchFamily="65" charset="-120"/>
                <a:sym typeface="Wingdings 2" pitchFamily="18" charset="2"/>
              </a:rPr>
              <a:t>介入後改善情形顯著</a:t>
            </a:r>
            <a:endParaRPr lang="zh-TW" altLang="en-US" sz="3600" dirty="0" smtClean="0">
              <a:latin typeface="標楷體" pitchFamily="65" charset="-120"/>
              <a:ea typeface="標楷體" pitchFamily="65" charset="-120"/>
            </a:endParaRPr>
          </a:p>
        </p:txBody>
      </p:sp>
      <p:sp>
        <p:nvSpPr>
          <p:cNvPr id="4" name="標題 1"/>
          <p:cNvSpPr txBox="1">
            <a:spLocks/>
          </p:cNvSpPr>
          <p:nvPr/>
        </p:nvSpPr>
        <p:spPr>
          <a:xfrm>
            <a:off x="0" y="1484784"/>
            <a:ext cx="9144000" cy="796950"/>
          </a:xfrm>
          <a:prstGeom prst="rect">
            <a:avLst/>
          </a:prstGeom>
        </p:spPr>
        <p:txBody>
          <a:bodyPr/>
          <a:lstStyle/>
          <a:p>
            <a:pPr lvl="0" algn="ctr">
              <a:spcBef>
                <a:spcPct val="0"/>
              </a:spcBef>
              <a:defRPr/>
            </a:pPr>
            <a:r>
              <a:rPr kumimoji="0" lang="en-US" altLang="zh-TW"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鑑定結果說明</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非特教生</a:t>
            </a:r>
            <a:r>
              <a:rPr kumimoji="0" lang="en-US" altLang="zh-TW"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p:cNvSpPr txBox="1">
            <a:spLocks/>
          </p:cNvSpPr>
          <p:nvPr/>
        </p:nvSpPr>
        <p:spPr>
          <a:xfrm>
            <a:off x="685800" y="2130425"/>
            <a:ext cx="7772400" cy="1470025"/>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TW" altLang="en-US" sz="54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標楷體" pitchFamily="65" charset="-120"/>
                <a:ea typeface="標楷體" pitchFamily="65" charset="-120"/>
                <a:cs typeface="+mj-cs"/>
              </a:rPr>
              <a:t> 重要提醒</a:t>
            </a:r>
            <a:endParaRPr kumimoji="0" lang="zh-TW" altLang="en-US" sz="7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smtClean="0">
                <a:latin typeface="標楷體" pitchFamily="65" charset="-120"/>
                <a:ea typeface="標楷體" pitchFamily="65" charset="-120"/>
              </a:rPr>
              <a:t>申請資格</a:t>
            </a:r>
            <a:endParaRPr lang="en-US" altLang="zh-TW" dirty="0" smtClean="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r>
              <a:rPr lang="zh-TW" altLang="en-US" smtClean="0">
                <a:latin typeface="標楷體" pitchFamily="65" charset="-120"/>
                <a:ea typeface="標楷體" pitchFamily="65" charset="-120"/>
              </a:rPr>
              <a:t>具</a:t>
            </a:r>
            <a:r>
              <a:rPr lang="zh-TW" altLang="zh-TW" smtClean="0">
                <a:latin typeface="標楷體" pitchFamily="65" charset="-120"/>
                <a:ea typeface="標楷體" pitchFamily="65" charset="-120"/>
              </a:rPr>
              <a:t>本市國小</a:t>
            </a:r>
            <a:r>
              <a:rPr lang="zh-TW" altLang="en-US" smtClean="0">
                <a:latin typeface="標楷體" pitchFamily="65" charset="-120"/>
                <a:ea typeface="標楷體" pitchFamily="65" charset="-120"/>
              </a:rPr>
              <a:t>學籍</a:t>
            </a:r>
            <a:r>
              <a:rPr lang="zh-TW" altLang="zh-TW" smtClean="0">
                <a:latin typeface="標楷體" pitchFamily="65" charset="-120"/>
                <a:ea typeface="標楷體" pitchFamily="65" charset="-120"/>
              </a:rPr>
              <a:t>學生</a:t>
            </a:r>
            <a:r>
              <a:rPr lang="zh-TW" altLang="zh-TW" dirty="0" smtClean="0">
                <a:latin typeface="標楷體" pitchFamily="65" charset="-120"/>
                <a:ea typeface="標楷體" pitchFamily="65" charset="-120"/>
              </a:rPr>
              <a:t>有學業、社會、人際或生活適應嚴重困難，經長期輔導後仍須特殊教育及相關服務措施協助者。</a:t>
            </a:r>
            <a:endParaRPr lang="zh-TW" altLang="zh-TW" dirty="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smtClean="0">
                <a:latin typeface="標楷體" pitchFamily="65" charset="-120"/>
                <a:ea typeface="標楷體" pitchFamily="65" charset="-120"/>
              </a:rPr>
              <a:t>鑑定及安置工作依據辦法</a:t>
            </a:r>
            <a:endParaRPr lang="en-US" altLang="zh-TW" dirty="0" smtClean="0">
              <a:latin typeface="標楷體" pitchFamily="65" charset="-120"/>
              <a:ea typeface="標楷體" pitchFamily="65" charset="-120"/>
            </a:endParaRPr>
          </a:p>
        </p:txBody>
      </p:sp>
      <p:sp>
        <p:nvSpPr>
          <p:cNvPr id="5" name="內容版面配置區 2"/>
          <p:cNvSpPr>
            <a:spLocks noGrp="1"/>
          </p:cNvSpPr>
          <p:nvPr>
            <p:ph idx="1"/>
          </p:nvPr>
        </p:nvSpPr>
        <p:spPr>
          <a:xfrm>
            <a:off x="1547664" y="1412776"/>
            <a:ext cx="7416824" cy="4329923"/>
          </a:xfrm>
        </p:spPr>
        <p:txBody>
          <a:bodyPr/>
          <a:lstStyle/>
          <a:p>
            <a:pPr indent="819150" eaLnBrk="1" hangingPunct="1">
              <a:buFont typeface="Arial" pitchFamily="34" charset="0"/>
              <a:buNone/>
              <a:defRPr/>
            </a:pPr>
            <a:r>
              <a:rPr lang="zh-TW" altLang="zh-TW" sz="3000" dirty="0" smtClean="0">
                <a:latin typeface="標楷體" pitchFamily="65" charset="-120"/>
                <a:ea typeface="標楷體" pitchFamily="65" charset="-120"/>
              </a:rPr>
              <a:t>身心障礙學生之鑑定，應採</a:t>
            </a:r>
            <a:r>
              <a:rPr lang="zh-TW" altLang="zh-TW" sz="3000" b="1" dirty="0" smtClean="0">
                <a:solidFill>
                  <a:srgbClr val="FF0000"/>
                </a:solidFill>
                <a:latin typeface="標楷體" pitchFamily="65" charset="-120"/>
                <a:ea typeface="標楷體" pitchFamily="65" charset="-120"/>
              </a:rPr>
              <a:t>多元評量</a:t>
            </a:r>
            <a:r>
              <a:rPr lang="zh-TW" altLang="zh-TW" sz="3000" dirty="0" smtClean="0">
                <a:latin typeface="標楷體" pitchFamily="65" charset="-120"/>
                <a:ea typeface="標楷體" pitchFamily="65" charset="-120"/>
              </a:rPr>
              <a:t>，依</a:t>
            </a:r>
            <a:r>
              <a:rPr lang="zh-TW" altLang="zh-TW" sz="3000" dirty="0" smtClean="0">
                <a:solidFill>
                  <a:srgbClr val="FF0000"/>
                </a:solidFill>
                <a:latin typeface="標楷體" pitchFamily="65" charset="-120"/>
                <a:ea typeface="標楷體" pitchFamily="65" charset="-120"/>
              </a:rPr>
              <a:t>學生個別狀況</a:t>
            </a:r>
            <a:r>
              <a:rPr lang="zh-TW" altLang="zh-TW" sz="3000" dirty="0" smtClean="0">
                <a:latin typeface="標楷體" pitchFamily="65" charset="-120"/>
                <a:ea typeface="標楷體" pitchFamily="65" charset="-120"/>
              </a:rPr>
              <a:t>採取</a:t>
            </a:r>
            <a:r>
              <a:rPr lang="zh-TW" altLang="zh-TW" sz="3000" b="1" dirty="0" smtClean="0">
                <a:solidFill>
                  <a:srgbClr val="0070C0"/>
                </a:solidFill>
                <a:latin typeface="標楷體" pitchFamily="65" charset="-120"/>
                <a:ea typeface="標楷體" pitchFamily="65" charset="-120"/>
              </a:rPr>
              <a:t>標準化評量</a:t>
            </a:r>
            <a:r>
              <a:rPr lang="zh-TW" altLang="zh-TW" sz="3000" dirty="0" smtClean="0">
                <a:solidFill>
                  <a:srgbClr val="0070C0"/>
                </a:solidFill>
                <a:latin typeface="標楷體" pitchFamily="65" charset="-120"/>
                <a:ea typeface="標楷體" pitchFamily="65" charset="-120"/>
              </a:rPr>
              <a:t>、</a:t>
            </a:r>
            <a:r>
              <a:rPr lang="zh-TW" altLang="zh-TW" sz="3000" b="1" dirty="0" smtClean="0">
                <a:solidFill>
                  <a:srgbClr val="0070C0"/>
                </a:solidFill>
                <a:latin typeface="標楷體" pitchFamily="65" charset="-120"/>
                <a:ea typeface="標楷體" pitchFamily="65" charset="-120"/>
              </a:rPr>
              <a:t>直接觀察</a:t>
            </a:r>
            <a:r>
              <a:rPr lang="zh-TW" altLang="zh-TW" sz="3000" dirty="0" smtClean="0">
                <a:solidFill>
                  <a:srgbClr val="0070C0"/>
                </a:solidFill>
                <a:latin typeface="標楷體" pitchFamily="65" charset="-120"/>
                <a:ea typeface="標楷體" pitchFamily="65" charset="-120"/>
              </a:rPr>
              <a:t>、</a:t>
            </a:r>
            <a:r>
              <a:rPr lang="zh-TW" altLang="zh-TW" sz="3000" b="1" dirty="0" smtClean="0">
                <a:solidFill>
                  <a:srgbClr val="0070C0"/>
                </a:solidFill>
                <a:latin typeface="標楷體" pitchFamily="65" charset="-120"/>
                <a:ea typeface="標楷體" pitchFamily="65" charset="-120"/>
              </a:rPr>
              <a:t>晤談</a:t>
            </a:r>
            <a:r>
              <a:rPr lang="zh-TW" altLang="zh-TW" sz="3000" dirty="0" smtClean="0">
                <a:solidFill>
                  <a:srgbClr val="0070C0"/>
                </a:solidFill>
                <a:latin typeface="標楷體" pitchFamily="65" charset="-120"/>
                <a:ea typeface="標楷體" pitchFamily="65" charset="-120"/>
              </a:rPr>
              <a:t>、</a:t>
            </a:r>
            <a:r>
              <a:rPr lang="zh-TW" altLang="zh-TW" sz="3000" b="1" dirty="0" smtClean="0">
                <a:solidFill>
                  <a:srgbClr val="0070C0"/>
                </a:solidFill>
                <a:latin typeface="標楷體" pitchFamily="65" charset="-120"/>
                <a:ea typeface="標楷體" pitchFamily="65" charset="-120"/>
              </a:rPr>
              <a:t>醫學檢查</a:t>
            </a:r>
            <a:r>
              <a:rPr lang="zh-TW" altLang="zh-TW" sz="3000" dirty="0" smtClean="0">
                <a:latin typeface="標楷體" pitchFamily="65" charset="-120"/>
                <a:ea typeface="標楷體" pitchFamily="65" charset="-120"/>
              </a:rPr>
              <a:t>等方式，或參考身心障礙</a:t>
            </a:r>
            <a:r>
              <a:rPr lang="zh-TW" altLang="en-US" sz="3000" dirty="0" smtClean="0">
                <a:latin typeface="標楷體" pitchFamily="65" charset="-120"/>
                <a:ea typeface="標楷體" pitchFamily="65" charset="-120"/>
              </a:rPr>
              <a:t>證明</a:t>
            </a:r>
            <a:r>
              <a:rPr lang="zh-TW" altLang="zh-TW" sz="3000" dirty="0" smtClean="0">
                <a:latin typeface="標楷體" pitchFamily="65" charset="-120"/>
                <a:ea typeface="標楷體" pitchFamily="65" charset="-120"/>
              </a:rPr>
              <a:t>記載蒐集個案資料，綜合研判之。</a:t>
            </a:r>
            <a:endParaRPr lang="en-US" altLang="zh-TW" sz="3000" dirty="0" smtClean="0">
              <a:latin typeface="標楷體" pitchFamily="65" charset="-120"/>
              <a:ea typeface="標楷體" pitchFamily="65" charset="-120"/>
            </a:endParaRPr>
          </a:p>
          <a:p>
            <a:pPr indent="-250825">
              <a:spcBef>
                <a:spcPts val="2500"/>
              </a:spcBef>
              <a:buNone/>
              <a:defRPr/>
            </a:pPr>
            <a:r>
              <a:rPr lang="zh-TW" altLang="en-US" sz="30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hlinkClick r:id="rId3" action="ppaction://hlinkfile"/>
              </a:rPr>
              <a:t>身心障礙及資賦優異學生鑑定辦法</a:t>
            </a:r>
            <a:endParaRPr lang="en-US" altLang="zh-TW" sz="3000" dirty="0" smtClean="0">
              <a:latin typeface="標楷體" pitchFamily="65" charset="-120"/>
              <a:ea typeface="標楷體" pitchFamily="65" charset="-120"/>
            </a:endParaRPr>
          </a:p>
          <a:p>
            <a:pPr indent="-250825" algn="ctr">
              <a:spcBef>
                <a:spcPts val="480"/>
              </a:spcBef>
              <a:buNone/>
              <a:defRPr/>
            </a:pP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鑑定工作手冊</a:t>
            </a:r>
            <a:r>
              <a:rPr lang="en-US" altLang="zh-TW" sz="2000" dirty="0" smtClean="0">
                <a:latin typeface="標楷體" pitchFamily="65" charset="-120"/>
                <a:ea typeface="標楷體" pitchFamily="65" charset="-120"/>
              </a:rPr>
              <a:t>P12~16)</a:t>
            </a:r>
          </a:p>
          <a:p>
            <a:pPr indent="-215900">
              <a:buNone/>
            </a:pPr>
            <a:endParaRPr lang="zh-TW" altLang="en-US" sz="2000" dirty="0" smtClean="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smtClean="0">
                <a:latin typeface="標楷體" pitchFamily="65" charset="-120"/>
                <a:ea typeface="標楷體" pitchFamily="65" charset="-120"/>
              </a:rPr>
              <a:t>申請時間及地點</a:t>
            </a:r>
            <a:endParaRPr lang="en-US" altLang="zh-TW" dirty="0" smtClean="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r>
              <a:rPr lang="zh-TW" altLang="en-US" dirty="0" smtClean="0">
                <a:latin typeface="標楷體" pitchFamily="65" charset="-120"/>
                <a:ea typeface="標楷體" pitchFamily="65" charset="-120"/>
              </a:rPr>
              <a:t>申請地點：輔導室</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申請時間</a:t>
            </a:r>
            <a:r>
              <a:rPr lang="zh-TW" altLang="en-US"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marL="457200" lvl="1" indent="0">
              <a:buNone/>
            </a:pPr>
            <a:r>
              <a:rPr lang="en-US" altLang="zh-TW" sz="3200" dirty="0" smtClean="0">
                <a:solidFill>
                  <a:srgbClr val="FF0000"/>
                </a:solidFill>
                <a:latin typeface="標楷體" pitchFamily="65" charset="-120"/>
                <a:ea typeface="標楷體" pitchFamily="65" charset="-120"/>
              </a:rPr>
              <a:t>108</a:t>
            </a:r>
            <a:r>
              <a:rPr lang="zh-TW" altLang="en-US" sz="3200" dirty="0" smtClean="0">
                <a:solidFill>
                  <a:srgbClr val="FF0000"/>
                </a:solidFill>
                <a:latin typeface="標楷體" pitchFamily="65" charset="-120"/>
                <a:ea typeface="標楷體" pitchFamily="65" charset="-120"/>
              </a:rPr>
              <a:t>年</a:t>
            </a:r>
            <a:r>
              <a:rPr lang="en-US" altLang="zh-TW" sz="3200" dirty="0" smtClean="0">
                <a:solidFill>
                  <a:srgbClr val="FF0000"/>
                </a:solidFill>
                <a:latin typeface="標楷體" pitchFamily="65" charset="-120"/>
                <a:ea typeface="標楷體" pitchFamily="65" charset="-120"/>
              </a:rPr>
              <a:t>12</a:t>
            </a:r>
            <a:r>
              <a:rPr lang="zh-TW" altLang="en-US" sz="3200" dirty="0" smtClean="0">
                <a:solidFill>
                  <a:srgbClr val="FF0000"/>
                </a:solidFill>
                <a:latin typeface="標楷體" pitchFamily="65" charset="-120"/>
                <a:ea typeface="標楷體" pitchFamily="65" charset="-120"/>
              </a:rPr>
              <a:t>月</a:t>
            </a:r>
            <a:r>
              <a:rPr lang="en-US" altLang="zh-TW" sz="3200" dirty="0" smtClean="0">
                <a:solidFill>
                  <a:srgbClr val="FF0000"/>
                </a:solidFill>
                <a:latin typeface="標楷體" pitchFamily="65" charset="-120"/>
                <a:ea typeface="標楷體" pitchFamily="65" charset="-120"/>
              </a:rPr>
              <a:t>16</a:t>
            </a:r>
            <a:r>
              <a:rPr lang="zh-TW" altLang="en-US" sz="3200" dirty="0" smtClean="0">
                <a:solidFill>
                  <a:srgbClr val="FF0000"/>
                </a:solidFill>
                <a:latin typeface="標楷體" pitchFamily="65" charset="-120"/>
                <a:ea typeface="標楷體" pitchFamily="65" charset="-120"/>
              </a:rPr>
              <a:t>日至</a:t>
            </a:r>
            <a:r>
              <a:rPr lang="en-US" altLang="zh-TW" sz="3200" dirty="0" smtClean="0">
                <a:solidFill>
                  <a:srgbClr val="FF0000"/>
                </a:solidFill>
                <a:latin typeface="標楷體" pitchFamily="65" charset="-120"/>
                <a:ea typeface="標楷體" pitchFamily="65" charset="-120"/>
              </a:rPr>
              <a:t>109</a:t>
            </a:r>
            <a:r>
              <a:rPr lang="zh-TW" altLang="zh-TW" sz="3200" dirty="0" smtClean="0">
                <a:solidFill>
                  <a:srgbClr val="FF0000"/>
                </a:solidFill>
                <a:latin typeface="標楷體" pitchFamily="65" charset="-120"/>
                <a:ea typeface="標楷體" pitchFamily="65" charset="-120"/>
              </a:rPr>
              <a:t>年</a:t>
            </a:r>
            <a:r>
              <a:rPr lang="en-US" altLang="zh-TW" sz="3200" i="1" u="sng" dirty="0" smtClean="0">
                <a:solidFill>
                  <a:srgbClr val="FF0000"/>
                </a:solidFill>
                <a:latin typeface="標楷體" pitchFamily="65" charset="-120"/>
                <a:ea typeface="標楷體" pitchFamily="65" charset="-120"/>
              </a:rPr>
              <a:t>1</a:t>
            </a:r>
            <a:r>
              <a:rPr lang="zh-TW" altLang="zh-TW" sz="3200" i="1" u="sng" dirty="0" smtClean="0">
                <a:solidFill>
                  <a:srgbClr val="FF0000"/>
                </a:solidFill>
                <a:latin typeface="標楷體" pitchFamily="65" charset="-120"/>
                <a:ea typeface="標楷體" pitchFamily="65" charset="-120"/>
              </a:rPr>
              <a:t>月</a:t>
            </a:r>
            <a:r>
              <a:rPr lang="en-US" altLang="zh-TW" sz="3200" i="1" u="sng" dirty="0" smtClean="0">
                <a:solidFill>
                  <a:srgbClr val="FF0000"/>
                </a:solidFill>
                <a:latin typeface="標楷體" pitchFamily="65" charset="-120"/>
                <a:ea typeface="標楷體" pitchFamily="65" charset="-120"/>
              </a:rPr>
              <a:t>3</a:t>
            </a:r>
            <a:r>
              <a:rPr lang="zh-TW" altLang="zh-TW" sz="3200" i="1" u="sng" dirty="0" smtClean="0">
                <a:solidFill>
                  <a:srgbClr val="FF0000"/>
                </a:solidFill>
                <a:latin typeface="標楷體" pitchFamily="65" charset="-120"/>
                <a:ea typeface="標楷體" pitchFamily="65" charset="-120"/>
              </a:rPr>
              <a:t>日</a:t>
            </a:r>
            <a:r>
              <a:rPr lang="zh-TW" altLang="zh-TW" sz="3200" dirty="0" smtClean="0">
                <a:solidFill>
                  <a:srgbClr val="FF0000"/>
                </a:solidFill>
                <a:latin typeface="標楷體" pitchFamily="65" charset="-120"/>
                <a:ea typeface="標楷體" pitchFamily="65" charset="-120"/>
              </a:rPr>
              <a:t>前</a:t>
            </a:r>
            <a:endParaRPr lang="zh-TW" altLang="zh-TW" sz="3200" dirty="0">
              <a:solidFill>
                <a:srgbClr val="FF0000"/>
              </a:solidFill>
              <a:latin typeface="標楷體" pitchFamily="65" charset="-120"/>
              <a:ea typeface="標楷體" pitchFamily="65" charset="-120"/>
            </a:endParaRPr>
          </a:p>
        </p:txBody>
      </p:sp>
      <p:sp>
        <p:nvSpPr>
          <p:cNvPr id="3" name="文字方塊 2"/>
          <p:cNvSpPr txBox="1"/>
          <p:nvPr/>
        </p:nvSpPr>
        <p:spPr>
          <a:xfrm>
            <a:off x="395536" y="4149080"/>
            <a:ext cx="7560840" cy="2092881"/>
          </a:xfrm>
          <a:prstGeom prst="rect">
            <a:avLst/>
          </a:prstGeom>
          <a:noFill/>
          <a:ln w="28575">
            <a:solidFill>
              <a:schemeClr val="accent1">
                <a:lumMod val="50000"/>
              </a:schemeClr>
            </a:solidFill>
            <a:prstDash val="lgDash"/>
          </a:ln>
        </p:spPr>
        <p:txBody>
          <a:bodyPr wrap="square" rtlCol="0">
            <a:spAutoFit/>
          </a:bodyPr>
          <a:lstStyle/>
          <a:p>
            <a:r>
              <a:rPr lang="zh-TW" altLang="en-US" sz="2800" b="1" dirty="0" smtClean="0">
                <a:latin typeface="華康竹風體W4" panose="03000409000000000000" pitchFamily="65" charset="-120"/>
                <a:ea typeface="華康竹風體W4" panose="03000409000000000000" pitchFamily="65" charset="-120"/>
              </a:rPr>
              <a:t>本校訂於</a:t>
            </a:r>
            <a:r>
              <a:rPr lang="en-US" altLang="zh-TW" sz="2800" b="1" dirty="0" smtClean="0">
                <a:latin typeface="華康竹風體W4" panose="03000409000000000000" pitchFamily="65" charset="-120"/>
                <a:ea typeface="華康竹風體W4" panose="03000409000000000000" pitchFamily="65" charset="-120"/>
              </a:rPr>
              <a:t>108</a:t>
            </a:r>
            <a:r>
              <a:rPr lang="zh-TW" altLang="en-US" sz="2800" b="1" dirty="0" smtClean="0">
                <a:latin typeface="華康竹風體W4" panose="03000409000000000000" pitchFamily="65" charset="-120"/>
                <a:ea typeface="華康竹風體W4" panose="03000409000000000000" pitchFamily="65" charset="-120"/>
              </a:rPr>
              <a:t>年</a:t>
            </a:r>
            <a:r>
              <a:rPr lang="en-US" altLang="zh-TW" sz="2800" b="1" dirty="0" smtClean="0">
                <a:latin typeface="華康竹風體W4" panose="03000409000000000000" pitchFamily="65" charset="-120"/>
                <a:ea typeface="華康竹風體W4" panose="03000409000000000000" pitchFamily="65" charset="-120"/>
              </a:rPr>
              <a:t>11</a:t>
            </a:r>
            <a:r>
              <a:rPr lang="zh-TW" altLang="en-US" sz="2800" b="1" dirty="0" smtClean="0">
                <a:latin typeface="華康竹風體W4" panose="03000409000000000000" pitchFamily="65" charset="-120"/>
                <a:ea typeface="華康竹風體W4" panose="03000409000000000000" pitchFamily="65" charset="-120"/>
              </a:rPr>
              <a:t>月</a:t>
            </a:r>
            <a:r>
              <a:rPr lang="en-US" altLang="zh-TW" sz="2800" b="1" dirty="0" smtClean="0">
                <a:latin typeface="華康竹風體W4" panose="03000409000000000000" pitchFamily="65" charset="-120"/>
                <a:ea typeface="華康竹風體W4" panose="03000409000000000000" pitchFamily="65" charset="-120"/>
              </a:rPr>
              <a:t>26</a:t>
            </a:r>
            <a:r>
              <a:rPr lang="zh-TW" altLang="en-US" sz="2800" b="1" dirty="0" smtClean="0">
                <a:latin typeface="華康竹風體W4" panose="03000409000000000000" pitchFamily="65" charset="-120"/>
                <a:ea typeface="華康竹風體W4" panose="03000409000000000000" pitchFamily="65" charset="-120"/>
              </a:rPr>
              <a:t>日發下</a:t>
            </a:r>
            <a:r>
              <a:rPr lang="en-US" altLang="zh-TW" sz="2800" b="1" dirty="0" smtClean="0">
                <a:solidFill>
                  <a:srgbClr val="7030A0"/>
                </a:solidFill>
                <a:latin typeface="華康竹風體W4" panose="03000409000000000000" pitchFamily="65" charset="-120"/>
                <a:ea typeface="華康竹風體W4" panose="03000409000000000000" pitchFamily="65" charset="-120"/>
              </a:rPr>
              <a:t>【</a:t>
            </a:r>
            <a:r>
              <a:rPr lang="zh-TW" altLang="zh-TW" sz="2800" b="1" dirty="0" smtClean="0">
                <a:solidFill>
                  <a:srgbClr val="7030A0"/>
                </a:solidFill>
                <a:latin typeface="華康竹風體W4" panose="03000409000000000000" pitchFamily="65" charset="-120"/>
                <a:ea typeface="華康竹風體W4" panose="03000409000000000000" pitchFamily="65" charset="-120"/>
              </a:rPr>
              <a:t>校</a:t>
            </a:r>
            <a:r>
              <a:rPr lang="zh-TW" altLang="zh-TW" sz="2800" b="1" dirty="0">
                <a:solidFill>
                  <a:srgbClr val="7030A0"/>
                </a:solidFill>
                <a:latin typeface="華康竹風體W4" panose="03000409000000000000" pitchFamily="65" charset="-120"/>
                <a:ea typeface="華康竹風體W4" panose="03000409000000000000" pitchFamily="65" charset="-120"/>
              </a:rPr>
              <a:t>內鑑定</a:t>
            </a:r>
            <a:r>
              <a:rPr lang="zh-TW" altLang="zh-TW" sz="2800" b="1" dirty="0" smtClean="0">
                <a:solidFill>
                  <a:srgbClr val="7030A0"/>
                </a:solidFill>
                <a:latin typeface="華康竹風體W4" panose="03000409000000000000" pitchFamily="65" charset="-120"/>
                <a:ea typeface="華康竹風體W4" panose="03000409000000000000" pitchFamily="65" charset="-120"/>
              </a:rPr>
              <a:t>安置調查表</a:t>
            </a:r>
            <a:r>
              <a:rPr lang="en-US" altLang="zh-TW" sz="2800" b="1" dirty="0" smtClean="0">
                <a:solidFill>
                  <a:srgbClr val="7030A0"/>
                </a:solidFill>
                <a:latin typeface="華康竹風體W4" panose="03000409000000000000" pitchFamily="65" charset="-120"/>
                <a:ea typeface="華康竹風體W4" panose="03000409000000000000" pitchFamily="65" charset="-120"/>
              </a:rPr>
              <a:t>】</a:t>
            </a:r>
            <a:r>
              <a:rPr lang="zh-TW" altLang="en-US" sz="2800" b="1" dirty="0" smtClean="0">
                <a:latin typeface="華康竹風體W4" panose="03000409000000000000" pitchFamily="65" charset="-120"/>
                <a:ea typeface="華康竹風體W4" panose="03000409000000000000" pitchFamily="65" charset="-120"/>
              </a:rPr>
              <a:t>，請於</a:t>
            </a:r>
            <a:r>
              <a:rPr lang="en-US" altLang="zh-TW" sz="2800" b="1" dirty="0" smtClean="0">
                <a:latin typeface="華康竹風體W4" panose="03000409000000000000" pitchFamily="65" charset="-120"/>
                <a:ea typeface="華康竹風體W4" panose="03000409000000000000" pitchFamily="65" charset="-120"/>
              </a:rPr>
              <a:t>12</a:t>
            </a:r>
            <a:r>
              <a:rPr lang="zh-TW" altLang="en-US" sz="2800" b="1" dirty="0" smtClean="0">
                <a:latin typeface="華康竹風體W4" panose="03000409000000000000" pitchFamily="65" charset="-120"/>
                <a:ea typeface="華康竹風體W4" panose="03000409000000000000" pitchFamily="65" charset="-120"/>
              </a:rPr>
              <a:t>月</a:t>
            </a:r>
            <a:r>
              <a:rPr lang="en-US" altLang="zh-TW" sz="2800" b="1" dirty="0" smtClean="0">
                <a:latin typeface="華康竹風體W4" panose="03000409000000000000" pitchFamily="65" charset="-120"/>
                <a:ea typeface="華康竹風體W4" panose="03000409000000000000" pitchFamily="65" charset="-120"/>
              </a:rPr>
              <a:t>6</a:t>
            </a:r>
            <a:r>
              <a:rPr lang="zh-TW" altLang="en-US" sz="2800" b="1" dirty="0" smtClean="0">
                <a:latin typeface="華康竹風體W4" panose="03000409000000000000" pitchFamily="65" charset="-120"/>
                <a:ea typeface="華康竹風體W4" panose="03000409000000000000" pitchFamily="65" charset="-120"/>
              </a:rPr>
              <a:t>日前交回特教組，以便發下</a:t>
            </a:r>
            <a:r>
              <a:rPr lang="en-US" altLang="zh-TW" sz="2800" b="1" dirty="0" smtClean="0">
                <a:solidFill>
                  <a:srgbClr val="C00000"/>
                </a:solidFill>
                <a:latin typeface="華康竹風體W4" panose="03000409000000000000" pitchFamily="65" charset="-120"/>
                <a:ea typeface="華康竹風體W4" panose="03000409000000000000" pitchFamily="65" charset="-120"/>
              </a:rPr>
              <a:t>『</a:t>
            </a:r>
            <a:r>
              <a:rPr lang="zh-TW" altLang="en-US" sz="2800" b="1" dirty="0" smtClean="0">
                <a:solidFill>
                  <a:srgbClr val="C00000"/>
                </a:solidFill>
                <a:latin typeface="華康竹風體W4" panose="03000409000000000000" pitchFamily="65" charset="-120"/>
                <a:ea typeface="華康竹風體W4" panose="03000409000000000000" pitchFamily="65" charset="-120"/>
              </a:rPr>
              <a:t>鑑定</a:t>
            </a:r>
            <a:r>
              <a:rPr lang="zh-TW" altLang="en-US" sz="2800" b="1" dirty="0">
                <a:solidFill>
                  <a:srgbClr val="C00000"/>
                </a:solidFill>
                <a:latin typeface="華康竹風體W4" panose="03000409000000000000" pitchFamily="65" charset="-120"/>
                <a:ea typeface="華康竹風體W4" panose="03000409000000000000" pitchFamily="65" charset="-120"/>
              </a:rPr>
              <a:t>及安置申請表暨家長同意</a:t>
            </a:r>
            <a:r>
              <a:rPr lang="zh-TW" altLang="en-US" sz="2800" b="1" dirty="0" smtClean="0">
                <a:solidFill>
                  <a:srgbClr val="C00000"/>
                </a:solidFill>
                <a:latin typeface="華康竹風體W4" panose="03000409000000000000" pitchFamily="65" charset="-120"/>
                <a:ea typeface="華康竹風體W4" panose="03000409000000000000" pitchFamily="65" charset="-120"/>
              </a:rPr>
              <a:t>書</a:t>
            </a:r>
            <a:r>
              <a:rPr lang="en-US" altLang="zh-TW" sz="2800" b="1" dirty="0" smtClean="0">
                <a:solidFill>
                  <a:srgbClr val="C00000"/>
                </a:solidFill>
                <a:latin typeface="華康竹風體W4" panose="03000409000000000000" pitchFamily="65" charset="-120"/>
                <a:ea typeface="華康竹風體W4" panose="03000409000000000000" pitchFamily="65" charset="-120"/>
              </a:rPr>
              <a:t>』</a:t>
            </a:r>
            <a:r>
              <a:rPr lang="zh-TW" altLang="en-US" sz="2800" b="1" dirty="0" smtClean="0">
                <a:latin typeface="華康竹風體W4" panose="03000409000000000000" pitchFamily="65" charset="-120"/>
                <a:ea typeface="華康竹風體W4" panose="03000409000000000000" pitchFamily="65" charset="-120"/>
              </a:rPr>
              <a:t>，後續事宜由個學鑑定老師與導師聯繫。</a:t>
            </a:r>
            <a:endParaRPr lang="zh-TW" altLang="zh-TW" sz="2800" b="1" dirty="0">
              <a:latin typeface="華康竹風體W4" panose="03000409000000000000" pitchFamily="65" charset="-120"/>
              <a:ea typeface="華康竹風體W4" panose="03000409000000000000" pitchFamily="65" charset="-120"/>
            </a:endParaRPr>
          </a:p>
          <a:p>
            <a:endParaRPr lang="zh-TW" alt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smtClean="0">
                <a:latin typeface="標楷體" pitchFamily="65" charset="-120"/>
                <a:ea typeface="標楷體" pitchFamily="65" charset="-120"/>
              </a:rPr>
              <a:t>申請檢附資料</a:t>
            </a:r>
            <a:endParaRPr lang="en-US" altLang="zh-TW" dirty="0" smtClean="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pPr marL="447675" indent="-447675">
              <a:buNone/>
            </a:pPr>
            <a:r>
              <a:rPr lang="en-US" altLang="zh-TW" sz="1800" dirty="0" smtClean="0">
                <a:latin typeface="標楷體" pitchFamily="65" charset="-120"/>
                <a:ea typeface="標楷體" pitchFamily="65" charset="-120"/>
              </a:rPr>
              <a:t>(</a:t>
            </a:r>
            <a:r>
              <a:rPr lang="zh-TW" altLang="zh-TW" sz="1800" dirty="0" smtClean="0">
                <a:latin typeface="標楷體" pitchFamily="65" charset="-120"/>
                <a:ea typeface="標楷體" pitchFamily="65" charset="-120"/>
              </a:rPr>
              <a:t>一</a:t>
            </a:r>
            <a:r>
              <a:rPr lang="en-US" altLang="zh-TW" sz="1800" dirty="0" smtClean="0">
                <a:latin typeface="標楷體" pitchFamily="65" charset="-120"/>
                <a:ea typeface="標楷體" pitchFamily="65" charset="-120"/>
              </a:rPr>
              <a:t>)</a:t>
            </a:r>
            <a:r>
              <a:rPr lang="zh-TW" altLang="zh-TW" sz="1800" dirty="0">
                <a:latin typeface="標楷體" pitchFamily="65" charset="-120"/>
                <a:ea typeface="標楷體" pitchFamily="65" charset="-120"/>
              </a:rPr>
              <a:t>臺北市</a:t>
            </a:r>
            <a:r>
              <a:rPr lang="en-US" altLang="zh-TW" sz="1800" dirty="0">
                <a:latin typeface="標楷體" pitchFamily="65" charset="-120"/>
                <a:ea typeface="標楷體" pitchFamily="65" charset="-120"/>
              </a:rPr>
              <a:t>108</a:t>
            </a:r>
            <a:r>
              <a:rPr lang="zh-TW" altLang="zh-TW" sz="1800" dirty="0">
                <a:latin typeface="標楷體" pitchFamily="65" charset="-120"/>
                <a:ea typeface="標楷體" pitchFamily="65" charset="-120"/>
              </a:rPr>
              <a:t>學年度國民小學身心障礙在校學生鑑定及安置申請表暨家長同意書。</a:t>
            </a:r>
          </a:p>
          <a:p>
            <a:pPr marL="447675" indent="-447675">
              <a:buNone/>
            </a:pPr>
            <a:r>
              <a:rPr lang="en-US" altLang="zh-TW" sz="1800" dirty="0" smtClean="0">
                <a:latin typeface="標楷體" pitchFamily="65" charset="-120"/>
                <a:ea typeface="標楷體" pitchFamily="65" charset="-120"/>
              </a:rPr>
              <a:t>(</a:t>
            </a:r>
            <a:r>
              <a:rPr lang="zh-TW" altLang="zh-TW" sz="1800" dirty="0" smtClean="0">
                <a:latin typeface="標楷體" pitchFamily="65" charset="-120"/>
                <a:ea typeface="標楷體" pitchFamily="65" charset="-120"/>
              </a:rPr>
              <a:t>二</a:t>
            </a:r>
            <a:r>
              <a:rPr lang="en-US" altLang="zh-TW" sz="1800" dirty="0" smtClean="0">
                <a:latin typeface="標楷體" pitchFamily="65" charset="-120"/>
                <a:ea typeface="標楷體" pitchFamily="65" charset="-120"/>
              </a:rPr>
              <a:t>)</a:t>
            </a:r>
            <a:r>
              <a:rPr lang="zh-TW" altLang="zh-TW" sz="1800" dirty="0" smtClean="0">
                <a:latin typeface="標楷體" pitchFamily="65" charset="-120"/>
                <a:ea typeface="標楷體" pitchFamily="65" charset="-120"/>
              </a:rPr>
              <a:t>級任導師轉介資料（特殊需求學生轉介表</a:t>
            </a:r>
            <a:r>
              <a:rPr lang="en-US" altLang="zh-TW" sz="1800" dirty="0" smtClean="0">
                <a:latin typeface="標楷體" pitchFamily="65" charset="-120"/>
                <a:ea typeface="標楷體" pitchFamily="65" charset="-120"/>
              </a:rPr>
              <a:t>-100R</a:t>
            </a:r>
            <a:r>
              <a:rPr lang="zh-TW" altLang="zh-TW" sz="1800" dirty="0" smtClean="0">
                <a:latin typeface="標楷體" pitchFamily="65" charset="-120"/>
                <a:ea typeface="標楷體" pitchFamily="65" charset="-120"/>
              </a:rPr>
              <a:t>）。</a:t>
            </a:r>
          </a:p>
          <a:p>
            <a:pPr marL="447675" indent="-447675">
              <a:buNone/>
            </a:pP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三</a:t>
            </a:r>
            <a:r>
              <a:rPr lang="en-US" altLang="zh-TW" sz="1800" dirty="0" smtClean="0">
                <a:latin typeface="標楷體" pitchFamily="65" charset="-120"/>
                <a:ea typeface="標楷體" pitchFamily="65" charset="-120"/>
              </a:rPr>
              <a:t>)</a:t>
            </a:r>
            <a:r>
              <a:rPr lang="zh-TW" altLang="zh-TW" sz="1800" dirty="0" smtClean="0">
                <a:latin typeface="標楷體" pitchFamily="65" charset="-120"/>
                <a:ea typeface="標楷體" pitchFamily="65" charset="-120"/>
              </a:rPr>
              <a:t>六個月內區域級以上醫院開立之診斷證明（如無則免附）。</a:t>
            </a:r>
          </a:p>
          <a:p>
            <a:pPr marL="447675" indent="-447675">
              <a:buNone/>
            </a:pPr>
            <a:r>
              <a:rPr lang="en-US" altLang="zh-TW" sz="1800" dirty="0" smtClean="0">
                <a:latin typeface="標楷體" pitchFamily="65" charset="-120"/>
                <a:ea typeface="標楷體" pitchFamily="65" charset="-120"/>
              </a:rPr>
              <a:t>(</a:t>
            </a:r>
            <a:r>
              <a:rPr lang="zh-TW" altLang="en-US" sz="1800" dirty="0">
                <a:latin typeface="標楷體" pitchFamily="65" charset="-120"/>
                <a:ea typeface="標楷體" pitchFamily="65" charset="-120"/>
              </a:rPr>
              <a:t>四</a:t>
            </a:r>
            <a:r>
              <a:rPr lang="en-US" altLang="zh-TW" sz="1800" dirty="0" smtClean="0">
                <a:latin typeface="標楷體" pitchFamily="65" charset="-120"/>
                <a:ea typeface="標楷體" pitchFamily="65" charset="-120"/>
              </a:rPr>
              <a:t>)</a:t>
            </a:r>
            <a:r>
              <a:rPr lang="zh-TW" altLang="zh-TW" sz="1800" dirty="0" smtClean="0">
                <a:latin typeface="標楷體" pitchFamily="65" charset="-120"/>
                <a:ea typeface="標楷體" pitchFamily="65" charset="-120"/>
              </a:rPr>
              <a:t>有效期限內之身心</a:t>
            </a:r>
            <a:r>
              <a:rPr lang="zh-TW" altLang="zh-TW" sz="1800" smtClean="0">
                <a:latin typeface="標楷體" pitchFamily="65" charset="-120"/>
                <a:ea typeface="標楷體" pitchFamily="65" charset="-120"/>
              </a:rPr>
              <a:t>障礙證明（</a:t>
            </a:r>
            <a:r>
              <a:rPr lang="zh-TW" altLang="zh-TW" sz="1800" dirty="0" smtClean="0">
                <a:latin typeface="標楷體" pitchFamily="65" charset="-120"/>
                <a:ea typeface="標楷體" pitchFamily="65" charset="-120"/>
              </a:rPr>
              <a:t>如無則免附）。</a:t>
            </a:r>
          </a:p>
          <a:p>
            <a:pPr marL="447675" indent="-447675">
              <a:buNone/>
            </a:pPr>
            <a:r>
              <a:rPr lang="en-US" altLang="zh-TW" sz="1800" dirty="0" smtClean="0">
                <a:latin typeface="標楷體" pitchFamily="65" charset="-120"/>
                <a:ea typeface="標楷體" pitchFamily="65" charset="-120"/>
              </a:rPr>
              <a:t>(</a:t>
            </a:r>
            <a:r>
              <a:rPr lang="zh-TW" altLang="en-US" sz="1800" dirty="0">
                <a:latin typeface="標楷體" pitchFamily="65" charset="-120"/>
                <a:ea typeface="標楷體" pitchFamily="65" charset="-120"/>
              </a:rPr>
              <a:t>五</a:t>
            </a:r>
            <a:r>
              <a:rPr lang="en-US" altLang="zh-TW" sz="1800" dirty="0" smtClean="0">
                <a:latin typeface="標楷體" pitchFamily="65" charset="-120"/>
                <a:ea typeface="標楷體" pitchFamily="65" charset="-120"/>
              </a:rPr>
              <a:t>)</a:t>
            </a:r>
            <a:r>
              <a:rPr lang="zh-TW" altLang="zh-TW" sz="1800" dirty="0" smtClean="0">
                <a:latin typeface="標楷體" pitchFamily="65" charset="-120"/>
                <a:ea typeface="標楷體" pitchFamily="65" charset="-120"/>
              </a:rPr>
              <a:t>學生轉介前介入輔導及成效評估資料。</a:t>
            </a:r>
            <a:r>
              <a:rPr lang="en-US" altLang="zh-TW" sz="1800" dirty="0" smtClean="0">
                <a:latin typeface="標楷體" pitchFamily="65" charset="-120"/>
                <a:ea typeface="標楷體" pitchFamily="65" charset="-120"/>
              </a:rPr>
              <a:t>(</a:t>
            </a:r>
            <a:r>
              <a:rPr lang="zh-TW" altLang="zh-TW" sz="1800" dirty="0" smtClean="0">
                <a:latin typeface="標楷體" pitchFamily="65" charset="-120"/>
                <a:ea typeface="標楷體" pitchFamily="65" charset="-120"/>
              </a:rPr>
              <a:t>補救教學課程中相關輔導紀錄或專、兼任輔導老師相關輔導紀錄</a:t>
            </a:r>
            <a:r>
              <a:rPr lang="en-US" altLang="zh-TW" sz="1800" dirty="0" smtClean="0">
                <a:latin typeface="標楷體" pitchFamily="65" charset="-120"/>
                <a:ea typeface="標楷體" pitchFamily="65" charset="-120"/>
              </a:rPr>
              <a:t>)</a:t>
            </a:r>
            <a:r>
              <a:rPr lang="zh-TW" altLang="zh-TW" sz="1800" dirty="0" smtClean="0">
                <a:latin typeface="標楷體" pitchFamily="65" charset="-120"/>
                <a:ea typeface="標楷體" pitchFamily="65" charset="-120"/>
              </a:rPr>
              <a:t>。</a:t>
            </a:r>
          </a:p>
          <a:p>
            <a:pPr marL="447675" indent="-447675">
              <a:buNone/>
            </a:pPr>
            <a:r>
              <a:rPr lang="en-US" altLang="zh-TW" sz="1800" dirty="0" smtClean="0">
                <a:latin typeface="標楷體" pitchFamily="65" charset="-120"/>
                <a:ea typeface="標楷體" pitchFamily="65" charset="-120"/>
              </a:rPr>
              <a:t>(</a:t>
            </a:r>
            <a:r>
              <a:rPr lang="zh-TW" altLang="en-US" sz="1800" dirty="0">
                <a:latin typeface="標楷體" pitchFamily="65" charset="-120"/>
                <a:ea typeface="標楷體" pitchFamily="65" charset="-120"/>
              </a:rPr>
              <a:t>六</a:t>
            </a:r>
            <a:r>
              <a:rPr lang="en-US" altLang="zh-TW" sz="1800" dirty="0" smtClean="0">
                <a:latin typeface="標楷體" pitchFamily="65" charset="-120"/>
                <a:ea typeface="標楷體" pitchFamily="65" charset="-120"/>
              </a:rPr>
              <a:t>)</a:t>
            </a:r>
            <a:r>
              <a:rPr lang="zh-TW" altLang="zh-TW" sz="1800" dirty="0" smtClean="0">
                <a:latin typeface="標楷體" pitchFamily="65" charset="-120"/>
                <a:ea typeface="標楷體" pitchFamily="65" charset="-120"/>
              </a:rPr>
              <a:t>聽障學生另須檢附六個月內</a:t>
            </a:r>
            <a:r>
              <a:rPr lang="zh-TW" altLang="en-US" sz="1800" dirty="0" smtClean="0">
                <a:latin typeface="標楷體" pitchFamily="65" charset="-120"/>
                <a:ea typeface="標楷體" pitchFamily="65" charset="-120"/>
              </a:rPr>
              <a:t>區域級以上</a:t>
            </a:r>
            <a:r>
              <a:rPr lang="zh-TW" altLang="zh-TW" sz="1800" dirty="0" smtClean="0">
                <a:latin typeface="標楷體" pitchFamily="65" charset="-120"/>
                <a:ea typeface="標楷體" pitchFamily="65" charset="-120"/>
              </a:rPr>
              <a:t>醫院評估聽力圖或聽資中心聽能評估報告。</a:t>
            </a:r>
          </a:p>
          <a:p>
            <a:pPr marL="447675" indent="-447675">
              <a:buNone/>
            </a:pPr>
            <a:r>
              <a:rPr lang="en-US" altLang="zh-TW" sz="1800" dirty="0" smtClean="0">
                <a:latin typeface="標楷體" pitchFamily="65" charset="-120"/>
                <a:ea typeface="標楷體" pitchFamily="65" charset="-120"/>
              </a:rPr>
              <a:t>(</a:t>
            </a:r>
            <a:r>
              <a:rPr lang="zh-TW" altLang="en-US" sz="1800" dirty="0">
                <a:latin typeface="標楷體" pitchFamily="65" charset="-120"/>
                <a:ea typeface="標楷體" pitchFamily="65" charset="-120"/>
              </a:rPr>
              <a:t>七</a:t>
            </a:r>
            <a:r>
              <a:rPr lang="en-US" altLang="zh-TW" sz="1800" dirty="0" smtClean="0">
                <a:latin typeface="標楷體" pitchFamily="65" charset="-120"/>
                <a:ea typeface="標楷體" pitchFamily="65" charset="-120"/>
              </a:rPr>
              <a:t>)</a:t>
            </a:r>
            <a:r>
              <a:rPr lang="zh-TW" altLang="zh-TW" sz="1800" dirty="0" smtClean="0">
                <a:latin typeface="標楷體" pitchFamily="65" charset="-120"/>
                <a:ea typeface="標楷體" pitchFamily="65" charset="-120"/>
              </a:rPr>
              <a:t>視障學生另須檢附六個月內</a:t>
            </a:r>
            <a:r>
              <a:rPr lang="zh-TW" altLang="en-US" sz="1800" dirty="0" smtClean="0">
                <a:latin typeface="標楷體" pitchFamily="65" charset="-120"/>
                <a:ea typeface="標楷體" pitchFamily="65" charset="-120"/>
              </a:rPr>
              <a:t>區域級以上</a:t>
            </a:r>
            <a:r>
              <a:rPr lang="zh-TW" altLang="zh-TW" sz="1800" dirty="0" smtClean="0">
                <a:latin typeface="標楷體" pitchFamily="65" charset="-120"/>
                <a:ea typeface="標楷體" pitchFamily="65" charset="-120"/>
              </a:rPr>
              <a:t>醫院視力診斷證明或視資中心視功能評估報告。</a:t>
            </a:r>
          </a:p>
          <a:p>
            <a:pPr marL="447675" indent="-447675">
              <a:buNone/>
            </a:pPr>
            <a:r>
              <a:rPr lang="en-US" altLang="zh-TW" sz="1800" dirty="0" smtClean="0">
                <a:latin typeface="標楷體" pitchFamily="65" charset="-120"/>
                <a:ea typeface="標楷體" pitchFamily="65" charset="-120"/>
              </a:rPr>
              <a:t>(</a:t>
            </a:r>
            <a:r>
              <a:rPr lang="zh-TW" altLang="en-US" sz="1800" dirty="0">
                <a:latin typeface="標楷體" pitchFamily="65" charset="-120"/>
                <a:ea typeface="標楷體" pitchFamily="65" charset="-120"/>
              </a:rPr>
              <a:t>八</a:t>
            </a:r>
            <a:r>
              <a:rPr lang="en-US" altLang="zh-TW" sz="1800" dirty="0" smtClean="0">
                <a:latin typeface="標楷體" pitchFamily="65" charset="-120"/>
                <a:ea typeface="標楷體" pitchFamily="65" charset="-120"/>
              </a:rPr>
              <a:t>)</a:t>
            </a:r>
            <a:r>
              <a:rPr lang="zh-TW" altLang="zh-TW" sz="1800" dirty="0" smtClean="0">
                <a:latin typeface="標楷體" pitchFamily="65" charset="-120"/>
                <a:ea typeface="標楷體" pitchFamily="65" charset="-120"/>
              </a:rPr>
              <a:t>身體病弱學生另須檢附出缺席證明及可佐證其身體病弱，需長期療養且影響學習活動之診斷證明。</a:t>
            </a:r>
          </a:p>
          <a:p>
            <a:pPr marL="447675" indent="-447675">
              <a:buNone/>
            </a:pPr>
            <a:r>
              <a:rPr lang="en-US" altLang="zh-TW" sz="1800" dirty="0" smtClean="0">
                <a:latin typeface="標楷體" pitchFamily="65" charset="-120"/>
                <a:ea typeface="標楷體" pitchFamily="65" charset="-120"/>
              </a:rPr>
              <a:t>(</a:t>
            </a:r>
            <a:r>
              <a:rPr lang="zh-TW" altLang="en-US" sz="1800" dirty="0">
                <a:latin typeface="標楷體" pitchFamily="65" charset="-120"/>
                <a:ea typeface="標楷體" pitchFamily="65" charset="-120"/>
              </a:rPr>
              <a:t>九</a:t>
            </a:r>
            <a:r>
              <a:rPr lang="en-US" altLang="zh-TW" sz="1800" dirty="0" smtClean="0">
                <a:latin typeface="標楷體" pitchFamily="65" charset="-120"/>
                <a:ea typeface="標楷體" pitchFamily="65" charset="-120"/>
              </a:rPr>
              <a:t>)</a:t>
            </a:r>
            <a:r>
              <a:rPr lang="zh-TW" altLang="zh-TW" sz="1800" dirty="0">
                <a:latin typeface="標楷體" panose="03000509000000000000" pitchFamily="65" charset="-120"/>
                <a:ea typeface="標楷體" panose="03000509000000000000" pitchFamily="65" charset="-120"/>
              </a:rPr>
              <a:t>自閉症學生須出具相關診斷證明並檢附自閉症兒童行為檢核表或高功能自閉症</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anose="03000509000000000000" pitchFamily="65" charset="-120"/>
                <a:ea typeface="標楷體" panose="03000509000000000000" pitchFamily="65" charset="-120"/>
              </a:rPr>
              <a:t>亞斯柏格症兒童行為檢核表</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anose="03000509000000000000" pitchFamily="65" charset="-120"/>
                <a:ea typeface="標楷體" panose="03000509000000000000" pitchFamily="65" charset="-120"/>
              </a:rPr>
              <a:t>國小兒童用</a:t>
            </a:r>
            <a:r>
              <a:rPr lang="en-US" altLang="zh-TW" sz="1800" dirty="0">
                <a:latin typeface="標楷體" panose="03000509000000000000" pitchFamily="65" charset="-120"/>
                <a:ea typeface="標楷體" panose="03000509000000000000" pitchFamily="65" charset="-120"/>
              </a:rPr>
              <a:t>)</a:t>
            </a:r>
            <a:r>
              <a:rPr lang="zh-TW" altLang="zh-TW" sz="1800" dirty="0" smtClean="0">
                <a:latin typeface="標楷體" pitchFamily="65" charset="-120"/>
                <a:ea typeface="標楷體" pitchFamily="65" charset="-120"/>
              </a:rPr>
              <a:t>。</a:t>
            </a:r>
            <a:endParaRPr lang="zh-TW" altLang="zh-TW" sz="1800" dirty="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67544" y="2348880"/>
            <a:ext cx="8229600" cy="1143000"/>
          </a:xfrm>
        </p:spPr>
        <p:txBody>
          <a:bodyPr/>
          <a:lstStyle/>
          <a:p>
            <a:r>
              <a:rPr lang="zh-TW" altLang="en-US" dirty="0" smtClean="0">
                <a:solidFill>
                  <a:srgbClr val="7030A0"/>
                </a:solidFill>
                <a:latin typeface="標楷體" panose="03000509000000000000" pitchFamily="65" charset="-120"/>
                <a:ea typeface="標楷體" panose="03000509000000000000" pitchFamily="65" charset="-120"/>
              </a:rPr>
              <a:t>謝謝您的聆聽</a:t>
            </a:r>
            <a:endParaRPr lang="zh-TW" altLang="en-US" dirty="0">
              <a:solidFill>
                <a:srgbClr val="7030A0"/>
              </a:solidFill>
              <a:latin typeface="標楷體" panose="03000509000000000000" pitchFamily="65" charset="-120"/>
              <a:ea typeface="標楷體" panose="03000509000000000000" pitchFamily="65" charset="-12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smtClean="0">
                <a:latin typeface="標楷體" pitchFamily="65" charset="-120"/>
                <a:ea typeface="標楷體" pitchFamily="65" charset="-120"/>
              </a:rPr>
              <a:t>轉介前介入跟鑑定的關係</a:t>
            </a:r>
            <a:endParaRPr lang="en-US" altLang="zh-TW" dirty="0" smtClean="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pPr>
              <a:buNone/>
            </a:pPr>
            <a:endParaRPr lang="en-US" altLang="zh-TW" dirty="0" smtClean="0">
              <a:latin typeface="標楷體" pitchFamily="65" charset="-120"/>
              <a:ea typeface="標楷體" pitchFamily="65" charset="-120"/>
              <a:hlinkClick r:id="rId2" action="ppaction://hlinkfile"/>
            </a:endParaRPr>
          </a:p>
          <a:p>
            <a:pPr>
              <a:buNone/>
            </a:pPr>
            <a:endParaRPr lang="en-US" altLang="zh-TW" dirty="0" smtClean="0">
              <a:latin typeface="標楷體" pitchFamily="65" charset="-120"/>
              <a:ea typeface="標楷體" pitchFamily="65" charset="-120"/>
              <a:hlinkClick r:id="rId2" action="ppaction://hlinkfile"/>
            </a:endParaRPr>
          </a:p>
        </p:txBody>
      </p:sp>
      <p:sp>
        <p:nvSpPr>
          <p:cNvPr id="4" name="Rectangle 5"/>
          <p:cNvSpPr txBox="1">
            <a:spLocks noChangeArrowheads="1"/>
          </p:cNvSpPr>
          <p:nvPr/>
        </p:nvSpPr>
        <p:spPr>
          <a:xfrm>
            <a:off x="1691680" y="1916832"/>
            <a:ext cx="7272808" cy="4032448"/>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TW" altLang="en-US" sz="3200" b="0" i="0" u="none" strike="noStrike" kern="1200" cap="none" spc="0" normalizeH="0" baseline="0" noProof="0" dirty="0" smtClean="0">
                <a:ln>
                  <a:noFill/>
                </a:ln>
                <a:solidFill>
                  <a:schemeClr val="tx1"/>
                </a:solidFill>
                <a:effectLst/>
                <a:uLnTx/>
                <a:uFillTx/>
                <a:latin typeface="+mn-lt"/>
                <a:ea typeface="標楷體" pitchFamily="65" charset="-120"/>
                <a:cs typeface="+mn-cs"/>
                <a:hlinkClick r:id="rId3" action="ppaction://hlinkfile"/>
              </a:rPr>
              <a:t>校園團隊合作輔導適應欠佳學生模式</a:t>
            </a:r>
            <a:endParaRPr kumimoji="0" lang="en-US" altLang="zh-TW" sz="3200" b="0" i="0" u="none" strike="noStrike" kern="1200" cap="none" spc="0" normalizeH="0" baseline="0" noProof="0" dirty="0" smtClean="0">
              <a:ln>
                <a:noFill/>
              </a:ln>
              <a:solidFill>
                <a:schemeClr val="tx1"/>
              </a:solidFill>
              <a:effectLst/>
              <a:uLnTx/>
              <a:uFillTx/>
              <a:latin typeface="+mn-lt"/>
              <a:ea typeface="標楷體" pitchFamily="65" charset="-120"/>
              <a:cs typeface="+mn-cs"/>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zh-TW" sz="2000" b="0" i="0" u="none" strike="noStrike" kern="1200" cap="none" spc="0" normalizeH="0" baseline="0" noProof="0" dirty="0" smtClean="0">
                <a:ln>
                  <a:noFill/>
                </a:ln>
                <a:solidFill>
                  <a:schemeClr val="tx1"/>
                </a:solidFill>
                <a:effectLst/>
                <a:uLnTx/>
                <a:uFillTx/>
                <a:latin typeface="+mn-lt"/>
                <a:ea typeface="標楷體" pitchFamily="65" charset="-120"/>
                <a:cs typeface="+mn-cs"/>
              </a:rPr>
              <a:t>(</a:t>
            </a:r>
            <a:r>
              <a:rPr kumimoji="0" lang="zh-TW" altLang="en-US" sz="2000" b="0" i="0" u="none" strike="noStrike" kern="1200" cap="none" spc="0" normalizeH="0" baseline="0" noProof="0" dirty="0" smtClean="0">
                <a:ln>
                  <a:noFill/>
                </a:ln>
                <a:solidFill>
                  <a:schemeClr val="tx1"/>
                </a:solidFill>
                <a:effectLst/>
                <a:uLnTx/>
                <a:uFillTx/>
                <a:latin typeface="+mn-lt"/>
                <a:ea typeface="標楷體" pitchFamily="65" charset="-120"/>
                <a:cs typeface="+mn-cs"/>
              </a:rPr>
              <a:t>臺北市身心障礙教育工作手冊</a:t>
            </a:r>
            <a:r>
              <a:rPr kumimoji="0" lang="en-US" altLang="zh-TW" sz="2000" b="0" i="0" u="none" strike="noStrike" kern="1200" cap="none" spc="0" normalizeH="0" baseline="0" noProof="0" dirty="0" smtClean="0">
                <a:ln>
                  <a:noFill/>
                </a:ln>
                <a:solidFill>
                  <a:schemeClr val="tx1"/>
                </a:solidFill>
                <a:effectLst/>
                <a:uLnTx/>
                <a:uFillTx/>
                <a:latin typeface="+mn-lt"/>
                <a:ea typeface="標楷體" pitchFamily="65" charset="-120"/>
                <a:cs typeface="+mn-cs"/>
              </a:rPr>
              <a:t>)</a:t>
            </a: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smtClean="0">
              <a:ea typeface="標楷體" pitchFamily="65" charset="-120"/>
            </a:endParaRPr>
          </a:p>
          <a:p>
            <a:pPr marL="342900" indent="-342900">
              <a:spcBef>
                <a:spcPct val="20000"/>
              </a:spcBef>
              <a:buFont typeface="Arial" pitchFamily="34" charset="0"/>
              <a:buChar char="•"/>
              <a:defRPr/>
            </a:pPr>
            <a:r>
              <a:rPr lang="zh-TW" altLang="en-US" sz="3200" dirty="0" smtClean="0">
                <a:ea typeface="標楷體" pitchFamily="65" charset="-120"/>
                <a:hlinkClick r:id="rId4" action="ppaction://hlinkfile"/>
              </a:rPr>
              <a:t>國小普通班適應欠佳學生</a:t>
            </a:r>
            <a:r>
              <a:rPr lang="en-US" altLang="zh-TW" sz="3200" dirty="0" smtClean="0">
                <a:ea typeface="標楷體" pitchFamily="65" charset="-120"/>
                <a:hlinkClick r:id="rId4" action="ppaction://hlinkfile"/>
              </a:rPr>
              <a:t>-</a:t>
            </a:r>
            <a:r>
              <a:rPr lang="zh-TW" altLang="en-US" sz="3200" dirty="0" smtClean="0">
                <a:ea typeface="標楷體" pitchFamily="65" charset="-120"/>
                <a:hlinkClick r:id="rId4" action="ppaction://hlinkfile"/>
              </a:rPr>
              <a:t>轉介特教鑑定前介入輔導流程須知</a:t>
            </a:r>
            <a:endParaRPr lang="en-US" altLang="zh-TW" sz="3200" dirty="0" smtClean="0">
              <a:ea typeface="標楷體" pitchFamily="65" charset="-120"/>
              <a:hlinkClick r:id="rId5"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3200" dirty="0" smtClean="0">
              <a:ea typeface="標楷體" pitchFamily="65" charset="-120"/>
              <a:hlinkClick r:id="rId5"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smtClean="0">
              <a:ea typeface="標楷體" pitchFamily="65" charset="-120"/>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TW" sz="2000" b="0" i="0" u="none" strike="noStrike" kern="1200" cap="none" spc="0" normalizeH="0" baseline="0" noProof="0" dirty="0" smtClean="0">
              <a:ln>
                <a:noFill/>
              </a:ln>
              <a:solidFill>
                <a:schemeClr val="tx1"/>
              </a:solidFill>
              <a:effectLst/>
              <a:uLnTx/>
              <a:uFillTx/>
              <a:latin typeface="+mn-lt"/>
              <a:ea typeface="標楷體" pitchFamily="65" charset="-120"/>
              <a:cs typeface="+mn-cs"/>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smtClean="0">
                <a:latin typeface="標楷體" pitchFamily="65" charset="-120"/>
                <a:ea typeface="標楷體" pitchFamily="65" charset="-120"/>
              </a:rPr>
              <a:t>轉介時相關資料</a:t>
            </a:r>
            <a:endParaRPr lang="en-US" altLang="zh-TW" dirty="0" smtClean="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pPr>
              <a:buNone/>
            </a:pPr>
            <a:endParaRPr lang="en-US" altLang="zh-TW" dirty="0" smtClean="0">
              <a:latin typeface="標楷體" pitchFamily="65" charset="-120"/>
              <a:ea typeface="標楷體" pitchFamily="65" charset="-120"/>
              <a:hlinkClick r:id="rId2" action="ppaction://hlinkfile"/>
            </a:endParaRPr>
          </a:p>
          <a:p>
            <a:pPr>
              <a:buNone/>
            </a:pPr>
            <a:endParaRPr lang="en-US" altLang="zh-TW" dirty="0" smtClean="0">
              <a:latin typeface="標楷體" pitchFamily="65" charset="-120"/>
              <a:ea typeface="標楷體" pitchFamily="65" charset="-120"/>
              <a:hlinkClick r:id="rId2" action="ppaction://hlinkfile"/>
            </a:endParaRPr>
          </a:p>
        </p:txBody>
      </p:sp>
      <p:sp>
        <p:nvSpPr>
          <p:cNvPr id="4" name="Rectangle 5"/>
          <p:cNvSpPr txBox="1">
            <a:spLocks noChangeArrowheads="1"/>
          </p:cNvSpPr>
          <p:nvPr/>
        </p:nvSpPr>
        <p:spPr>
          <a:xfrm>
            <a:off x="1475656" y="1556792"/>
            <a:ext cx="7488832" cy="4392488"/>
          </a:xfrm>
          <a:prstGeom prst="rect">
            <a:avLst/>
          </a:prstGeom>
        </p:spPr>
        <p:txBody>
          <a:bodyPr/>
          <a:lstStyle/>
          <a:p>
            <a:pPr marL="342900" lvl="0" indent="-342900">
              <a:spcBef>
                <a:spcPct val="20000"/>
              </a:spcBef>
              <a:buFont typeface="Arial" pitchFamily="34" charset="0"/>
              <a:buChar char="•"/>
              <a:defRPr/>
            </a:pPr>
            <a:r>
              <a:rPr lang="en-US" altLang="zh-TW" sz="3200" dirty="0">
                <a:latin typeface="標楷體" pitchFamily="65" charset="-120"/>
                <a:ea typeface="標楷體" pitchFamily="65" charset="-120"/>
                <a:hlinkClick r:id="rId3" action="ppaction://hlinkfile"/>
              </a:rPr>
              <a:t>108</a:t>
            </a:r>
            <a:r>
              <a:rPr lang="zh-TW" altLang="en-US" sz="3200" dirty="0">
                <a:latin typeface="標楷體" pitchFamily="65" charset="-120"/>
                <a:ea typeface="標楷體" pitchFamily="65" charset="-120"/>
                <a:hlinkClick r:id="rId3" action="ppaction://hlinkfile"/>
              </a:rPr>
              <a:t>校內鑑定安置</a:t>
            </a:r>
            <a:r>
              <a:rPr lang="zh-TW" altLang="en-US" sz="3200" dirty="0" smtClean="0">
                <a:latin typeface="標楷體" pitchFamily="65" charset="-120"/>
                <a:ea typeface="標楷體" pitchFamily="65" charset="-120"/>
                <a:hlinkClick r:id="rId3" action="ppaction://hlinkfile"/>
              </a:rPr>
              <a:t>調查表</a:t>
            </a:r>
            <a:r>
              <a:rPr lang="en-US" altLang="zh-TW" sz="3200" dirty="0" smtClean="0">
                <a:latin typeface="標楷體" pitchFamily="65" charset="-120"/>
                <a:ea typeface="標楷體" pitchFamily="65" charset="-120"/>
              </a:rPr>
              <a:t>(11/26</a:t>
            </a:r>
            <a:r>
              <a:rPr lang="zh-TW" altLang="en-US" sz="3200" dirty="0" smtClean="0">
                <a:latin typeface="標楷體" pitchFamily="65" charset="-120"/>
                <a:ea typeface="標楷體" pitchFamily="65" charset="-120"/>
              </a:rPr>
              <a:t>發</a:t>
            </a:r>
            <a:r>
              <a:rPr lang="en-US" altLang="zh-TW" sz="3200" dirty="0" smtClean="0">
                <a:latin typeface="標楷體" pitchFamily="65" charset="-120"/>
                <a:ea typeface="標楷體" pitchFamily="65" charset="-120"/>
              </a:rPr>
              <a:t>)</a:t>
            </a:r>
          </a:p>
          <a:p>
            <a:pPr marL="342900" lvl="0" indent="-342900">
              <a:spcBef>
                <a:spcPct val="20000"/>
              </a:spcBef>
              <a:buFont typeface="Arial" pitchFamily="34" charset="0"/>
              <a:buChar char="•"/>
              <a:defRPr/>
            </a:pPr>
            <a:r>
              <a:rPr lang="zh-TW" altLang="en-US" sz="3200" dirty="0" smtClean="0">
                <a:latin typeface="標楷體" pitchFamily="65" charset="-120"/>
                <a:ea typeface="標楷體" pitchFamily="65" charset="-120"/>
              </a:rPr>
              <a:t>臺北市</a:t>
            </a:r>
            <a:r>
              <a:rPr lang="zh-TW" altLang="en-US" sz="3200" dirty="0">
                <a:latin typeface="標楷體" pitchFamily="65" charset="-120"/>
                <a:ea typeface="標楷體" pitchFamily="65" charset="-120"/>
              </a:rPr>
              <a:t>身心障礙學生鑑定及安置說明單</a:t>
            </a:r>
            <a:r>
              <a:rPr lang="en-US" altLang="zh-TW" sz="3200" dirty="0">
                <a:latin typeface="標楷體" pitchFamily="65" charset="-120"/>
                <a:ea typeface="標楷體" pitchFamily="65" charset="-120"/>
              </a:rPr>
              <a:t>(</a:t>
            </a:r>
            <a:r>
              <a:rPr lang="zh-TW" altLang="en-US" sz="3200" dirty="0">
                <a:latin typeface="標楷體" pitchFamily="65" charset="-120"/>
                <a:ea typeface="標楷體" pitchFamily="65" charset="-120"/>
              </a:rPr>
              <a:t>在校學生</a:t>
            </a:r>
            <a:r>
              <a:rPr lang="en-US" altLang="zh-TW" sz="3200" dirty="0">
                <a:latin typeface="標楷體" pitchFamily="65" charset="-120"/>
                <a:ea typeface="標楷體" pitchFamily="65" charset="-120"/>
              </a:rPr>
              <a:t>)</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hlinkClick r:id="rId4" action="ppaction://hlinkfile"/>
              </a:rPr>
              <a:t>說明單</a:t>
            </a:r>
            <a:r>
              <a:rPr lang="en-US" altLang="zh-TW" sz="2400" dirty="0" smtClean="0">
                <a:latin typeface="標楷體" pitchFamily="65" charset="-120"/>
                <a:ea typeface="標楷體" pitchFamily="65" charset="-120"/>
              </a:rPr>
              <a:t>)</a:t>
            </a:r>
            <a:endParaRPr lang="en-US" altLang="zh-TW" sz="2400" dirty="0" smtClean="0">
              <a:ea typeface="標楷體" pitchFamily="65" charset="-120"/>
            </a:endParaRPr>
          </a:p>
          <a:p>
            <a:pPr marL="342900" lvl="0" indent="-342900">
              <a:spcBef>
                <a:spcPct val="20000"/>
              </a:spcBef>
              <a:buFont typeface="Arial" pitchFamily="34" charset="0"/>
              <a:buChar char="•"/>
              <a:defRPr/>
            </a:pPr>
            <a:r>
              <a:rPr lang="zh-TW" altLang="en-US" sz="3200" dirty="0">
                <a:ea typeface="標楷體" pitchFamily="65" charset="-120"/>
              </a:rPr>
              <a:t>鑑定及安置申請表暨家長同意</a:t>
            </a:r>
            <a:r>
              <a:rPr lang="zh-TW" altLang="en-US" sz="3200" dirty="0" smtClean="0">
                <a:ea typeface="標楷體" pitchFamily="65" charset="-120"/>
              </a:rPr>
              <a:t>書</a:t>
            </a:r>
            <a:r>
              <a:rPr lang="en-US" altLang="zh-TW" sz="2400" dirty="0" smtClean="0">
                <a:ea typeface="標楷體" pitchFamily="65" charset="-120"/>
              </a:rPr>
              <a:t>(</a:t>
            </a:r>
            <a:r>
              <a:rPr lang="zh-TW" altLang="en-US" sz="2400" dirty="0" smtClean="0">
                <a:ea typeface="標楷體" pitchFamily="65" charset="-120"/>
                <a:hlinkClick r:id="rId5" action="ppaction://hlinkfile"/>
              </a:rPr>
              <a:t>同意書</a:t>
            </a:r>
            <a:r>
              <a:rPr lang="en-US" altLang="zh-TW" sz="2400" dirty="0" smtClean="0">
                <a:ea typeface="標楷體" pitchFamily="65" charset="-120"/>
              </a:rPr>
              <a:t>)</a:t>
            </a:r>
          </a:p>
          <a:p>
            <a:pPr marL="342900" lvl="0" indent="-342900">
              <a:spcBef>
                <a:spcPct val="20000"/>
              </a:spcBef>
              <a:buFont typeface="Arial" pitchFamily="34" charset="0"/>
              <a:buChar char="•"/>
              <a:defRPr/>
            </a:pPr>
            <a:r>
              <a:rPr lang="en-US" altLang="zh-TW" sz="2400" dirty="0" smtClean="0">
                <a:ea typeface="標楷體" pitchFamily="65" charset="-120"/>
              </a:rPr>
              <a:t>(</a:t>
            </a:r>
            <a:r>
              <a:rPr lang="zh-TW" altLang="en-US" sz="2400" dirty="0" smtClean="0">
                <a:ea typeface="標楷體" pitchFamily="65" charset="-120"/>
              </a:rPr>
              <a:t>父母皆需簽名</a:t>
            </a:r>
            <a:r>
              <a:rPr lang="en-US" altLang="zh-TW" sz="2400" dirty="0" smtClean="0">
                <a:ea typeface="標楷體" pitchFamily="65" charset="-120"/>
              </a:rPr>
              <a:t>!!!!!)</a:t>
            </a:r>
          </a:p>
          <a:p>
            <a:pPr marL="342900" lvl="0" indent="-342900">
              <a:spcBef>
                <a:spcPct val="20000"/>
              </a:spcBef>
              <a:buFont typeface="Arial" pitchFamily="34" charset="0"/>
              <a:buChar char="•"/>
              <a:defRPr/>
            </a:pPr>
            <a:r>
              <a:rPr lang="zh-TW" altLang="en-US" sz="3200" dirty="0" smtClean="0">
                <a:ea typeface="標楷體" pitchFamily="65" charset="-120"/>
              </a:rPr>
              <a:t>特殊需求學生轉介資料表</a:t>
            </a:r>
            <a:r>
              <a:rPr lang="en-US" altLang="zh-TW" sz="3200" dirty="0" smtClean="0">
                <a:ea typeface="標楷體" pitchFamily="65" charset="-120"/>
              </a:rPr>
              <a:t>(</a:t>
            </a:r>
            <a:r>
              <a:rPr lang="en-US" altLang="zh-TW" sz="3200" dirty="0" smtClean="0">
                <a:ea typeface="標楷體" pitchFamily="65" charset="-120"/>
                <a:hlinkClick r:id="rId6" action="ppaction://hlinkfile"/>
              </a:rPr>
              <a:t>100R</a:t>
            </a:r>
            <a:r>
              <a:rPr lang="en-US" altLang="zh-TW" sz="3200" dirty="0" smtClean="0">
                <a:ea typeface="標楷體" pitchFamily="65" charset="-120"/>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zh-TW" altLang="en-US" sz="3200" dirty="0" smtClean="0">
                <a:ea typeface="標楷體" pitchFamily="65" charset="-120"/>
              </a:rPr>
              <a:t>適應欠佳學生</a:t>
            </a:r>
            <a:r>
              <a:rPr lang="zh-TW" altLang="en-US" sz="3200" dirty="0" smtClean="0">
                <a:ea typeface="標楷體" pitchFamily="65" charset="-120"/>
                <a:hlinkClick r:id="rId7" action="ppaction://hlinkfile"/>
              </a:rPr>
              <a:t>輔導紀錄摘要表</a:t>
            </a:r>
            <a:endParaRPr lang="en-US" altLang="zh-TW" sz="3200" dirty="0" smtClean="0">
              <a:ea typeface="標楷體" pitchFamily="65" charset="-12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altLang="zh-TW" sz="3200" dirty="0" smtClean="0">
              <a:ea typeface="標楷體" pitchFamily="65" charset="-120"/>
            </a:endParaRPr>
          </a:p>
          <a:p>
            <a:pPr marL="342900" marR="0" lvl="0" indent="-342900" algn="l" defTabSz="914400" rtl="0" eaLnBrk="1" fontAlgn="auto" latinLnBrk="0" hangingPunct="1">
              <a:lnSpc>
                <a:spcPct val="100000"/>
              </a:lnSpc>
              <a:spcBef>
                <a:spcPct val="20000"/>
              </a:spcBef>
              <a:spcAft>
                <a:spcPts val="0"/>
              </a:spcAft>
              <a:buClrTx/>
              <a:buSzTx/>
              <a:tabLst/>
              <a:defRPr/>
            </a:pPr>
            <a:r>
              <a:rPr lang="en-US" altLang="zh-TW" dirty="0" smtClean="0">
                <a:ea typeface="標楷體" pitchFamily="65" charset="-120"/>
              </a:rPr>
              <a:t>(</a:t>
            </a:r>
            <a:r>
              <a:rPr lang="zh-TW" altLang="en-US" dirty="0" smtClean="0">
                <a:ea typeface="標楷體" pitchFamily="65" charset="-120"/>
              </a:rPr>
              <a:t>以下參考</a:t>
            </a:r>
            <a:r>
              <a:rPr lang="en-US" altLang="zh-TW" dirty="0" smtClean="0">
                <a:ea typeface="標楷體" pitchFamily="65" charset="-120"/>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zh-TW" altLang="en-US" sz="2600" dirty="0" smtClean="0">
                <a:ea typeface="標楷體" pitchFamily="65" charset="-120"/>
              </a:rPr>
              <a:t>普通班教師實施補救教學或學習輔導</a:t>
            </a:r>
            <a:r>
              <a:rPr lang="zh-TW" altLang="en-US" sz="2600" dirty="0" smtClean="0">
                <a:ea typeface="標楷體" pitchFamily="65" charset="-120"/>
                <a:hlinkClick r:id="rId8" action="ppaction://hlinkfile"/>
              </a:rPr>
              <a:t>訪談大綱</a:t>
            </a:r>
            <a:endParaRPr lang="en-US" altLang="zh-TW" sz="2600" dirty="0" smtClean="0">
              <a:ea typeface="標楷體" pitchFamily="65" charset="-12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zh-TW" altLang="en-US" sz="2600" dirty="0" smtClean="0">
                <a:ea typeface="標楷體" pitchFamily="65" charset="-120"/>
              </a:rPr>
              <a:t>適應欠佳學生輔導策略及輔導</a:t>
            </a:r>
            <a:r>
              <a:rPr lang="zh-TW" altLang="en-US" sz="2600" dirty="0" smtClean="0">
                <a:ea typeface="標楷體" pitchFamily="65" charset="-120"/>
                <a:hlinkClick r:id="rId9" action="ppaction://hlinkfile"/>
              </a:rPr>
              <a:t>成效評估</a:t>
            </a:r>
            <a:r>
              <a:rPr lang="zh-TW" altLang="en-US" sz="2600" dirty="0" smtClean="0">
                <a:ea typeface="標楷體" pitchFamily="65" charset="-120"/>
              </a:rPr>
              <a:t>紀錄表</a:t>
            </a:r>
            <a:endParaRPr lang="en-US" altLang="zh-TW" sz="2600" dirty="0" smtClean="0">
              <a:ea typeface="標楷體" pitchFamily="65" charset="-120"/>
              <a:hlinkClick r:id="rId10"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3200" dirty="0" smtClean="0">
              <a:ea typeface="標楷體" pitchFamily="65" charset="-120"/>
              <a:hlinkClick r:id="rId11"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smtClean="0">
              <a:ea typeface="標楷體" pitchFamily="65" charset="-120"/>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TW" sz="2000" b="0" i="0" u="none" strike="noStrike" kern="1200" cap="none" spc="0" normalizeH="0" baseline="0" noProof="0" dirty="0" smtClean="0">
              <a:ln>
                <a:noFill/>
              </a:ln>
              <a:solidFill>
                <a:schemeClr val="tx1"/>
              </a:solidFill>
              <a:effectLst/>
              <a:uLnTx/>
              <a:uFillTx/>
              <a:latin typeface="+mn-lt"/>
              <a:ea typeface="標楷體" pitchFamily="65" charset="-120"/>
              <a:cs typeface="+mn-cs"/>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smtClean="0">
                <a:latin typeface="標楷體" pitchFamily="65" charset="-120"/>
                <a:ea typeface="標楷體" pitchFamily="65" charset="-120"/>
              </a:rPr>
              <a:t>特殊教育資格說明</a:t>
            </a:r>
            <a:endParaRPr lang="en-US" altLang="zh-TW" dirty="0" smtClean="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pPr>
              <a:buNone/>
            </a:pPr>
            <a:endParaRPr lang="en-US" altLang="zh-TW" dirty="0" smtClean="0">
              <a:latin typeface="標楷體" pitchFamily="65" charset="-120"/>
              <a:ea typeface="標楷體" pitchFamily="65" charset="-120"/>
              <a:hlinkClick r:id="rId2" action="ppaction://hlinkfile"/>
            </a:endParaRPr>
          </a:p>
          <a:p>
            <a:pPr>
              <a:buNone/>
            </a:pPr>
            <a:endParaRPr lang="en-US" altLang="zh-TW" dirty="0" smtClean="0">
              <a:latin typeface="標楷體" pitchFamily="65" charset="-120"/>
              <a:ea typeface="標楷體" pitchFamily="65" charset="-120"/>
              <a:hlinkClick r:id="rId2" action="ppaction://hlinkfile"/>
            </a:endParaRPr>
          </a:p>
        </p:txBody>
      </p:sp>
      <p:sp>
        <p:nvSpPr>
          <p:cNvPr id="4" name="Rectangle 5"/>
          <p:cNvSpPr txBox="1">
            <a:spLocks noChangeArrowheads="1"/>
          </p:cNvSpPr>
          <p:nvPr/>
        </p:nvSpPr>
        <p:spPr>
          <a:xfrm>
            <a:off x="1475656" y="1556792"/>
            <a:ext cx="7488832" cy="4392488"/>
          </a:xfrm>
          <a:prstGeom prst="rect">
            <a:avLst/>
          </a:prstGeom>
        </p:spPr>
        <p:txBody>
          <a:bodyPr/>
          <a:lstStyle/>
          <a:p>
            <a:pPr marL="182563" lvl="0" indent="-182563">
              <a:buFont typeface="Arial" pitchFamily="34" charset="0"/>
              <a:buChar char="•"/>
            </a:pPr>
            <a:r>
              <a:rPr lang="zh-TW" altLang="zh-TW" sz="3200" u="sng" dirty="0" smtClean="0">
                <a:solidFill>
                  <a:srgbClr val="6600FF"/>
                </a:solidFill>
                <a:latin typeface="標楷體" pitchFamily="65" charset="-120"/>
                <a:ea typeface="標楷體" pitchFamily="65" charset="-120"/>
              </a:rPr>
              <a:t>確認身心障礙學生</a:t>
            </a:r>
            <a:r>
              <a:rPr lang="zh-TW" altLang="zh-TW" sz="3200" dirty="0" smtClean="0">
                <a:latin typeface="標楷體" pitchFamily="65" charset="-120"/>
                <a:ea typeface="標楷體" pitchFamily="65" charset="-120"/>
              </a:rPr>
              <a:t>：學校應依法擬定學生個別化教育計畫，提供特殊教育服務。</a:t>
            </a:r>
            <a:endParaRPr lang="en-US" altLang="zh-TW" sz="3200" dirty="0" smtClean="0">
              <a:latin typeface="標楷體" pitchFamily="65" charset="-120"/>
              <a:ea typeface="標楷體" pitchFamily="65" charset="-120"/>
            </a:endParaRPr>
          </a:p>
          <a:p>
            <a:pPr marL="182563" lvl="0" indent="-182563">
              <a:buFont typeface="Arial" pitchFamily="34" charset="0"/>
              <a:buChar char="•"/>
            </a:pPr>
            <a:endParaRPr lang="zh-TW" altLang="zh-TW" sz="3200" dirty="0" smtClean="0">
              <a:latin typeface="標楷體" pitchFamily="65" charset="-120"/>
              <a:ea typeface="標楷體" pitchFamily="65" charset="-120"/>
            </a:endParaRPr>
          </a:p>
          <a:p>
            <a:pPr marL="182563" lvl="0" indent="-182563">
              <a:buFont typeface="Arial" pitchFamily="34" charset="0"/>
              <a:buChar char="•"/>
            </a:pPr>
            <a:r>
              <a:rPr lang="zh-TW" altLang="zh-TW" sz="3200" u="sng" dirty="0" smtClean="0">
                <a:solidFill>
                  <a:srgbClr val="6600FF"/>
                </a:solidFill>
                <a:latin typeface="標楷體" pitchFamily="65" charset="-120"/>
                <a:ea typeface="標楷體" pitchFamily="65" charset="-120"/>
              </a:rPr>
              <a:t>疑似身心障礙學生</a:t>
            </a:r>
            <a:r>
              <a:rPr lang="zh-TW" altLang="zh-TW" sz="3200" dirty="0" smtClean="0">
                <a:latin typeface="標楷體" pitchFamily="65" charset="-120"/>
                <a:ea typeface="標楷體" pitchFamily="65" charset="-120"/>
              </a:rPr>
              <a:t>：仍屬接受特殊教育服務之資格，學校應擬定教學介入方案，持續介入與觀察。</a:t>
            </a:r>
            <a:endParaRPr lang="en-US" altLang="zh-TW" sz="3200" dirty="0" smtClean="0">
              <a:latin typeface="標楷體" pitchFamily="65" charset="-120"/>
              <a:ea typeface="標楷體" pitchFamily="65" charset="-120"/>
            </a:endParaRPr>
          </a:p>
          <a:p>
            <a:pPr marL="182563" lvl="0" indent="-182563"/>
            <a:endParaRPr lang="zh-TW" altLang="zh-TW" sz="3200" dirty="0" smtClean="0">
              <a:latin typeface="標楷體" pitchFamily="65" charset="-120"/>
              <a:ea typeface="標楷體" pitchFamily="65" charset="-120"/>
            </a:endParaRPr>
          </a:p>
          <a:p>
            <a:pPr marL="182563" lvl="0" indent="-182563">
              <a:buFont typeface="Arial" pitchFamily="34" charset="0"/>
              <a:buChar char="•"/>
            </a:pPr>
            <a:r>
              <a:rPr lang="zh-TW" altLang="zh-TW" sz="3200" u="sng" dirty="0" smtClean="0">
                <a:solidFill>
                  <a:srgbClr val="6600FF"/>
                </a:solidFill>
                <a:latin typeface="標楷體" pitchFamily="65" charset="-120"/>
                <a:ea typeface="標楷體" pitchFamily="65" charset="-120"/>
              </a:rPr>
              <a:t>非特教學生</a:t>
            </a:r>
            <a:r>
              <a:rPr lang="zh-TW" altLang="zh-TW" sz="3200" dirty="0" smtClean="0">
                <a:latin typeface="標楷體" pitchFamily="65" charset="-120"/>
                <a:ea typeface="標楷體" pitchFamily="65" charset="-120"/>
              </a:rPr>
              <a:t>：不提供特教服務，視需要轉請相關處室列案輔導及協助。</a:t>
            </a:r>
            <a:endParaRPr lang="en-US" altLang="zh-TW" sz="3200" dirty="0" smtClean="0">
              <a:latin typeface="標楷體" pitchFamily="65" charset="-120"/>
              <a:ea typeface="標楷體" pitchFamily="65" charset="-120"/>
              <a:hlinkClick r:id="rId3"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smtClean="0">
              <a:ea typeface="標楷體" pitchFamily="65" charset="-120"/>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TW" sz="2000" b="0" i="0" u="none" strike="noStrike" kern="1200" cap="none" spc="0" normalizeH="0" baseline="0" noProof="0" dirty="0" smtClean="0">
              <a:ln>
                <a:noFill/>
              </a:ln>
              <a:solidFill>
                <a:schemeClr val="tx1"/>
              </a:solidFill>
              <a:effectLst/>
              <a:uLnTx/>
              <a:uFillTx/>
              <a:latin typeface="+mn-lt"/>
              <a:ea typeface="標楷體" pitchFamily="65" charset="-120"/>
              <a:cs typeface="+mn-cs"/>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pPr eaLnBrk="1" fontAlgn="auto" hangingPunct="1">
              <a:spcAft>
                <a:spcPts val="0"/>
              </a:spcAft>
              <a:defRPr/>
            </a:pPr>
            <a:r>
              <a:rPr lang="zh-TW" altLang="en-US" sz="5400" b="1" dirty="0" smtClean="0">
                <a:effectLst>
                  <a:outerShdw blurRad="38100" dist="38100" dir="2700000" algn="tl">
                    <a:srgbClr val="000000">
                      <a:alpha val="43137"/>
                    </a:srgbClr>
                  </a:outerShdw>
                </a:effectLst>
                <a:latin typeface="標楷體" pitchFamily="65" charset="-120"/>
                <a:ea typeface="標楷體" pitchFamily="65" charset="-120"/>
              </a:rPr>
              <a:t>學習障礙</a:t>
            </a:r>
            <a:endParaRPr lang="zh-TW" altLang="en-US" sz="5400" b="1" dirty="0">
              <a:effectLst>
                <a:outerShdw blurRad="38100" dist="38100" dir="2700000" algn="tl">
                  <a:srgbClr val="000000">
                    <a:alpha val="43137"/>
                  </a:srgbClr>
                </a:outerShdw>
              </a:effectLst>
              <a:latin typeface="標楷體" pitchFamily="65" charset="-120"/>
              <a:ea typeface="標楷體" pitchFamily="65" charset="-120"/>
            </a:endParaRPr>
          </a:p>
        </p:txBody>
      </p:sp>
      <p:sp>
        <p:nvSpPr>
          <p:cNvPr id="3" name="副標題 2"/>
          <p:cNvSpPr>
            <a:spLocks noGrp="1"/>
          </p:cNvSpPr>
          <p:nvPr>
            <p:ph type="subTitle" idx="1"/>
          </p:nvPr>
        </p:nvSpPr>
        <p:spPr>
          <a:xfrm>
            <a:off x="685800" y="4572000"/>
            <a:ext cx="6461125" cy="1066800"/>
          </a:xfrm>
        </p:spPr>
        <p:txBody>
          <a:bodyPr rtlCol="0"/>
          <a:lstStyle/>
          <a:p>
            <a:pPr eaLnBrk="1" fontAlgn="auto" hangingPunct="1">
              <a:spcAft>
                <a:spcPts val="0"/>
              </a:spcAft>
              <a:buFont typeface="Arial" pitchFamily="34" charset="0"/>
              <a:buNone/>
              <a:defRPr/>
            </a:pPr>
            <a:endParaRPr lang="zh-TW" altLang="en-US"/>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972616" y="1556792"/>
            <a:ext cx="7221488" cy="1084982"/>
          </a:xfrm>
        </p:spPr>
        <p:txBody>
          <a:bodyPr/>
          <a:lstStyle/>
          <a:p>
            <a:pPr>
              <a:defRPr/>
            </a:pP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鑑定基本準則</a:t>
            </a:r>
            <a:r>
              <a:rPr lang="en-US" altLang="zh-TW" dirty="0" smtClean="0">
                <a:latin typeface="標楷體" pitchFamily="65" charset="-120"/>
                <a:ea typeface="標楷體" pitchFamily="65" charset="-120"/>
              </a:rPr>
              <a:t>】</a:t>
            </a:r>
            <a:endParaRPr lang="zh-TW" altLang="en-US" dirty="0"/>
          </a:p>
        </p:txBody>
      </p:sp>
      <p:sp>
        <p:nvSpPr>
          <p:cNvPr id="3" name="內容版面配置區 2"/>
          <p:cNvSpPr>
            <a:spLocks noGrp="1"/>
          </p:cNvSpPr>
          <p:nvPr>
            <p:ph idx="1"/>
          </p:nvPr>
        </p:nvSpPr>
        <p:spPr>
          <a:xfrm>
            <a:off x="467544" y="2332037"/>
            <a:ext cx="8676456" cy="4525963"/>
          </a:xfrm>
        </p:spPr>
        <p:txBody>
          <a:bodyPr rtlCol="0">
            <a:normAutofit/>
          </a:bodyPr>
          <a:lstStyle/>
          <a:p>
            <a:pPr eaLnBrk="1" fontAlgn="auto" hangingPunct="1">
              <a:spcAft>
                <a:spcPts val="0"/>
              </a:spcAft>
              <a:buFont typeface="Arial" pitchFamily="34" charset="0"/>
              <a:buChar char="•"/>
              <a:defRPr/>
            </a:pPr>
            <a:r>
              <a:rPr lang="zh-TW" altLang="en-US" sz="3200" dirty="0" smtClean="0">
                <a:latin typeface="標楷體" pitchFamily="65" charset="-120"/>
                <a:ea typeface="標楷體" pitchFamily="65" charset="-120"/>
              </a:rPr>
              <a:t>排除</a:t>
            </a:r>
            <a:r>
              <a:rPr lang="zh-TW" altLang="en-US" sz="3200" dirty="0">
                <a:latin typeface="標楷體" pitchFamily="65" charset="-120"/>
                <a:ea typeface="標楷體" pitchFamily="65" charset="-120"/>
              </a:rPr>
              <a:t>其他</a:t>
            </a:r>
            <a:r>
              <a:rPr lang="zh-TW" altLang="en-US" sz="3200" dirty="0" smtClean="0">
                <a:latin typeface="標楷體" pitchFamily="65" charset="-120"/>
                <a:ea typeface="標楷體" pitchFamily="65" charset="-120"/>
              </a:rPr>
              <a:t>因素</a:t>
            </a:r>
            <a:endParaRPr lang="en-US" altLang="zh-TW" sz="3200" dirty="0" smtClean="0">
              <a:latin typeface="標楷體" pitchFamily="65" charset="-120"/>
              <a:ea typeface="標楷體" pitchFamily="65" charset="-120"/>
            </a:endParaRPr>
          </a:p>
          <a:p>
            <a:pPr marL="114300" indent="0" eaLnBrk="1" fontAlgn="auto" hangingPunct="1">
              <a:spcAft>
                <a:spcPts val="0"/>
              </a:spcAft>
              <a:buFont typeface="Arial" pitchFamily="34" charset="0"/>
              <a:buNone/>
              <a:defRPr/>
            </a:pPr>
            <a:r>
              <a:rPr lang="zh-TW" altLang="en-US" sz="3200" dirty="0">
                <a:latin typeface="標楷體" pitchFamily="65" charset="-120"/>
                <a:ea typeface="標楷體" pitchFamily="65" charset="-120"/>
                <a:sym typeface="Wingdings 2"/>
              </a:rPr>
              <a:t> </a:t>
            </a:r>
            <a:r>
              <a:rPr lang="zh-TW" altLang="en-US" sz="3200" dirty="0" smtClean="0">
                <a:latin typeface="標楷體" pitchFamily="65" charset="-120"/>
                <a:ea typeface="標楷體" pitchFamily="65" charset="-120"/>
                <a:sym typeface="Wingdings 2"/>
              </a:rPr>
              <a:t>  </a:t>
            </a:r>
            <a:r>
              <a:rPr lang="zh-TW" altLang="en-US" sz="3200" dirty="0">
                <a:latin typeface="標楷體" pitchFamily="65" charset="-120"/>
                <a:ea typeface="標楷體" pitchFamily="65" charset="-120"/>
                <a:sym typeface="Wingdings 2"/>
              </a:rPr>
              <a:t>感官缺陷情緒障礙文化刺激</a:t>
            </a:r>
            <a:r>
              <a:rPr lang="zh-TW" altLang="en-US" sz="3200" dirty="0" smtClean="0">
                <a:latin typeface="標楷體" pitchFamily="65" charset="-120"/>
                <a:ea typeface="標楷體" pitchFamily="65" charset="-120"/>
                <a:sym typeface="Wingdings 2"/>
              </a:rPr>
              <a:t>不足</a:t>
            </a:r>
            <a:endParaRPr lang="en-US" altLang="zh-TW" sz="3200" dirty="0" smtClean="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400" i="1" dirty="0" smtClean="0">
                <a:solidFill>
                  <a:srgbClr val="FF0000"/>
                </a:solidFill>
                <a:latin typeface="標楷體" pitchFamily="65" charset="-120"/>
                <a:ea typeface="標楷體" pitchFamily="65" charset="-120"/>
                <a:sym typeface="Wingdings 2"/>
              </a:rPr>
              <a:t>         </a:t>
            </a:r>
            <a:r>
              <a:rPr lang="en-US" altLang="zh-TW" sz="2400" i="1" dirty="0" smtClean="0">
                <a:solidFill>
                  <a:srgbClr val="6600FF"/>
                </a:solidFill>
                <a:latin typeface="標楷體" pitchFamily="65" charset="-120"/>
                <a:ea typeface="標楷體" pitchFamily="65" charset="-120"/>
                <a:sym typeface="Wingdings 2"/>
              </a:rPr>
              <a:t>~</a:t>
            </a:r>
            <a:r>
              <a:rPr lang="zh-TW" altLang="en-US" sz="2400" i="1" dirty="0" smtClean="0">
                <a:solidFill>
                  <a:srgbClr val="6600FF"/>
                </a:solidFill>
                <a:latin typeface="標楷體" pitchFamily="65" charset="-120"/>
                <a:ea typeface="標楷體" pitchFamily="65" charset="-120"/>
                <a:sym typeface="Wingdings 2"/>
              </a:rPr>
              <a:t>需要較長時間觀察，排除可能</a:t>
            </a:r>
            <a:r>
              <a:rPr lang="en-US" altLang="zh-TW" sz="2400" i="1" dirty="0" smtClean="0">
                <a:solidFill>
                  <a:srgbClr val="6600FF"/>
                </a:solidFill>
                <a:latin typeface="標楷體" pitchFamily="65" charset="-120"/>
                <a:ea typeface="標楷體" pitchFamily="65" charset="-120"/>
                <a:sym typeface="Wingdings 2"/>
              </a:rPr>
              <a:t>~</a:t>
            </a:r>
            <a:endParaRPr lang="en-US" altLang="zh-TW" sz="2400" i="1" dirty="0" smtClean="0">
              <a:solidFill>
                <a:srgbClr val="6600FF"/>
              </a:solidFill>
              <a:latin typeface="標楷體" pitchFamily="65" charset="-120"/>
              <a:ea typeface="標楷體" pitchFamily="65" charset="-120"/>
            </a:endParaRPr>
          </a:p>
          <a:p>
            <a:pPr eaLnBrk="1" fontAlgn="auto" hangingPunct="1">
              <a:spcAft>
                <a:spcPts val="0"/>
              </a:spcAft>
              <a:buFont typeface="Arial" pitchFamily="34" charset="0"/>
              <a:buChar char="•"/>
              <a:defRPr/>
            </a:pPr>
            <a:r>
              <a:rPr lang="zh-TW" altLang="en-US" sz="3200" dirty="0" smtClean="0">
                <a:latin typeface="標楷體" pitchFamily="65" charset="-120"/>
                <a:ea typeface="標楷體" pitchFamily="65" charset="-120"/>
              </a:rPr>
              <a:t>智力</a:t>
            </a:r>
            <a:r>
              <a:rPr lang="zh-TW" altLang="en-US" sz="3200" dirty="0">
                <a:latin typeface="標楷體" pitchFamily="65" charset="-120"/>
                <a:ea typeface="標楷體" pitchFamily="65" charset="-120"/>
              </a:rPr>
              <a:t>因素</a:t>
            </a:r>
            <a:r>
              <a:rPr lang="en-US" altLang="zh-TW" sz="3200" dirty="0">
                <a:latin typeface="標楷體" pitchFamily="65" charset="-120"/>
                <a:ea typeface="標楷體" pitchFamily="65" charset="-120"/>
              </a:rPr>
              <a:t>(</a:t>
            </a:r>
            <a:r>
              <a:rPr lang="zh-TW" altLang="en-US" sz="3200" dirty="0">
                <a:latin typeface="標楷體" pitchFamily="65" charset="-120"/>
                <a:ea typeface="標楷體" pitchFamily="65" charset="-120"/>
              </a:rPr>
              <a:t>正常或正常程度以上</a:t>
            </a:r>
            <a:r>
              <a:rPr lang="zh-TW" altLang="en-US" sz="3200" dirty="0" smtClean="0">
                <a:latin typeface="標楷體" pitchFamily="65" charset="-120"/>
                <a:ea typeface="標楷體" pitchFamily="65" charset="-120"/>
              </a:rPr>
              <a:t>，</a:t>
            </a:r>
            <a:r>
              <a:rPr lang="en-US" altLang="zh-TW" sz="3200" dirty="0" smtClean="0">
                <a:latin typeface="標楷體" pitchFamily="65" charset="-120"/>
                <a:ea typeface="標楷體" pitchFamily="65" charset="-120"/>
              </a:rPr>
              <a:t>IQ85</a:t>
            </a:r>
            <a:r>
              <a:rPr lang="zh-TW" altLang="en-US" sz="3200" dirty="0">
                <a:latin typeface="標楷體" pitchFamily="65" charset="-120"/>
                <a:ea typeface="標楷體" pitchFamily="65" charset="-120"/>
              </a:rPr>
              <a:t>以上</a:t>
            </a:r>
            <a:r>
              <a:rPr lang="en-US" altLang="zh-TW" sz="3200" dirty="0" smtClean="0">
                <a:latin typeface="標楷體" pitchFamily="65" charset="-120"/>
                <a:ea typeface="標楷體" pitchFamily="65" charset="-120"/>
              </a:rPr>
              <a:t>)</a:t>
            </a:r>
          </a:p>
          <a:p>
            <a:pPr eaLnBrk="1" fontAlgn="auto" hangingPunct="1">
              <a:spcAft>
                <a:spcPts val="0"/>
              </a:spcAft>
              <a:buFont typeface="Arial" pitchFamily="34" charset="0"/>
              <a:buChar char="•"/>
              <a:defRPr/>
            </a:pPr>
            <a:r>
              <a:rPr lang="zh-TW" altLang="en-US" sz="3200" dirty="0" smtClean="0">
                <a:latin typeface="標楷體" pitchFamily="65" charset="-120"/>
                <a:ea typeface="標楷體" pitchFamily="65" charset="-120"/>
                <a:sym typeface="Wingdings 2"/>
              </a:rPr>
              <a:t>內在能力與表現有顯著差異</a:t>
            </a:r>
            <a:endParaRPr lang="en-US" altLang="zh-TW" sz="3200" dirty="0" smtClean="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en-US" altLang="zh-TW" sz="2400" dirty="0">
                <a:solidFill>
                  <a:srgbClr val="6600FF"/>
                </a:solidFill>
                <a:latin typeface="標楷體" pitchFamily="65" charset="-120"/>
                <a:ea typeface="標楷體" pitchFamily="65" charset="-120"/>
                <a:sym typeface="Wingdings 2"/>
              </a:rPr>
              <a:t>~</a:t>
            </a:r>
            <a:r>
              <a:rPr lang="zh-TW" altLang="en-US" sz="2400" dirty="0" smtClean="0">
                <a:solidFill>
                  <a:srgbClr val="6600FF"/>
                </a:solidFill>
                <a:latin typeface="標楷體" pitchFamily="65" charset="-120"/>
                <a:ea typeface="標楷體" pitchFamily="65" charset="-120"/>
                <a:sym typeface="Wingdings 2"/>
              </a:rPr>
              <a:t>全面學習低落的學生，可能是智商臨界學生，宜視為適應欠佳學生，放在次級預防持續輔導</a:t>
            </a:r>
            <a:endParaRPr lang="zh-TW" altLang="en-US" sz="2400" dirty="0">
              <a:solidFill>
                <a:srgbClr val="6600FF"/>
              </a:solidFill>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331640" y="2420888"/>
            <a:ext cx="7067128" cy="4437112"/>
          </a:xfrm>
        </p:spPr>
        <p:txBody>
          <a:bodyPr rtlCol="0">
            <a:normAutofit/>
          </a:bodyPr>
          <a:lstStyle/>
          <a:p>
            <a:pPr marL="114300" indent="0" eaLnBrk="1" fontAlgn="auto" hangingPunct="1">
              <a:spcAft>
                <a:spcPts val="0"/>
              </a:spcAft>
              <a:buFont typeface="Arial" pitchFamily="34" charset="0"/>
              <a:buNone/>
              <a:defRPr/>
            </a:pPr>
            <a:r>
              <a:rPr lang="zh-TW" altLang="en-US" sz="2800" dirty="0" smtClean="0">
                <a:latin typeface="標楷體" pitchFamily="65" charset="-120"/>
                <a:ea typeface="標楷體" pitchFamily="65" charset="-120"/>
                <a:sym typeface="Wingdings 2"/>
              </a:rPr>
              <a:t>     讀寫障礙</a:t>
            </a:r>
            <a:endParaRPr lang="en-US" altLang="zh-TW" sz="2800" dirty="0" smtClean="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smtClean="0">
                <a:latin typeface="標楷體" pitchFamily="65" charset="-120"/>
                <a:ea typeface="標楷體" pitchFamily="65" charset="-120"/>
                <a:sym typeface="Wingdings 2"/>
              </a:rPr>
              <a:t>     閱讀理解障礙</a:t>
            </a:r>
            <a:endParaRPr lang="en-US" altLang="zh-TW" sz="2800" dirty="0" smtClean="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smtClean="0">
                <a:latin typeface="標楷體" pitchFamily="65" charset="-120"/>
                <a:ea typeface="標楷體" pitchFamily="65" charset="-120"/>
                <a:sym typeface="Wingdings 2"/>
              </a:rPr>
              <a:t>     口語障礙</a:t>
            </a:r>
            <a:endParaRPr lang="en-US" altLang="zh-TW" sz="2800" dirty="0" smtClean="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smtClean="0">
                <a:latin typeface="標楷體" pitchFamily="65" charset="-120"/>
                <a:ea typeface="標楷體" pitchFamily="65" charset="-120"/>
                <a:sym typeface="Wingdings 2"/>
              </a:rPr>
              <a:t>     書寫障礙</a:t>
            </a:r>
            <a:endParaRPr lang="en-US" altLang="zh-TW" sz="2800" dirty="0" smtClean="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smtClean="0">
                <a:latin typeface="標楷體" pitchFamily="65" charset="-120"/>
                <a:ea typeface="標楷體" pitchFamily="65" charset="-120"/>
                <a:sym typeface="Wingdings 2"/>
              </a:rPr>
              <a:t>     數學障礙</a:t>
            </a:r>
            <a:endParaRPr lang="en-US" altLang="zh-TW" sz="2800" dirty="0" smtClean="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smtClean="0">
                <a:latin typeface="標楷體" pitchFamily="65" charset="-120"/>
                <a:ea typeface="標楷體" pitchFamily="65" charset="-120"/>
                <a:sym typeface="Wingdings 2"/>
              </a:rPr>
              <a:t>     發展性動作協調障礙</a:t>
            </a:r>
            <a:endParaRPr lang="en-US" altLang="zh-TW" sz="2800" dirty="0" smtClean="0">
              <a:solidFill>
                <a:srgbClr val="FF0000"/>
              </a:solidFill>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smtClean="0">
                <a:latin typeface="標楷體" pitchFamily="65" charset="-120"/>
                <a:ea typeface="標楷體" pitchFamily="65" charset="-120"/>
                <a:sym typeface="Wingdings 2"/>
              </a:rPr>
              <a:t>     注意力缺陷</a:t>
            </a:r>
            <a:endParaRPr lang="zh-TW" altLang="en-US" dirty="0"/>
          </a:p>
        </p:txBody>
      </p:sp>
      <p:sp>
        <p:nvSpPr>
          <p:cNvPr id="4" name="標題 1"/>
          <p:cNvSpPr txBox="1">
            <a:spLocks/>
          </p:cNvSpPr>
          <p:nvPr/>
        </p:nvSpPr>
        <p:spPr>
          <a:xfrm>
            <a:off x="395536" y="1556792"/>
            <a:ext cx="8424936" cy="1084982"/>
          </a:xfrm>
          <a:prstGeom prst="rect">
            <a:avLst/>
          </a:prstGeom>
        </p:spPr>
        <p:txBody>
          <a:bodyPr/>
          <a:lstStyle/>
          <a:p>
            <a:pPr lvl="0" algn="ctr">
              <a:spcBef>
                <a:spcPct val="0"/>
              </a:spcBef>
              <a:defRPr/>
            </a:pPr>
            <a:r>
              <a:rPr kumimoji="0" lang="en-US" altLang="zh-TW"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鑑定結果說明</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sym typeface="Wingdings 2"/>
              </a:rPr>
              <a:t>確認學習障礙</a:t>
            </a:r>
            <a:r>
              <a:rPr kumimoji="0" lang="en-US" altLang="zh-TW"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2636912"/>
            <a:ext cx="8229600" cy="3489251"/>
          </a:xfrm>
        </p:spPr>
        <p:txBody>
          <a:bodyPr rtlCol="0">
            <a:noAutofit/>
          </a:bodyPr>
          <a:lstStyle/>
          <a:p>
            <a:pPr eaLnBrk="1" fontAlgn="auto" hangingPunct="1">
              <a:spcAft>
                <a:spcPts val="0"/>
              </a:spcAft>
              <a:buFont typeface="Arial" pitchFamily="34" charset="0"/>
              <a:buChar char="•"/>
              <a:defRPr/>
            </a:pPr>
            <a:r>
              <a:rPr lang="zh-TW" altLang="en-US" sz="2800" dirty="0" smtClean="0">
                <a:solidFill>
                  <a:srgbClr val="6600FF"/>
                </a:solidFill>
                <a:latin typeface="標楷體" pitchFamily="65" charset="-120"/>
                <a:ea typeface="標楷體" pitchFamily="65" charset="-120"/>
                <a:sym typeface="Wingdings 2"/>
              </a:rPr>
              <a:t>二級介入輔導密集度不夠或成效不穩定</a:t>
            </a:r>
            <a:endParaRPr lang="en-US" altLang="zh-TW" sz="2800" dirty="0" smtClean="0">
              <a:solidFill>
                <a:srgbClr val="6600FF"/>
              </a:solidFill>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endParaRPr lang="en-US" altLang="zh-TW" sz="2800" dirty="0" smtClean="0">
              <a:solidFill>
                <a:srgbClr val="FF0000"/>
              </a:solidFill>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2800" dirty="0" smtClean="0">
                <a:latin typeface="標楷體" pitchFamily="65" charset="-120"/>
                <a:ea typeface="標楷體" pitchFamily="65" charset="-120"/>
                <a:sym typeface="Wingdings 2"/>
              </a:rPr>
              <a:t>相關因素未能排除</a:t>
            </a:r>
            <a:r>
              <a:rPr lang="en-US" altLang="zh-TW" sz="2800" dirty="0" smtClean="0">
                <a:latin typeface="標楷體" pitchFamily="65" charset="-120"/>
                <a:ea typeface="標楷體" pitchFamily="65" charset="-120"/>
                <a:sym typeface="Wingdings 2"/>
              </a:rPr>
              <a:t>(</a:t>
            </a:r>
            <a:r>
              <a:rPr lang="zh-TW" altLang="en-US" sz="2800" dirty="0" smtClean="0">
                <a:latin typeface="標楷體" pitchFamily="65" charset="-120"/>
                <a:ea typeface="標楷體" pitchFamily="65" charset="-120"/>
                <a:sym typeface="Wingdings 2"/>
              </a:rPr>
              <a:t>感官、情緒、文化不利</a:t>
            </a:r>
            <a:r>
              <a:rPr lang="en-US" altLang="zh-TW" sz="2800" dirty="0" smtClean="0">
                <a:latin typeface="標楷體" pitchFamily="65" charset="-120"/>
                <a:ea typeface="標楷體" pitchFamily="65" charset="-120"/>
                <a:sym typeface="Wingdings 2"/>
              </a:rPr>
              <a:t>)</a:t>
            </a:r>
          </a:p>
          <a:p>
            <a:pPr marL="114300" indent="0" eaLnBrk="1" fontAlgn="auto" hangingPunct="1">
              <a:spcAft>
                <a:spcPts val="0"/>
              </a:spcAft>
              <a:buFont typeface="Arial" pitchFamily="34" charset="0"/>
              <a:buNone/>
              <a:defRPr/>
            </a:pPr>
            <a:endParaRPr lang="en-US" altLang="zh-TW" sz="2800" dirty="0" smtClean="0">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2800" dirty="0" smtClean="0">
                <a:latin typeface="標楷體" pitchFamily="65" charset="-120"/>
                <a:ea typeface="標楷體" pitchFamily="65" charset="-120"/>
                <a:sym typeface="Wingdings 2"/>
              </a:rPr>
              <a:t>一般認知能力問題不明確或症狀輕微</a:t>
            </a:r>
            <a:endParaRPr lang="en-US" altLang="zh-TW" sz="2800" dirty="0" smtClean="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endParaRPr lang="en-US" altLang="zh-TW" sz="2800" dirty="0" smtClean="0">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2800" dirty="0" smtClean="0">
                <a:latin typeface="標楷體" pitchFamily="65" charset="-120"/>
                <a:ea typeface="標楷體" pitchFamily="65" charset="-120"/>
                <a:sym typeface="Wingdings 2"/>
              </a:rPr>
              <a:t>學習表現問題不明確或其症狀輕微</a:t>
            </a:r>
            <a:endParaRPr lang="zh-TW" altLang="en-US" sz="2800" dirty="0">
              <a:latin typeface="標楷體" pitchFamily="65" charset="-120"/>
              <a:ea typeface="標楷體" pitchFamily="65" charset="-120"/>
            </a:endParaRPr>
          </a:p>
        </p:txBody>
      </p:sp>
      <p:sp>
        <p:nvSpPr>
          <p:cNvPr id="4" name="標題 1"/>
          <p:cNvSpPr txBox="1">
            <a:spLocks/>
          </p:cNvSpPr>
          <p:nvPr/>
        </p:nvSpPr>
        <p:spPr>
          <a:xfrm>
            <a:off x="395536" y="1556792"/>
            <a:ext cx="8424936" cy="1084982"/>
          </a:xfrm>
          <a:prstGeom prst="rect">
            <a:avLst/>
          </a:prstGeom>
        </p:spPr>
        <p:txBody>
          <a:bodyPr/>
          <a:lstStyle/>
          <a:p>
            <a:pPr lvl="0" algn="ctr">
              <a:spcBef>
                <a:spcPct val="0"/>
              </a:spcBef>
              <a:defRPr/>
            </a:pPr>
            <a:r>
              <a:rPr kumimoji="0" lang="en-US" altLang="zh-TW"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鑑定結果說明</a:t>
            </a:r>
            <a:r>
              <a:rPr lang="en-US" altLang="zh-TW" sz="44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rPr>
              <a:t>疑似</a:t>
            </a:r>
            <a:r>
              <a:rPr lang="zh-TW" altLang="en-US" sz="3000" smtClean="0">
                <a:latin typeface="標楷體" pitchFamily="65" charset="-120"/>
                <a:ea typeface="標楷體" pitchFamily="65" charset="-120"/>
                <a:sym typeface="Wingdings 2"/>
              </a:rPr>
              <a:t>學障或</a:t>
            </a:r>
            <a:r>
              <a:rPr lang="zh-TW" altLang="en-US" sz="3000" dirty="0" smtClean="0">
                <a:latin typeface="標楷體" pitchFamily="65" charset="-120"/>
                <a:ea typeface="標楷體" pitchFamily="65" charset="-120"/>
                <a:sym typeface="Wingdings 2"/>
              </a:rPr>
              <a:t>身障生</a:t>
            </a:r>
            <a:r>
              <a:rPr kumimoji="0" lang="en-US" altLang="zh-TW" sz="4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選案4 (2)">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www.free-power-point-templates.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EEFD162-EDAF-40F1-8DE6-8C07E9AEC8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選案4 (2)</Template>
  <TotalTime>1504</TotalTime>
  <Words>1186</Words>
  <Application>Microsoft Office PowerPoint</Application>
  <PresentationFormat>如螢幕大小 (4:3)</PresentationFormat>
  <Paragraphs>118</Paragraphs>
  <Slides>22</Slides>
  <Notes>2</Notes>
  <HiddenSlides>0</HiddenSlides>
  <MMClips>0</MMClips>
  <ScaleCrop>false</ScaleCrop>
  <HeadingPairs>
    <vt:vector size="6" baseType="variant">
      <vt:variant>
        <vt:lpstr>使用字型</vt:lpstr>
      </vt:variant>
      <vt:variant>
        <vt:i4>8</vt:i4>
      </vt:variant>
      <vt:variant>
        <vt:lpstr>佈景主題</vt:lpstr>
      </vt:variant>
      <vt:variant>
        <vt:i4>3</vt:i4>
      </vt:variant>
      <vt:variant>
        <vt:lpstr>投影片標題</vt:lpstr>
      </vt:variant>
      <vt:variant>
        <vt:i4>22</vt:i4>
      </vt:variant>
    </vt:vector>
  </HeadingPairs>
  <TitlesOfParts>
    <vt:vector size="33" baseType="lpstr">
      <vt:lpstr>華康竹風體W4</vt:lpstr>
      <vt:lpstr>新細明體</vt:lpstr>
      <vt:lpstr>標楷體</vt:lpstr>
      <vt:lpstr>Arial</vt:lpstr>
      <vt:lpstr>Calibri</vt:lpstr>
      <vt:lpstr>Courier New</vt:lpstr>
      <vt:lpstr>Wingdings</vt:lpstr>
      <vt:lpstr>Wingdings 2</vt:lpstr>
      <vt:lpstr>選案4 (2)</vt:lpstr>
      <vt:lpstr>White with Courier font for code slides</vt:lpstr>
      <vt:lpstr>www.free-power-point-templates.com</vt:lpstr>
      <vt:lpstr>臺北市建安國小108學年度 適應欠佳學生提報特教鑑定說明</vt:lpstr>
      <vt:lpstr>鑑定及安置工作依據辦法</vt:lpstr>
      <vt:lpstr>轉介前介入跟鑑定的關係</vt:lpstr>
      <vt:lpstr>轉介時相關資料</vt:lpstr>
      <vt:lpstr>特殊教育資格說明</vt:lpstr>
      <vt:lpstr>學習障礙</vt:lpstr>
      <vt:lpstr>【鑑定基本準則】</vt:lpstr>
      <vt:lpstr>PowerPoint 簡報</vt:lpstr>
      <vt:lpstr>PowerPoint 簡報</vt:lpstr>
      <vt:lpstr>PowerPoint 簡報</vt:lpstr>
      <vt:lpstr> 情緒行為障礙</vt:lpstr>
      <vt:lpstr>【鑑定基本準則】</vt:lpstr>
      <vt:lpstr>【鑑定基本準則】</vt:lpstr>
      <vt:lpstr>【鑑定基本準則】</vt:lpstr>
      <vt:lpstr>PowerPoint 簡報</vt:lpstr>
      <vt:lpstr>PowerPoint 簡報</vt:lpstr>
      <vt:lpstr>PowerPoint 簡報</vt:lpstr>
      <vt:lpstr>PowerPoint 簡報</vt:lpstr>
      <vt:lpstr>申請資格</vt:lpstr>
      <vt:lpstr>申請時間及地點</vt:lpstr>
      <vt:lpstr>申請檢附資料</vt:lpstr>
      <vt:lpstr>謝謝您的聆聽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林映舟</dc:creator>
  <cp:lastModifiedBy>User</cp:lastModifiedBy>
  <cp:revision>191</cp:revision>
  <cp:lastPrinted>2014-11-19T07:17:56Z</cp:lastPrinted>
  <dcterms:created xsi:type="dcterms:W3CDTF">2013-12-04T08:16:02Z</dcterms:created>
  <dcterms:modified xsi:type="dcterms:W3CDTF">2019-11-25T03:46:27Z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TC102867899990</vt:lpwstr>
  </property>
</Properties>
</file>