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B2200-2643-4DF9-8A7C-7C0A53BACA3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AE5F15A-C861-4ED2-995D-C7FFA387A3CD}">
      <dgm:prSet phldrT="[文字]"/>
      <dgm:spPr>
        <a:solidFill>
          <a:srgbClr val="FF0066"/>
        </a:solidFill>
      </dgm:spPr>
      <dgm:t>
        <a:bodyPr/>
        <a:lstStyle/>
        <a:p>
          <a:r>
            <a:rPr lang="zh-TW" altLang="en-US" dirty="0" smtClean="0"/>
            <a:t>三級</a:t>
          </a:r>
          <a:endParaRPr lang="zh-TW" altLang="en-US" dirty="0"/>
        </a:p>
      </dgm:t>
    </dgm:pt>
    <dgm:pt modelId="{72660924-C1E9-4EF8-AD92-C1A628BA5C37}" type="parTrans" cxnId="{A4B44884-DACE-4319-B778-AB4B1AC01199}">
      <dgm:prSet/>
      <dgm:spPr/>
      <dgm:t>
        <a:bodyPr/>
        <a:lstStyle/>
        <a:p>
          <a:endParaRPr lang="zh-TW" altLang="en-US"/>
        </a:p>
      </dgm:t>
    </dgm:pt>
    <dgm:pt modelId="{41FE4C0E-3030-48EE-A8BE-0B049D1CECB8}" type="sibTrans" cxnId="{A4B44884-DACE-4319-B778-AB4B1AC01199}">
      <dgm:prSet/>
      <dgm:spPr/>
      <dgm:t>
        <a:bodyPr/>
        <a:lstStyle/>
        <a:p>
          <a:endParaRPr lang="zh-TW" altLang="en-US"/>
        </a:p>
      </dgm:t>
    </dgm:pt>
    <dgm:pt modelId="{4CB38C04-1B3D-40EC-BCDF-B189B6EF69E0}">
      <dgm:prSet phldrT="[文字]"/>
      <dgm:spPr>
        <a:solidFill>
          <a:srgbClr val="FFFF00"/>
        </a:solidFill>
      </dgm:spPr>
      <dgm:t>
        <a:bodyPr/>
        <a:lstStyle/>
        <a:p>
          <a:r>
            <a:rPr lang="zh-TW" altLang="en-US" dirty="0" smtClean="0"/>
            <a:t>二級</a:t>
          </a:r>
          <a:endParaRPr lang="zh-TW" altLang="en-US" dirty="0"/>
        </a:p>
      </dgm:t>
    </dgm:pt>
    <dgm:pt modelId="{F8DD87C4-0C35-4190-B457-F2870D099712}" type="parTrans" cxnId="{9E610720-DA23-454C-B8F1-E1C0445C575A}">
      <dgm:prSet/>
      <dgm:spPr/>
      <dgm:t>
        <a:bodyPr/>
        <a:lstStyle/>
        <a:p>
          <a:endParaRPr lang="zh-TW" altLang="en-US"/>
        </a:p>
      </dgm:t>
    </dgm:pt>
    <dgm:pt modelId="{06047E25-318A-40C4-8DA2-3585CB8064B7}" type="sibTrans" cxnId="{9E610720-DA23-454C-B8F1-E1C0445C575A}">
      <dgm:prSet/>
      <dgm:spPr/>
      <dgm:t>
        <a:bodyPr/>
        <a:lstStyle/>
        <a:p>
          <a:endParaRPr lang="zh-TW" altLang="en-US"/>
        </a:p>
      </dgm:t>
    </dgm:pt>
    <dgm:pt modelId="{8D0C8617-6A48-4F10-90AD-7B74D619C0F6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4000" dirty="0" smtClean="0"/>
            <a:t>初級輔導</a:t>
          </a:r>
          <a:endParaRPr lang="zh-TW" altLang="en-US" sz="4000" dirty="0"/>
        </a:p>
      </dgm:t>
    </dgm:pt>
    <dgm:pt modelId="{9765B34E-9D13-4517-A1A0-12397EA3AAAB}" type="parTrans" cxnId="{49FDA000-FB38-4102-8E59-6A44C36D13D3}">
      <dgm:prSet/>
      <dgm:spPr/>
      <dgm:t>
        <a:bodyPr/>
        <a:lstStyle/>
        <a:p>
          <a:endParaRPr lang="zh-TW" altLang="en-US"/>
        </a:p>
      </dgm:t>
    </dgm:pt>
    <dgm:pt modelId="{96380252-0306-4281-95D1-CF386EF585AB}" type="sibTrans" cxnId="{49FDA000-FB38-4102-8E59-6A44C36D13D3}">
      <dgm:prSet/>
      <dgm:spPr/>
      <dgm:t>
        <a:bodyPr/>
        <a:lstStyle/>
        <a:p>
          <a:endParaRPr lang="zh-TW" altLang="en-US"/>
        </a:p>
      </dgm:t>
    </dgm:pt>
    <dgm:pt modelId="{30F249B8-3C2C-4D2B-9DDB-5F102DEA2CFD}" type="pres">
      <dgm:prSet presAssocID="{7EAB2200-2643-4DF9-8A7C-7C0A53BACA30}" presName="Name0" presStyleCnt="0">
        <dgm:presLayoutVars>
          <dgm:dir/>
          <dgm:animLvl val="lvl"/>
          <dgm:resizeHandles val="exact"/>
        </dgm:presLayoutVars>
      </dgm:prSet>
      <dgm:spPr/>
    </dgm:pt>
    <dgm:pt modelId="{178D4F57-5018-463E-9765-EF7666F3E66D}" type="pres">
      <dgm:prSet presAssocID="{FAE5F15A-C861-4ED2-995D-C7FFA387A3CD}" presName="Name8" presStyleCnt="0"/>
      <dgm:spPr/>
    </dgm:pt>
    <dgm:pt modelId="{03CB7A15-49C8-4C31-8D1C-6753F947811E}" type="pres">
      <dgm:prSet presAssocID="{FAE5F15A-C861-4ED2-995D-C7FFA387A3CD}" presName="level" presStyleLbl="node1" presStyleIdx="0" presStyleCnt="3" custLinFactNeighborX="-1304" custLinFactNeighborY="-628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E17C0C-4C0F-4BD5-89A8-2E89FF0EA047}" type="pres">
      <dgm:prSet presAssocID="{FAE5F15A-C861-4ED2-995D-C7FFA387A3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95CB7-6EA2-4FC7-B3DF-FD40283FA6FF}" type="pres">
      <dgm:prSet presAssocID="{4CB38C04-1B3D-40EC-BCDF-B189B6EF69E0}" presName="Name8" presStyleCnt="0"/>
      <dgm:spPr/>
    </dgm:pt>
    <dgm:pt modelId="{CFA196B0-C35C-4107-9977-5222F474DFC6}" type="pres">
      <dgm:prSet presAssocID="{4CB38C04-1B3D-40EC-BCDF-B189B6EF69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58CE4E-960C-45F0-938D-FA709A2DC197}" type="pres">
      <dgm:prSet presAssocID="{4CB38C04-1B3D-40EC-BCDF-B189B6EF69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8CEA82-AC29-44D0-A7EC-6405A037C3A9}" type="pres">
      <dgm:prSet presAssocID="{8D0C8617-6A48-4F10-90AD-7B74D619C0F6}" presName="Name8" presStyleCnt="0"/>
      <dgm:spPr/>
    </dgm:pt>
    <dgm:pt modelId="{095635BB-04F1-4C57-B2DC-79F3B556030F}" type="pres">
      <dgm:prSet presAssocID="{8D0C8617-6A48-4F10-90AD-7B74D619C0F6}" presName="level" presStyleLbl="node1" presStyleIdx="2" presStyleCnt="3" custScaleY="656694" custLinFactNeighborX="33204" custLinFactNeighborY="-341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E15CC3-336E-4767-90EC-1F7D4EA066F2}" type="pres">
      <dgm:prSet presAssocID="{8D0C8617-6A48-4F10-90AD-7B74D619C0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610720-DA23-454C-B8F1-E1C0445C575A}" srcId="{7EAB2200-2643-4DF9-8A7C-7C0A53BACA30}" destId="{4CB38C04-1B3D-40EC-BCDF-B189B6EF69E0}" srcOrd="1" destOrd="0" parTransId="{F8DD87C4-0C35-4190-B457-F2870D099712}" sibTransId="{06047E25-318A-40C4-8DA2-3585CB8064B7}"/>
    <dgm:cxn modelId="{BCC8358E-1B05-4DA6-BEA9-51B738A2B589}" type="presOf" srcId="{4CB38C04-1B3D-40EC-BCDF-B189B6EF69E0}" destId="{2958CE4E-960C-45F0-938D-FA709A2DC197}" srcOrd="1" destOrd="0" presId="urn:microsoft.com/office/officeart/2005/8/layout/pyramid1"/>
    <dgm:cxn modelId="{49FDA000-FB38-4102-8E59-6A44C36D13D3}" srcId="{7EAB2200-2643-4DF9-8A7C-7C0A53BACA30}" destId="{8D0C8617-6A48-4F10-90AD-7B74D619C0F6}" srcOrd="2" destOrd="0" parTransId="{9765B34E-9D13-4517-A1A0-12397EA3AAAB}" sibTransId="{96380252-0306-4281-95D1-CF386EF585AB}"/>
    <dgm:cxn modelId="{09E8DD51-2DB3-4BA7-9E19-463736ECA003}" type="presOf" srcId="{FAE5F15A-C861-4ED2-995D-C7FFA387A3CD}" destId="{03CB7A15-49C8-4C31-8D1C-6753F947811E}" srcOrd="0" destOrd="0" presId="urn:microsoft.com/office/officeart/2005/8/layout/pyramid1"/>
    <dgm:cxn modelId="{DCD0D80C-1185-4EAE-AF57-E4EF07F8C7DF}" type="presOf" srcId="{4CB38C04-1B3D-40EC-BCDF-B189B6EF69E0}" destId="{CFA196B0-C35C-4107-9977-5222F474DFC6}" srcOrd="0" destOrd="0" presId="urn:microsoft.com/office/officeart/2005/8/layout/pyramid1"/>
    <dgm:cxn modelId="{7FC1F57A-39DD-43FC-B150-9E3A6A843E2D}" type="presOf" srcId="{FAE5F15A-C861-4ED2-995D-C7FFA387A3CD}" destId="{6EE17C0C-4C0F-4BD5-89A8-2E89FF0EA047}" srcOrd="1" destOrd="0" presId="urn:microsoft.com/office/officeart/2005/8/layout/pyramid1"/>
    <dgm:cxn modelId="{D0FCD933-329C-4167-A820-29E4A00C9901}" type="presOf" srcId="{8D0C8617-6A48-4F10-90AD-7B74D619C0F6}" destId="{F6E15CC3-336E-4767-90EC-1F7D4EA066F2}" srcOrd="1" destOrd="0" presId="urn:microsoft.com/office/officeart/2005/8/layout/pyramid1"/>
    <dgm:cxn modelId="{DFE2774F-B641-4B49-9912-4A860DAC841D}" type="presOf" srcId="{8D0C8617-6A48-4F10-90AD-7B74D619C0F6}" destId="{095635BB-04F1-4C57-B2DC-79F3B556030F}" srcOrd="0" destOrd="0" presId="urn:microsoft.com/office/officeart/2005/8/layout/pyramid1"/>
    <dgm:cxn modelId="{A4B44884-DACE-4319-B778-AB4B1AC01199}" srcId="{7EAB2200-2643-4DF9-8A7C-7C0A53BACA30}" destId="{FAE5F15A-C861-4ED2-995D-C7FFA387A3CD}" srcOrd="0" destOrd="0" parTransId="{72660924-C1E9-4EF8-AD92-C1A628BA5C37}" sibTransId="{41FE4C0E-3030-48EE-A8BE-0B049D1CECB8}"/>
    <dgm:cxn modelId="{91E4E9C5-D2AB-415C-A8B8-DC1193121E26}" type="presOf" srcId="{7EAB2200-2643-4DF9-8A7C-7C0A53BACA30}" destId="{30F249B8-3C2C-4D2B-9DDB-5F102DEA2CFD}" srcOrd="0" destOrd="0" presId="urn:microsoft.com/office/officeart/2005/8/layout/pyramid1"/>
    <dgm:cxn modelId="{7B24C61F-8DBC-40FA-BDA3-405511A4A393}" type="presParOf" srcId="{30F249B8-3C2C-4D2B-9DDB-5F102DEA2CFD}" destId="{178D4F57-5018-463E-9765-EF7666F3E66D}" srcOrd="0" destOrd="0" presId="urn:microsoft.com/office/officeart/2005/8/layout/pyramid1"/>
    <dgm:cxn modelId="{4F6E2995-2930-4C09-91DA-7F892BDFD9B7}" type="presParOf" srcId="{178D4F57-5018-463E-9765-EF7666F3E66D}" destId="{03CB7A15-49C8-4C31-8D1C-6753F947811E}" srcOrd="0" destOrd="0" presId="urn:microsoft.com/office/officeart/2005/8/layout/pyramid1"/>
    <dgm:cxn modelId="{05A33A8F-2011-469F-8C4C-A58DDD9B5BF1}" type="presParOf" srcId="{178D4F57-5018-463E-9765-EF7666F3E66D}" destId="{6EE17C0C-4C0F-4BD5-89A8-2E89FF0EA047}" srcOrd="1" destOrd="0" presId="urn:microsoft.com/office/officeart/2005/8/layout/pyramid1"/>
    <dgm:cxn modelId="{0EAA95BD-6012-463C-BF3A-464184EA6F15}" type="presParOf" srcId="{30F249B8-3C2C-4D2B-9DDB-5F102DEA2CFD}" destId="{BE895CB7-6EA2-4FC7-B3DF-FD40283FA6FF}" srcOrd="1" destOrd="0" presId="urn:microsoft.com/office/officeart/2005/8/layout/pyramid1"/>
    <dgm:cxn modelId="{C88C8F49-FAC3-450B-A61F-105F84AA12A2}" type="presParOf" srcId="{BE895CB7-6EA2-4FC7-B3DF-FD40283FA6FF}" destId="{CFA196B0-C35C-4107-9977-5222F474DFC6}" srcOrd="0" destOrd="0" presId="urn:microsoft.com/office/officeart/2005/8/layout/pyramid1"/>
    <dgm:cxn modelId="{C91E2D94-3714-49BC-9911-789BB07AEFEF}" type="presParOf" srcId="{BE895CB7-6EA2-4FC7-B3DF-FD40283FA6FF}" destId="{2958CE4E-960C-45F0-938D-FA709A2DC197}" srcOrd="1" destOrd="0" presId="urn:microsoft.com/office/officeart/2005/8/layout/pyramid1"/>
    <dgm:cxn modelId="{16DF1A79-2C74-4648-AAAF-3AD6ED174B24}" type="presParOf" srcId="{30F249B8-3C2C-4D2B-9DDB-5F102DEA2CFD}" destId="{F28CEA82-AC29-44D0-A7EC-6405A037C3A9}" srcOrd="2" destOrd="0" presId="urn:microsoft.com/office/officeart/2005/8/layout/pyramid1"/>
    <dgm:cxn modelId="{862373E3-3489-407C-B90E-56CE2ACF792C}" type="presParOf" srcId="{F28CEA82-AC29-44D0-A7EC-6405A037C3A9}" destId="{095635BB-04F1-4C57-B2DC-79F3B556030F}" srcOrd="0" destOrd="0" presId="urn:microsoft.com/office/officeart/2005/8/layout/pyramid1"/>
    <dgm:cxn modelId="{B06F0E8A-2321-47D5-BBFA-EE1CFF8B7C0C}" type="presParOf" srcId="{F28CEA82-AC29-44D0-A7EC-6405A037C3A9}" destId="{F6E15CC3-336E-4767-90EC-1F7D4EA066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7A15-49C8-4C31-8D1C-6753F947811E}">
      <dsp:nvSpPr>
        <dsp:cNvPr id="0" name=""/>
        <dsp:cNvSpPr/>
      </dsp:nvSpPr>
      <dsp:spPr>
        <a:xfrm>
          <a:off x="1475614" y="0"/>
          <a:ext cx="391364" cy="604836"/>
        </a:xfrm>
        <a:prstGeom prst="trapezoid">
          <a:avLst>
            <a:gd name="adj" fmla="val 5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三級</a:t>
          </a:r>
          <a:endParaRPr lang="zh-TW" altLang="en-US" sz="1800" kern="1200" dirty="0"/>
        </a:p>
      </dsp:txBody>
      <dsp:txXfrm>
        <a:off x="1475614" y="0"/>
        <a:ext cx="391364" cy="604836"/>
      </dsp:txXfrm>
    </dsp:sp>
    <dsp:sp modelId="{CFA196B0-C35C-4107-9977-5222F474DFC6}">
      <dsp:nvSpPr>
        <dsp:cNvPr id="0" name=""/>
        <dsp:cNvSpPr/>
      </dsp:nvSpPr>
      <dsp:spPr>
        <a:xfrm>
          <a:off x="1285035" y="604836"/>
          <a:ext cx="782729" cy="604836"/>
        </a:xfrm>
        <a:prstGeom prst="trapezoid">
          <a:avLst>
            <a:gd name="adj" fmla="val 32353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二級</a:t>
          </a:r>
          <a:endParaRPr lang="zh-TW" altLang="en-US" sz="1800" kern="1200" dirty="0"/>
        </a:p>
      </dsp:txBody>
      <dsp:txXfrm>
        <a:off x="1422012" y="604836"/>
        <a:ext cx="508774" cy="604836"/>
      </dsp:txXfrm>
    </dsp:sp>
    <dsp:sp modelId="{095635BB-04F1-4C57-B2DC-79F3B556030F}">
      <dsp:nvSpPr>
        <dsp:cNvPr id="0" name=""/>
        <dsp:cNvSpPr/>
      </dsp:nvSpPr>
      <dsp:spPr>
        <a:xfrm>
          <a:off x="0" y="1189036"/>
          <a:ext cx="3352800" cy="3971926"/>
        </a:xfrm>
        <a:prstGeom prst="trapezoid">
          <a:avLst>
            <a:gd name="adj" fmla="val 38327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初級輔導</a:t>
          </a:r>
          <a:endParaRPr lang="zh-TW" altLang="en-US" sz="4000" kern="1200" dirty="0"/>
        </a:p>
      </dsp:txBody>
      <dsp:txXfrm>
        <a:off x="586739" y="1189036"/>
        <a:ext cx="2179320" cy="397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3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70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9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32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15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6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50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1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7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38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30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02CE-0CEE-47FE-B388-4959A1A8DD8C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F4BC-4B25-421B-996B-8F632ADF9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4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07&#23416;&#29983;&#36628;&#23566;&#35566;&#35426;&#26381;&#21209;&#30003;&#35531;&#34920;.do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tfocus.com/post/2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417331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輔導諮詢申請流程說明</a:t>
            </a:r>
            <a:endParaRPr lang="zh-TW" altLang="en-US" dirty="0">
              <a:solidFill>
                <a:srgbClr val="FF0000"/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29033" y="4005161"/>
            <a:ext cx="9144000" cy="165576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專任輔導教師    郭品</a:t>
            </a:r>
            <a:r>
              <a:rPr lang="zh-TW" altLang="en-US" b="1" dirty="0" smtClean="0">
                <a:solidFill>
                  <a:srgbClr val="0070C0"/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妤</a:t>
            </a:r>
            <a:endParaRPr lang="en-US" altLang="zh-TW" b="1" dirty="0" smtClean="0">
              <a:solidFill>
                <a:srgbClr val="0070C0"/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en-US" altLang="zh-TW" b="1" smtClean="0">
                <a:solidFill>
                  <a:srgbClr val="0070C0"/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2019/3/5</a:t>
            </a:r>
            <a:endParaRPr lang="en-US" altLang="zh-TW" b="1">
              <a:solidFill>
                <a:srgbClr val="0070C0"/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69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8569325" y="2174074"/>
            <a:ext cx="2051050" cy="369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專、兼任輔導教師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183546" y="1258813"/>
            <a:ext cx="2514600" cy="369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心理師、社工師、特教</a:t>
            </a: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674716897"/>
              </p:ext>
            </p:extLst>
          </p:nvPr>
        </p:nvGraphicFramePr>
        <p:xfrm>
          <a:off x="6242050" y="1365098"/>
          <a:ext cx="3352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729412" y="3445918"/>
            <a:ext cx="2514600" cy="368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導師、科任、行政人員</a:t>
            </a:r>
          </a:p>
        </p:txBody>
      </p:sp>
      <p:sp>
        <p:nvSpPr>
          <p:cNvPr id="6151" name="文字方塊 1"/>
          <p:cNvSpPr txBox="1">
            <a:spLocks noChangeArrowheads="1"/>
          </p:cNvSpPr>
          <p:nvPr/>
        </p:nvSpPr>
        <p:spPr bwMode="auto">
          <a:xfrm>
            <a:off x="6296026" y="2447537"/>
            <a:ext cx="1109662" cy="3683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/>
              <a:t>轉介申請</a:t>
            </a:r>
          </a:p>
        </p:txBody>
      </p:sp>
      <p:sp>
        <p:nvSpPr>
          <p:cNvPr id="6152" name="文字方塊 12"/>
          <p:cNvSpPr txBox="1">
            <a:spLocks noChangeArrowheads="1"/>
          </p:cNvSpPr>
          <p:nvPr/>
        </p:nvSpPr>
        <p:spPr bwMode="auto">
          <a:xfrm>
            <a:off x="6453357" y="1743114"/>
            <a:ext cx="1109662" cy="369888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轉介申請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50383" y="356470"/>
            <a:ext cx="4674895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*就像紅綠燈的概念，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初級輔導是最多學生，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二級是特別需要協助的學生，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三級則是少數需要更進一步專業輔導的學生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068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7000" r="-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777798" y="5134161"/>
            <a:ext cx="1128011" cy="124333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轉介：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624583" y="20517"/>
            <a:ext cx="8042341" cy="6607175"/>
            <a:chOff x="382" y="2340"/>
            <a:chExt cx="12866" cy="1040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>
              <a:off x="9640" y="8951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>
              <a:off x="9600" y="7817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>
              <a:off x="9600" y="6957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Text Box 68"/>
            <p:cNvSpPr txBox="1">
              <a:spLocks noChangeArrowheads="1"/>
            </p:cNvSpPr>
            <p:nvPr/>
          </p:nvSpPr>
          <p:spPr bwMode="auto">
            <a:xfrm>
              <a:off x="7210" y="6325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是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67"/>
            <p:cNvSpPr txBox="1">
              <a:spLocks noChangeArrowheads="1"/>
            </p:cNvSpPr>
            <p:nvPr/>
          </p:nvSpPr>
          <p:spPr bwMode="auto">
            <a:xfrm>
              <a:off x="5085" y="2340"/>
              <a:ext cx="216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教師</a:t>
              </a: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行政人員</a:t>
              </a: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家長提出申請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66"/>
            <p:cNvSpPr txBox="1">
              <a:spLocks noChangeArrowheads="1"/>
            </p:cNvSpPr>
            <p:nvPr/>
          </p:nvSpPr>
          <p:spPr bwMode="auto">
            <a:xfrm>
              <a:off x="5183" y="3921"/>
              <a:ext cx="1935" cy="4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擲交輔導組長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65"/>
            <p:cNvSpPr txBox="1">
              <a:spLocks noChangeArrowheads="1"/>
            </p:cNvSpPr>
            <p:nvPr/>
          </p:nvSpPr>
          <p:spPr bwMode="auto">
            <a:xfrm>
              <a:off x="6176" y="3336"/>
              <a:ext cx="108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密件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64">
              <a:hlinkClick r:id="rId3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4657" y="3338"/>
              <a:ext cx="1330" cy="44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填寫表格</a:t>
              </a:r>
              <a:endParaRPr kumimoji="0" lang="zh-TW" altLang="zh-TW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63"/>
            <p:cNvSpPr txBox="1">
              <a:spLocks noChangeArrowheads="1"/>
            </p:cNvSpPr>
            <p:nvPr/>
          </p:nvSpPr>
          <p:spPr bwMode="auto">
            <a:xfrm>
              <a:off x="4463" y="4981"/>
              <a:ext cx="2737" cy="130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召開個案評估會議</a:t>
              </a:r>
              <a:endParaRPr lang="zh-TW" altLang="en-US" sz="1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轉介教師、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輔導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主任、輔導組長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與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專兼任</a:t>
              </a: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輔導教師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共同開會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Line 62"/>
            <p:cNvSpPr>
              <a:spLocks noChangeShapeType="1"/>
            </p:cNvSpPr>
            <p:nvPr/>
          </p:nvSpPr>
          <p:spPr bwMode="auto">
            <a:xfrm>
              <a:off x="6182" y="4437"/>
              <a:ext cx="0" cy="5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Line 61"/>
            <p:cNvSpPr>
              <a:spLocks noChangeShapeType="1"/>
            </p:cNvSpPr>
            <p:nvPr/>
          </p:nvSpPr>
          <p:spPr bwMode="auto">
            <a:xfrm>
              <a:off x="7026" y="6397"/>
              <a:ext cx="0" cy="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>
              <a:off x="5580" y="631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Line 59"/>
            <p:cNvSpPr>
              <a:spLocks noChangeShapeType="1"/>
            </p:cNvSpPr>
            <p:nvPr/>
          </p:nvSpPr>
          <p:spPr bwMode="auto">
            <a:xfrm>
              <a:off x="7020" y="6957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8790" y="6547"/>
              <a:ext cx="1620" cy="56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開案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 Box 57"/>
            <p:cNvSpPr txBox="1">
              <a:spLocks noChangeArrowheads="1"/>
            </p:cNvSpPr>
            <p:nvPr/>
          </p:nvSpPr>
          <p:spPr bwMode="auto">
            <a:xfrm>
              <a:off x="8450" y="7542"/>
              <a:ext cx="2340" cy="4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安排晤談時間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54"/>
            <p:cNvSpPr txBox="1">
              <a:spLocks noChangeArrowheads="1"/>
            </p:cNvSpPr>
            <p:nvPr/>
          </p:nvSpPr>
          <p:spPr bwMode="auto">
            <a:xfrm>
              <a:off x="8430" y="9353"/>
              <a:ext cx="2340" cy="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個別諮商</a:t>
              </a: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團體輔導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53"/>
            <p:cNvSpPr txBox="1">
              <a:spLocks noChangeArrowheads="1"/>
            </p:cNvSpPr>
            <p:nvPr/>
          </p:nvSpPr>
          <p:spPr bwMode="auto">
            <a:xfrm>
              <a:off x="8450" y="8466"/>
              <a:ext cx="2340" cy="4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通知個案及教師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9651" y="9842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8450" y="10425"/>
              <a:ext cx="2340" cy="4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後續相關輔導事宜</a:t>
              </a:r>
              <a:endPara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9720" y="10879"/>
              <a:ext cx="0" cy="7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 flipV="1">
              <a:off x="2883" y="7034"/>
              <a:ext cx="3493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>
              <a:off x="4664" y="7099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3840" y="7049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>
              <a:off x="2883" y="7061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4318" y="7641"/>
              <a:ext cx="647" cy="24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班級宣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導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5269" y="7627"/>
              <a:ext cx="587" cy="24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kumimoji="0" lang="en-US" altLang="zh-TW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家訪或家長諮詢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6075" y="7630"/>
              <a:ext cx="897" cy="244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入班觀察個案狀況</a:t>
              </a:r>
              <a:endPara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給予老師輔導策略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2569" y="7665"/>
              <a:ext cx="646" cy="24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導師持續關心個案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6806" y="11585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 flipV="1">
              <a:off x="4020" y="11585"/>
              <a:ext cx="5748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5906" y="12146"/>
              <a:ext cx="1800" cy="5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暫時結案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11448" y="10955"/>
              <a:ext cx="1800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駐區心理師</a:t>
              </a:r>
              <a:endParaRPr kumimoji="0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社工師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醫院</a:t>
              </a:r>
              <a:endParaRPr kumimoji="0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其他機構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7560" y="2340"/>
              <a:ext cx="216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學生提出申請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8640" y="2880"/>
              <a:ext cx="0" cy="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 flipH="1">
              <a:off x="7200" y="576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11647" y="8161"/>
              <a:ext cx="626" cy="199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kumimoji="0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特殊教育資源</a:t>
              </a:r>
              <a:endParaRPr kumimoji="0" lang="zh-TW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3481" y="7639"/>
              <a:ext cx="675" cy="24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kumimoji="0" lang="zh-TW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認輔老師</a:t>
              </a: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 flipH="1">
              <a:off x="2299" y="12416"/>
              <a:ext cx="3528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382" y="12184"/>
              <a:ext cx="1878" cy="5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追蹤輔導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>
              <a:off x="6376" y="7049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5580" y="7037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4401" y="6647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否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713" y="7583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endPara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3647" y="759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endPara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Text Box 14"/>
            <p:cNvSpPr txBox="1">
              <a:spLocks noChangeArrowheads="1"/>
            </p:cNvSpPr>
            <p:nvPr/>
          </p:nvSpPr>
          <p:spPr bwMode="auto">
            <a:xfrm>
              <a:off x="4466" y="7583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  <a:endPara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auto">
            <a:xfrm>
              <a:off x="5335" y="7563"/>
              <a:ext cx="291" cy="3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endPara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Text Box 12"/>
            <p:cNvSpPr txBox="1">
              <a:spLocks noChangeArrowheads="1"/>
            </p:cNvSpPr>
            <p:nvPr/>
          </p:nvSpPr>
          <p:spPr bwMode="auto">
            <a:xfrm>
              <a:off x="6304" y="75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Line 9"/>
            <p:cNvSpPr>
              <a:spLocks noChangeShapeType="1"/>
            </p:cNvSpPr>
            <p:nvPr/>
          </p:nvSpPr>
          <p:spPr bwMode="auto">
            <a:xfrm flipV="1">
              <a:off x="2455" y="10252"/>
              <a:ext cx="4479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 flipV="1">
              <a:off x="4063" y="10272"/>
              <a:ext cx="0" cy="1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560263" y="325546"/>
            <a:ext cx="3722676" cy="83099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臺北市建安國小學生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輔導諮詢服務流程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ectangle 10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 flipH="1">
            <a:off x="6242728" y="595036"/>
            <a:ext cx="1" cy="4108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9155861" y="4710113"/>
            <a:ext cx="497097" cy="42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9143161" y="5422451"/>
            <a:ext cx="621941" cy="448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圖片 7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9000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93" y="-38440"/>
            <a:ext cx="3391557" cy="2713245"/>
          </a:xfrm>
          <a:prstGeom prst="rect">
            <a:avLst/>
          </a:prstGeom>
        </p:spPr>
      </p:pic>
      <p:sp>
        <p:nvSpPr>
          <p:cNvPr id="69" name="文字方塊 68"/>
          <p:cNvSpPr txBox="1"/>
          <p:nvPr/>
        </p:nvSpPr>
        <p:spPr>
          <a:xfrm>
            <a:off x="541621" y="1491633"/>
            <a:ext cx="3368699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*撰寫輔導記錄是記錄老師對學生的輔導工作歷程，也是一種保障喔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28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318" y="203761"/>
            <a:ext cx="10515600" cy="1325563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班級團體活動分享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: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2800" dirty="0">
                <a:solidFill>
                  <a:srgbClr val="0070C0"/>
                </a:solidFill>
                <a:latin typeface="新細明體" panose="02020500000000000000" pitchFamily="18" charset="-120"/>
              </a:rPr>
              <a:t>「</a:t>
            </a:r>
            <a:r>
              <a:rPr lang="zh-TW" altLang="en-US" sz="2800" dirty="0" smtClean="0">
                <a:solidFill>
                  <a:srgbClr val="0070C0"/>
                </a:solidFill>
              </a:rPr>
              <a:t>角色樹</a:t>
            </a:r>
            <a:r>
              <a:rPr lang="zh-TW" altLang="en-US" sz="28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2800" dirty="0" smtClean="0">
                <a:solidFill>
                  <a:srgbClr val="0070C0"/>
                </a:solidFill>
              </a:rPr>
              <a:t>圖片使用方法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059" y="148496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請學生看完樹上人物後，分別替</a:t>
            </a:r>
            <a:r>
              <a:rPr lang="zh-TW" altLang="en-US" dirty="0" smtClean="0"/>
              <a:t>最</a:t>
            </a:r>
            <a:r>
              <a:rPr lang="zh-TW" altLang="en-US" dirty="0" smtClean="0"/>
              <a:t>可憐、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最</a:t>
            </a:r>
            <a:r>
              <a:rPr lang="zh-TW" altLang="en-US" dirty="0"/>
              <a:t>生氣、最喜歡、最棒、最孤單的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zh-TW" altLang="en-US" dirty="0" smtClean="0"/>
              <a:t> 角色</a:t>
            </a:r>
            <a:r>
              <a:rPr lang="zh-TW" altLang="en-US" dirty="0"/>
              <a:t>塗上不同色</a:t>
            </a:r>
            <a:r>
              <a:rPr lang="en-US" altLang="zh-TW" dirty="0"/>
              <a:t>(</a:t>
            </a:r>
            <a:r>
              <a:rPr lang="zh-TW" altLang="en-US" dirty="0"/>
              <a:t>例如</a:t>
            </a:r>
            <a:r>
              <a:rPr lang="en-US" altLang="zh-TW" dirty="0"/>
              <a:t>:</a:t>
            </a:r>
            <a:r>
              <a:rPr lang="zh-TW" altLang="en-US" dirty="0"/>
              <a:t>生氣紅色、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zh-TW" altLang="en-US" dirty="0" smtClean="0"/>
              <a:t> 可憐</a:t>
            </a:r>
            <a:r>
              <a:rPr lang="zh-TW" altLang="en-US" dirty="0"/>
              <a:t>灰色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請</a:t>
            </a:r>
            <a:r>
              <a:rPr lang="zh-TW" altLang="en-US" dirty="0"/>
              <a:t>學生替班上的</a:t>
            </a:r>
            <a:r>
              <a:rPr lang="zh-TW" altLang="en-US" dirty="0" smtClean="0"/>
              <a:t>同學位置標示</a:t>
            </a:r>
            <a:r>
              <a:rPr lang="zh-TW" altLang="en-US" dirty="0"/>
              <a:t>上</a:t>
            </a:r>
            <a:r>
              <a:rPr lang="zh-TW" altLang="en-US" dirty="0" smtClean="0"/>
              <a:t>號碼，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可以重複，最後再標上自己的位置，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並寫上原因。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           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也可以匿名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51" y="203761"/>
            <a:ext cx="5055990" cy="63597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88224" y="5153816"/>
            <a:ext cx="2752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srgbClr val="0070C0"/>
                </a:solidFill>
              </a:rPr>
              <a:t>參考網站</a:t>
            </a:r>
            <a:r>
              <a:rPr lang="en-US" altLang="zh-TW" sz="1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altLang="zh-TW" sz="1400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en-US" altLang="zh-TW" sz="1400" dirty="0">
                <a:solidFill>
                  <a:srgbClr val="0070C0"/>
                </a:solidFill>
                <a:hlinkClick r:id="rId4"/>
              </a:rPr>
              <a:t>://www.wtfocus.com/post/295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310</Words>
  <Application>Microsoft Office PowerPoint</Application>
  <PresentationFormat>寬螢幕</PresentationFormat>
  <Paragraphs>64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華康POP1體W5(P)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輔導諮詢申請流程說明</vt:lpstr>
      <vt:lpstr>PowerPoint 簡報</vt:lpstr>
      <vt:lpstr>PowerPoint 簡報</vt:lpstr>
      <vt:lpstr>班級團體活動分享: 「角色樹」圖片使用方法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created xsi:type="dcterms:W3CDTF">2019-02-26T02:31:30Z</dcterms:created>
  <dcterms:modified xsi:type="dcterms:W3CDTF">2019-03-05T02:36:00Z</dcterms:modified>
</cp:coreProperties>
</file>